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8" r:id="rId1"/>
  </p:sldMasterIdLst>
  <p:notesMasterIdLst>
    <p:notesMasterId r:id="rId51"/>
  </p:notesMasterIdLst>
  <p:handoutMasterIdLst>
    <p:handoutMasterId r:id="rId52"/>
  </p:handoutMasterIdLst>
  <p:sldIdLst>
    <p:sldId id="256" r:id="rId2"/>
    <p:sldId id="444" r:id="rId3"/>
    <p:sldId id="459" r:id="rId4"/>
    <p:sldId id="460" r:id="rId5"/>
    <p:sldId id="461" r:id="rId6"/>
    <p:sldId id="560" r:id="rId7"/>
    <p:sldId id="561" r:id="rId8"/>
    <p:sldId id="558" r:id="rId9"/>
    <p:sldId id="559" r:id="rId10"/>
    <p:sldId id="508" r:id="rId11"/>
    <p:sldId id="544" r:id="rId12"/>
    <p:sldId id="562" r:id="rId13"/>
    <p:sldId id="563" r:id="rId14"/>
    <p:sldId id="564" r:id="rId15"/>
    <p:sldId id="565" r:id="rId16"/>
    <p:sldId id="473" r:id="rId17"/>
    <p:sldId id="480" r:id="rId18"/>
    <p:sldId id="481" r:id="rId19"/>
    <p:sldId id="464" r:id="rId20"/>
    <p:sldId id="526" r:id="rId21"/>
    <p:sldId id="527" r:id="rId22"/>
    <p:sldId id="528" r:id="rId23"/>
    <p:sldId id="529" r:id="rId24"/>
    <p:sldId id="530" r:id="rId25"/>
    <p:sldId id="531" r:id="rId26"/>
    <p:sldId id="532" r:id="rId27"/>
    <p:sldId id="545" r:id="rId28"/>
    <p:sldId id="546" r:id="rId29"/>
    <p:sldId id="547" r:id="rId30"/>
    <p:sldId id="507" r:id="rId31"/>
    <p:sldId id="553" r:id="rId32"/>
    <p:sldId id="554" r:id="rId33"/>
    <p:sldId id="555" r:id="rId34"/>
    <p:sldId id="556" r:id="rId35"/>
    <p:sldId id="548" r:id="rId36"/>
    <p:sldId id="549" r:id="rId37"/>
    <p:sldId id="550" r:id="rId38"/>
    <p:sldId id="551" r:id="rId39"/>
    <p:sldId id="552" r:id="rId40"/>
    <p:sldId id="535" r:id="rId41"/>
    <p:sldId id="537" r:id="rId42"/>
    <p:sldId id="538" r:id="rId43"/>
    <p:sldId id="539" r:id="rId44"/>
    <p:sldId id="540" r:id="rId45"/>
    <p:sldId id="541" r:id="rId46"/>
    <p:sldId id="542" r:id="rId47"/>
    <p:sldId id="543" r:id="rId48"/>
    <p:sldId id="557" r:id="rId49"/>
    <p:sldId id="458" r:id="rId50"/>
  </p:sldIdLst>
  <p:sldSz cx="9144000" cy="6858000" type="screen4x3"/>
  <p:notesSz cx="6797675" cy="9874250"/>
  <p:defaultTextStyle>
    <a:defPPr>
      <a:defRPr lang="zh-TW"/>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BF1"/>
    <a:srgbClr val="F79529"/>
    <a:srgbClr val="F79FF1"/>
    <a:srgbClr val="E85E20"/>
    <a:srgbClr val="ED1FDE"/>
    <a:srgbClr val="0000CC"/>
    <a:srgbClr val="002060"/>
    <a:srgbClr val="FF0000"/>
    <a:srgbClr val="30303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1795" autoAdjust="0"/>
  </p:normalViewPr>
  <p:slideViewPr>
    <p:cSldViewPr>
      <p:cViewPr varScale="1">
        <p:scale>
          <a:sx n="57" d="100"/>
          <a:sy n="57" d="100"/>
        </p:scale>
        <p:origin x="1084" y="32"/>
      </p:cViewPr>
      <p:guideLst>
        <p:guide orient="horz" pos="2160"/>
        <p:guide pos="2880"/>
      </p:guideLst>
    </p:cSldViewPr>
  </p:slideViewPr>
  <p:outlineViewPr>
    <p:cViewPr>
      <p:scale>
        <a:sx n="33" d="100"/>
        <a:sy n="33" d="100"/>
      </p:scale>
      <p:origin x="0" y="-4018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94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ED22E-3E3B-4FD4-854B-DBEB5A2808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DD53D26-46B5-44DC-8BEB-EE402E826BCD}">
      <dgm:prSet phldrT="[文字]" custT="1"/>
      <dgm:spPr>
        <a:solidFill>
          <a:srgbClr val="00B050"/>
        </a:solidFill>
        <a:ln>
          <a:solidFill>
            <a:schemeClr val="tx1"/>
          </a:solidFill>
        </a:ln>
      </dgm:spPr>
      <dgm:t>
        <a:bodyPr/>
        <a:lstStyle/>
        <a:p>
          <a:r>
            <a:rPr lang="zh-TW" altLang="en-US" sz="3200" dirty="0" smtClean="0">
              <a:solidFill>
                <a:srgbClr val="FF0000"/>
              </a:solidFill>
            </a:rPr>
            <a:t>節能</a:t>
          </a:r>
          <a:endParaRPr lang="zh-TW" altLang="en-US" sz="3200" dirty="0">
            <a:solidFill>
              <a:srgbClr val="FF0000"/>
            </a:solidFill>
          </a:endParaRPr>
        </a:p>
      </dgm:t>
    </dgm:pt>
    <dgm:pt modelId="{6F1FBA55-0E1C-42AA-9B05-F8D9BECBBEB6}" type="parTrans" cxnId="{FB3FDD6C-E2CF-442A-B772-B0B166C37404}">
      <dgm:prSet/>
      <dgm:spPr/>
      <dgm:t>
        <a:bodyPr/>
        <a:lstStyle/>
        <a:p>
          <a:endParaRPr lang="zh-TW" altLang="en-US"/>
        </a:p>
      </dgm:t>
    </dgm:pt>
    <dgm:pt modelId="{379341E6-4E34-4849-8144-F54FAB761921}" type="sibTrans" cxnId="{FB3FDD6C-E2CF-442A-B772-B0B166C37404}">
      <dgm:prSet/>
      <dgm:spPr/>
      <dgm:t>
        <a:bodyPr/>
        <a:lstStyle/>
        <a:p>
          <a:endParaRPr lang="zh-TW" altLang="en-US"/>
        </a:p>
      </dgm:t>
    </dgm:pt>
    <dgm:pt modelId="{7C478013-C379-4324-BB3A-03399B403757}">
      <dgm:prSet phldrT="[文字]" custT="1"/>
      <dgm:spPr>
        <a:solidFill>
          <a:srgbClr val="92D050">
            <a:alpha val="90000"/>
          </a:srgbClr>
        </a:solidFill>
        <a:ln>
          <a:solidFill>
            <a:schemeClr val="tx1">
              <a:alpha val="90000"/>
            </a:schemeClr>
          </a:solidFill>
        </a:ln>
      </dgm:spPr>
      <dgm:t>
        <a:bodyPr/>
        <a:lstStyle/>
        <a:p>
          <a:r>
            <a:rPr lang="zh-TW" altLang="en-US" sz="2400" dirty="0" smtClean="0">
              <a:solidFill>
                <a:srgbClr val="FF0000"/>
              </a:solidFill>
            </a:rPr>
            <a:t>電動車</a:t>
          </a:r>
          <a:endParaRPr lang="zh-TW" altLang="en-US" sz="2400" dirty="0">
            <a:solidFill>
              <a:srgbClr val="FF0000"/>
            </a:solidFill>
          </a:endParaRPr>
        </a:p>
      </dgm:t>
    </dgm:pt>
    <dgm:pt modelId="{83F84D46-5041-4EA0-A77D-6099F19D6EEE}" type="parTrans" cxnId="{7260F453-D96F-44C2-86BD-1E5ED14819C6}">
      <dgm:prSet/>
      <dgm:spPr/>
      <dgm:t>
        <a:bodyPr/>
        <a:lstStyle/>
        <a:p>
          <a:endParaRPr lang="zh-TW" altLang="en-US"/>
        </a:p>
      </dgm:t>
    </dgm:pt>
    <dgm:pt modelId="{B3B96761-7EEB-48A7-9F05-C7F0557484AB}" type="sibTrans" cxnId="{7260F453-D96F-44C2-86BD-1E5ED14819C6}">
      <dgm:prSet/>
      <dgm:spPr/>
      <dgm:t>
        <a:bodyPr/>
        <a:lstStyle/>
        <a:p>
          <a:endParaRPr lang="zh-TW" altLang="en-US"/>
        </a:p>
      </dgm:t>
    </dgm:pt>
    <dgm:pt modelId="{5526F036-CF73-4F4E-9446-346FB2CF358D}">
      <dgm:prSet phldrT="[文字]" custT="1"/>
      <dgm:spPr>
        <a:solidFill>
          <a:srgbClr val="92D050">
            <a:alpha val="90000"/>
          </a:srgbClr>
        </a:solidFill>
        <a:ln>
          <a:solidFill>
            <a:schemeClr val="tx1">
              <a:alpha val="90000"/>
            </a:schemeClr>
          </a:solidFill>
        </a:ln>
      </dgm:spPr>
      <dgm:t>
        <a:bodyPr/>
        <a:lstStyle/>
        <a:p>
          <a:r>
            <a:rPr lang="en-US" altLang="en-US" sz="2400" dirty="0" smtClean="0">
              <a:solidFill>
                <a:srgbClr val="FF0000"/>
              </a:solidFill>
            </a:rPr>
            <a:t>LED</a:t>
          </a:r>
          <a:r>
            <a:rPr lang="zh-TW" altLang="en-US" sz="2400" dirty="0" smtClean="0">
              <a:solidFill>
                <a:srgbClr val="FF0000"/>
              </a:solidFill>
            </a:rPr>
            <a:t>照明</a:t>
          </a:r>
          <a:endParaRPr lang="zh-TW" altLang="en-US" sz="2400" dirty="0">
            <a:solidFill>
              <a:srgbClr val="FF0000"/>
            </a:solidFill>
          </a:endParaRPr>
        </a:p>
      </dgm:t>
    </dgm:pt>
    <dgm:pt modelId="{EAE6928D-C272-47FA-B2A4-918911A00B53}" type="parTrans" cxnId="{1E990720-6FC9-4D3F-94CD-2D2E60ADB3F5}">
      <dgm:prSet/>
      <dgm:spPr/>
      <dgm:t>
        <a:bodyPr/>
        <a:lstStyle/>
        <a:p>
          <a:endParaRPr lang="zh-TW" altLang="en-US"/>
        </a:p>
      </dgm:t>
    </dgm:pt>
    <dgm:pt modelId="{980D14DC-35A0-4DEC-AFB9-BB59320B6D77}" type="sibTrans" cxnId="{1E990720-6FC9-4D3F-94CD-2D2E60ADB3F5}">
      <dgm:prSet/>
      <dgm:spPr/>
      <dgm:t>
        <a:bodyPr/>
        <a:lstStyle/>
        <a:p>
          <a:endParaRPr lang="zh-TW" altLang="en-US"/>
        </a:p>
      </dgm:t>
    </dgm:pt>
    <dgm:pt modelId="{0F369278-1931-43AC-A45A-889FC315101B}">
      <dgm:prSet phldrT="[文字]" custT="1"/>
      <dgm:spPr>
        <a:solidFill>
          <a:srgbClr val="00B050"/>
        </a:solidFill>
        <a:ln>
          <a:solidFill>
            <a:schemeClr val="tx1"/>
          </a:solidFill>
        </a:ln>
      </dgm:spPr>
      <dgm:t>
        <a:bodyPr/>
        <a:lstStyle/>
        <a:p>
          <a:r>
            <a:rPr lang="zh-TW" altLang="en-US" sz="3200" dirty="0" smtClean="0">
              <a:solidFill>
                <a:srgbClr val="FF0000"/>
              </a:solidFill>
            </a:rPr>
            <a:t>創能</a:t>
          </a:r>
          <a:endParaRPr lang="zh-TW" altLang="en-US" sz="3200" dirty="0">
            <a:solidFill>
              <a:srgbClr val="FF0000"/>
            </a:solidFill>
          </a:endParaRPr>
        </a:p>
      </dgm:t>
    </dgm:pt>
    <dgm:pt modelId="{218F165C-5FF5-4BFE-A7FD-A8C86C913384}" type="parTrans" cxnId="{C98FFDAC-86D6-4AC1-932A-1026499656E7}">
      <dgm:prSet/>
      <dgm:spPr/>
      <dgm:t>
        <a:bodyPr/>
        <a:lstStyle/>
        <a:p>
          <a:endParaRPr lang="zh-TW" altLang="en-US"/>
        </a:p>
      </dgm:t>
    </dgm:pt>
    <dgm:pt modelId="{79690510-154A-45E3-B8BB-F2174F3D3E8A}" type="sibTrans" cxnId="{C98FFDAC-86D6-4AC1-932A-1026499656E7}">
      <dgm:prSet/>
      <dgm:spPr/>
      <dgm:t>
        <a:bodyPr/>
        <a:lstStyle/>
        <a:p>
          <a:endParaRPr lang="zh-TW" altLang="en-US"/>
        </a:p>
      </dgm:t>
    </dgm:pt>
    <dgm:pt modelId="{05BE79F1-17E4-4A3B-9C8A-8B00D3CF826D}">
      <dgm:prSet phldrT="[文字]" custT="1"/>
      <dgm:spPr>
        <a:solidFill>
          <a:srgbClr val="92D050">
            <a:alpha val="90000"/>
          </a:srgbClr>
        </a:solidFill>
        <a:ln>
          <a:solidFill>
            <a:schemeClr val="tx1">
              <a:alpha val="90000"/>
            </a:schemeClr>
          </a:solidFill>
        </a:ln>
      </dgm:spPr>
      <dgm:t>
        <a:bodyPr/>
        <a:lstStyle/>
        <a:p>
          <a:r>
            <a:rPr lang="zh-TW" altLang="en-US" sz="1600" b="1" dirty="0" smtClean="0">
              <a:solidFill>
                <a:srgbClr val="FF0000"/>
              </a:solidFill>
            </a:rPr>
            <a:t>太陽能</a:t>
          </a:r>
          <a:endParaRPr lang="zh-TW" altLang="en-US" sz="1600" b="1" dirty="0">
            <a:solidFill>
              <a:srgbClr val="FF0000"/>
            </a:solidFill>
          </a:endParaRPr>
        </a:p>
      </dgm:t>
    </dgm:pt>
    <dgm:pt modelId="{6C63586B-3FCD-4757-9A99-716BD9CFA100}" type="parTrans" cxnId="{F1199B3B-8A57-407A-8A0B-02DF5F8FC8AE}">
      <dgm:prSet/>
      <dgm:spPr/>
      <dgm:t>
        <a:bodyPr/>
        <a:lstStyle/>
        <a:p>
          <a:endParaRPr lang="zh-TW" altLang="en-US"/>
        </a:p>
      </dgm:t>
    </dgm:pt>
    <dgm:pt modelId="{34EF5205-A719-494A-A6C5-B4D424FF33FF}" type="sibTrans" cxnId="{F1199B3B-8A57-407A-8A0B-02DF5F8FC8AE}">
      <dgm:prSet/>
      <dgm:spPr/>
      <dgm:t>
        <a:bodyPr/>
        <a:lstStyle/>
        <a:p>
          <a:endParaRPr lang="zh-TW" altLang="en-US"/>
        </a:p>
      </dgm:t>
    </dgm:pt>
    <dgm:pt modelId="{92A3FE9D-DC9B-41C5-A261-96BAAA95ADF9}">
      <dgm:prSet phldrT="[文字]" custT="1"/>
      <dgm:spPr>
        <a:solidFill>
          <a:srgbClr val="92D050">
            <a:alpha val="90000"/>
          </a:srgbClr>
        </a:solidFill>
        <a:ln>
          <a:solidFill>
            <a:schemeClr val="tx1">
              <a:alpha val="90000"/>
            </a:schemeClr>
          </a:solidFill>
        </a:ln>
      </dgm:spPr>
      <dgm:t>
        <a:bodyPr/>
        <a:lstStyle/>
        <a:p>
          <a:r>
            <a:rPr lang="zh-TW" altLang="en-US" sz="1600" b="1" dirty="0" smtClean="0">
              <a:solidFill>
                <a:srgbClr val="FF0000"/>
              </a:solidFill>
            </a:rPr>
            <a:t>汽電共生</a:t>
          </a:r>
          <a:endParaRPr lang="zh-TW" altLang="en-US" sz="1600" b="1" dirty="0">
            <a:solidFill>
              <a:srgbClr val="FF0000"/>
            </a:solidFill>
          </a:endParaRPr>
        </a:p>
      </dgm:t>
    </dgm:pt>
    <dgm:pt modelId="{1596F885-7A7D-49C4-B9E0-7051F73F7CCB}" type="parTrans" cxnId="{0B37F838-1C1F-49F8-BDA0-498FFA7AAC1D}">
      <dgm:prSet/>
      <dgm:spPr/>
      <dgm:t>
        <a:bodyPr/>
        <a:lstStyle/>
        <a:p>
          <a:endParaRPr lang="zh-TW" altLang="en-US"/>
        </a:p>
      </dgm:t>
    </dgm:pt>
    <dgm:pt modelId="{747E878C-2589-462F-B83E-5CB3D4F8F95C}" type="sibTrans" cxnId="{0B37F838-1C1F-49F8-BDA0-498FFA7AAC1D}">
      <dgm:prSet/>
      <dgm:spPr/>
      <dgm:t>
        <a:bodyPr/>
        <a:lstStyle/>
        <a:p>
          <a:endParaRPr lang="zh-TW" altLang="en-US"/>
        </a:p>
      </dgm:t>
    </dgm:pt>
    <dgm:pt modelId="{9FE3BFC9-3CB5-471A-81FE-37E3B18AFAEE}">
      <dgm:prSet phldrT="[文字]" custT="1"/>
      <dgm:spPr>
        <a:solidFill>
          <a:srgbClr val="00B050"/>
        </a:solidFill>
      </dgm:spPr>
      <dgm:t>
        <a:bodyPr/>
        <a:lstStyle/>
        <a:p>
          <a:r>
            <a:rPr lang="zh-TW" altLang="en-US" sz="3200" dirty="0" smtClean="0">
              <a:solidFill>
                <a:srgbClr val="FF0000"/>
              </a:solidFill>
            </a:rPr>
            <a:t>儲能</a:t>
          </a:r>
          <a:endParaRPr lang="zh-TW" altLang="en-US" sz="3200" dirty="0">
            <a:solidFill>
              <a:srgbClr val="FF0000"/>
            </a:solidFill>
          </a:endParaRPr>
        </a:p>
      </dgm:t>
    </dgm:pt>
    <dgm:pt modelId="{111F3B7C-A5D6-41F9-97BE-ED382891E38E}" type="parTrans" cxnId="{E6109532-6408-4CA1-9BC3-8697E7E4E873}">
      <dgm:prSet/>
      <dgm:spPr/>
      <dgm:t>
        <a:bodyPr/>
        <a:lstStyle/>
        <a:p>
          <a:endParaRPr lang="zh-TW" altLang="en-US"/>
        </a:p>
      </dgm:t>
    </dgm:pt>
    <dgm:pt modelId="{B4AA13B7-94FC-4D98-9AFD-3B1D41F5A06B}" type="sibTrans" cxnId="{E6109532-6408-4CA1-9BC3-8697E7E4E873}">
      <dgm:prSet/>
      <dgm:spPr/>
      <dgm:t>
        <a:bodyPr/>
        <a:lstStyle/>
        <a:p>
          <a:endParaRPr lang="zh-TW" altLang="en-US"/>
        </a:p>
      </dgm:t>
    </dgm:pt>
    <dgm:pt modelId="{7E1D26CF-2810-414C-AB95-865E18F55CC6}">
      <dgm:prSet phldrT="[文字]"/>
      <dgm:spPr>
        <a:solidFill>
          <a:srgbClr val="92D050">
            <a:alpha val="90000"/>
          </a:srgbClr>
        </a:solidFill>
        <a:ln>
          <a:solidFill>
            <a:schemeClr val="tx1">
              <a:alpha val="90000"/>
            </a:schemeClr>
          </a:solidFill>
        </a:ln>
      </dgm:spPr>
      <dgm:t>
        <a:bodyPr/>
        <a:lstStyle/>
        <a:p>
          <a:r>
            <a:rPr lang="zh-TW" altLang="en-US" dirty="0" smtClean="0">
              <a:solidFill>
                <a:srgbClr val="FF0000"/>
              </a:solidFill>
            </a:rPr>
            <a:t>能源元件</a:t>
          </a:r>
          <a:endParaRPr lang="zh-TW" altLang="en-US" dirty="0">
            <a:solidFill>
              <a:srgbClr val="FF0000"/>
            </a:solidFill>
          </a:endParaRPr>
        </a:p>
      </dgm:t>
    </dgm:pt>
    <dgm:pt modelId="{D6D828F7-BA47-46BD-95A8-C177B743F943}" type="parTrans" cxnId="{42B2E9EF-432D-4863-9582-7A5309D86C75}">
      <dgm:prSet/>
      <dgm:spPr/>
      <dgm:t>
        <a:bodyPr/>
        <a:lstStyle/>
        <a:p>
          <a:endParaRPr lang="zh-TW" altLang="en-US"/>
        </a:p>
      </dgm:t>
    </dgm:pt>
    <dgm:pt modelId="{F6312527-8B6E-48E3-B806-780B7577A75B}" type="sibTrans" cxnId="{42B2E9EF-432D-4863-9582-7A5309D86C75}">
      <dgm:prSet/>
      <dgm:spPr/>
      <dgm:t>
        <a:bodyPr/>
        <a:lstStyle/>
        <a:p>
          <a:endParaRPr lang="zh-TW" altLang="en-US"/>
        </a:p>
      </dgm:t>
    </dgm:pt>
    <dgm:pt modelId="{1655B005-2992-4F2A-B714-18E8AE33CD4A}">
      <dgm:prSet phldrT="[文字]"/>
      <dgm:spPr>
        <a:solidFill>
          <a:srgbClr val="00B050"/>
        </a:solidFill>
      </dgm:spPr>
      <dgm:t>
        <a:bodyPr/>
        <a:lstStyle/>
        <a:p>
          <a:r>
            <a:rPr lang="zh-TW" altLang="en-US" dirty="0" smtClean="0">
              <a:solidFill>
                <a:srgbClr val="FF0000"/>
              </a:solidFill>
            </a:rPr>
            <a:t>智慧系統整合</a:t>
          </a:r>
          <a:endParaRPr lang="zh-TW" altLang="en-US" dirty="0">
            <a:solidFill>
              <a:srgbClr val="FF0000"/>
            </a:solidFill>
          </a:endParaRPr>
        </a:p>
      </dgm:t>
    </dgm:pt>
    <dgm:pt modelId="{43BAD484-ECB5-4380-9BD9-F59420CE407D}" type="parTrans" cxnId="{850D22C0-6E3B-4C30-8CB6-03A5C9F826FA}">
      <dgm:prSet/>
      <dgm:spPr/>
      <dgm:t>
        <a:bodyPr/>
        <a:lstStyle/>
        <a:p>
          <a:endParaRPr lang="zh-TW" altLang="en-US"/>
        </a:p>
      </dgm:t>
    </dgm:pt>
    <dgm:pt modelId="{42FD915B-4334-4C44-BD67-9F66BD782E92}" type="sibTrans" cxnId="{850D22C0-6E3B-4C30-8CB6-03A5C9F826FA}">
      <dgm:prSet/>
      <dgm:spPr/>
      <dgm:t>
        <a:bodyPr/>
        <a:lstStyle/>
        <a:p>
          <a:endParaRPr lang="zh-TW" altLang="en-US"/>
        </a:p>
      </dgm:t>
    </dgm:pt>
    <dgm:pt modelId="{F53F3D4D-04D9-41C3-B5AC-06178044203D}">
      <dgm:prSet phldrT="[文字]" custT="1"/>
      <dgm:spPr>
        <a:solidFill>
          <a:srgbClr val="92D050">
            <a:alpha val="90000"/>
          </a:srgbClr>
        </a:solidFill>
        <a:ln>
          <a:solidFill>
            <a:schemeClr val="tx1">
              <a:alpha val="90000"/>
            </a:schemeClr>
          </a:solidFill>
        </a:ln>
      </dgm:spPr>
      <dgm:t>
        <a:bodyPr/>
        <a:lstStyle/>
        <a:p>
          <a:r>
            <a:rPr lang="zh-TW" altLang="en-US" sz="1600" b="1" dirty="0" smtClean="0">
              <a:solidFill>
                <a:srgbClr val="FF0000"/>
              </a:solidFill>
            </a:rPr>
            <a:t>風力發電（擬新增）</a:t>
          </a:r>
          <a:endParaRPr lang="zh-TW" altLang="en-US" sz="1600" b="1" dirty="0">
            <a:solidFill>
              <a:srgbClr val="FF0000"/>
            </a:solidFill>
          </a:endParaRPr>
        </a:p>
      </dgm:t>
    </dgm:pt>
    <dgm:pt modelId="{8FB0A4B1-2577-46BD-ADC3-DA503445ED16}" type="parTrans" cxnId="{1ADE5253-48D5-420B-9EA2-F645A27BBB11}">
      <dgm:prSet/>
      <dgm:spPr/>
      <dgm:t>
        <a:bodyPr/>
        <a:lstStyle/>
        <a:p>
          <a:endParaRPr lang="zh-TW" altLang="en-US"/>
        </a:p>
      </dgm:t>
    </dgm:pt>
    <dgm:pt modelId="{B0A0F3AE-04F8-45B0-B740-394BCF902740}" type="sibTrans" cxnId="{1ADE5253-48D5-420B-9EA2-F645A27BBB11}">
      <dgm:prSet/>
      <dgm:spPr/>
      <dgm:t>
        <a:bodyPr/>
        <a:lstStyle/>
        <a:p>
          <a:endParaRPr lang="zh-TW" altLang="en-US"/>
        </a:p>
      </dgm:t>
    </dgm:pt>
    <dgm:pt modelId="{2FFDCB61-D88F-4806-B7C9-FC78BA3CDEC7}">
      <dgm:prSet/>
      <dgm:spPr>
        <a:solidFill>
          <a:srgbClr val="92D050">
            <a:alpha val="90000"/>
          </a:srgbClr>
        </a:solidFill>
        <a:ln>
          <a:solidFill>
            <a:schemeClr val="tx1">
              <a:alpha val="90000"/>
            </a:schemeClr>
          </a:solidFill>
        </a:ln>
      </dgm:spPr>
      <dgm:t>
        <a:bodyPr/>
        <a:lstStyle/>
        <a:p>
          <a:r>
            <a:rPr lang="zh-TW" altLang="en-US" dirty="0" smtClean="0">
              <a:solidFill>
                <a:srgbClr val="FF0000"/>
              </a:solidFill>
            </a:rPr>
            <a:t>智慧電網（擬新增）</a:t>
          </a:r>
          <a:endParaRPr lang="zh-TW" altLang="en-US" dirty="0">
            <a:solidFill>
              <a:srgbClr val="FF0000"/>
            </a:solidFill>
          </a:endParaRPr>
        </a:p>
      </dgm:t>
    </dgm:pt>
    <dgm:pt modelId="{C3343E4D-19CF-42AF-A4DE-AE3CDDD0A1B7}" type="parTrans" cxnId="{736CA651-138E-451C-AA5C-45FD2AABA1A9}">
      <dgm:prSet/>
      <dgm:spPr/>
      <dgm:t>
        <a:bodyPr/>
        <a:lstStyle/>
        <a:p>
          <a:endParaRPr lang="zh-TW" altLang="en-US"/>
        </a:p>
      </dgm:t>
    </dgm:pt>
    <dgm:pt modelId="{4F972D48-AA10-44CB-B638-1F22C087871E}" type="sibTrans" cxnId="{736CA651-138E-451C-AA5C-45FD2AABA1A9}">
      <dgm:prSet/>
      <dgm:spPr/>
      <dgm:t>
        <a:bodyPr/>
        <a:lstStyle/>
        <a:p>
          <a:endParaRPr lang="zh-TW" altLang="en-US"/>
        </a:p>
      </dgm:t>
    </dgm:pt>
    <dgm:pt modelId="{5F1AF432-0B4E-407A-8C42-F28CF7A4B997}" type="pres">
      <dgm:prSet presAssocID="{962ED22E-3E3B-4FD4-854B-DBEB5A2808B7}" presName="Name0" presStyleCnt="0">
        <dgm:presLayoutVars>
          <dgm:dir/>
          <dgm:animLvl val="lvl"/>
          <dgm:resizeHandles val="exact"/>
        </dgm:presLayoutVars>
      </dgm:prSet>
      <dgm:spPr/>
      <dgm:t>
        <a:bodyPr/>
        <a:lstStyle/>
        <a:p>
          <a:endParaRPr lang="zh-TW" altLang="en-US"/>
        </a:p>
      </dgm:t>
    </dgm:pt>
    <dgm:pt modelId="{9DD4C259-014C-40D9-A6C7-864B6A9FB0AA}" type="pres">
      <dgm:prSet presAssocID="{4DD53D26-46B5-44DC-8BEB-EE402E826BCD}" presName="linNode" presStyleCnt="0"/>
      <dgm:spPr/>
    </dgm:pt>
    <dgm:pt modelId="{B5674C43-D2F5-4013-96DC-D2997A1B2311}" type="pres">
      <dgm:prSet presAssocID="{4DD53D26-46B5-44DC-8BEB-EE402E826BCD}" presName="parentText" presStyleLbl="node1" presStyleIdx="0" presStyleCnt="4">
        <dgm:presLayoutVars>
          <dgm:chMax val="1"/>
          <dgm:bulletEnabled val="1"/>
        </dgm:presLayoutVars>
      </dgm:prSet>
      <dgm:spPr/>
      <dgm:t>
        <a:bodyPr/>
        <a:lstStyle/>
        <a:p>
          <a:endParaRPr lang="zh-TW" altLang="en-US"/>
        </a:p>
      </dgm:t>
    </dgm:pt>
    <dgm:pt modelId="{61E91236-AF11-4DAE-A9E6-DFC81A146FD2}" type="pres">
      <dgm:prSet presAssocID="{4DD53D26-46B5-44DC-8BEB-EE402E826BCD}" presName="descendantText" presStyleLbl="alignAccFollowNode1" presStyleIdx="0" presStyleCnt="4" custScaleY="131342" custLinFactNeighborX="286" custLinFactNeighborY="4419">
        <dgm:presLayoutVars>
          <dgm:bulletEnabled val="1"/>
        </dgm:presLayoutVars>
      </dgm:prSet>
      <dgm:spPr/>
      <dgm:t>
        <a:bodyPr/>
        <a:lstStyle/>
        <a:p>
          <a:endParaRPr lang="zh-TW" altLang="en-US"/>
        </a:p>
      </dgm:t>
    </dgm:pt>
    <dgm:pt modelId="{404A04F7-52A9-4E1E-BBEA-75B3D08ACD19}" type="pres">
      <dgm:prSet presAssocID="{379341E6-4E34-4849-8144-F54FAB761921}" presName="sp" presStyleCnt="0"/>
      <dgm:spPr/>
    </dgm:pt>
    <dgm:pt modelId="{426974AC-1941-4E22-8EEA-1BF26FBE5AD4}" type="pres">
      <dgm:prSet presAssocID="{0F369278-1931-43AC-A45A-889FC315101B}" presName="linNode" presStyleCnt="0"/>
      <dgm:spPr/>
    </dgm:pt>
    <dgm:pt modelId="{398FC6CF-E7FA-45C1-AC58-898B28AF5589}" type="pres">
      <dgm:prSet presAssocID="{0F369278-1931-43AC-A45A-889FC315101B}" presName="parentText" presStyleLbl="node1" presStyleIdx="1" presStyleCnt="4">
        <dgm:presLayoutVars>
          <dgm:chMax val="1"/>
          <dgm:bulletEnabled val="1"/>
        </dgm:presLayoutVars>
      </dgm:prSet>
      <dgm:spPr/>
      <dgm:t>
        <a:bodyPr/>
        <a:lstStyle/>
        <a:p>
          <a:endParaRPr lang="zh-TW" altLang="en-US"/>
        </a:p>
      </dgm:t>
    </dgm:pt>
    <dgm:pt modelId="{2E25DE2D-F9D3-4144-8AF3-63443D3F9673}" type="pres">
      <dgm:prSet presAssocID="{0F369278-1931-43AC-A45A-889FC315101B}" presName="descendantText" presStyleLbl="alignAccFollowNode1" presStyleIdx="1" presStyleCnt="4" custScaleY="134137" custLinFactNeighborX="286" custLinFactNeighborY="1891">
        <dgm:presLayoutVars>
          <dgm:bulletEnabled val="1"/>
        </dgm:presLayoutVars>
      </dgm:prSet>
      <dgm:spPr/>
      <dgm:t>
        <a:bodyPr/>
        <a:lstStyle/>
        <a:p>
          <a:endParaRPr lang="zh-TW" altLang="en-US"/>
        </a:p>
      </dgm:t>
    </dgm:pt>
    <dgm:pt modelId="{E4F5AF82-00F4-4258-BB92-AB07AD340D27}" type="pres">
      <dgm:prSet presAssocID="{79690510-154A-45E3-B8BB-F2174F3D3E8A}" presName="sp" presStyleCnt="0"/>
      <dgm:spPr/>
    </dgm:pt>
    <dgm:pt modelId="{8BFFD3DC-493F-45FB-946A-CE8C3330F0D1}" type="pres">
      <dgm:prSet presAssocID="{9FE3BFC9-3CB5-471A-81FE-37E3B18AFAEE}" presName="linNode" presStyleCnt="0"/>
      <dgm:spPr/>
    </dgm:pt>
    <dgm:pt modelId="{C89FAE38-20EC-450A-A1CB-120B28B58369}" type="pres">
      <dgm:prSet presAssocID="{9FE3BFC9-3CB5-471A-81FE-37E3B18AFAEE}" presName="parentText" presStyleLbl="node1" presStyleIdx="2" presStyleCnt="4" custLinFactNeighborX="-20159" custLinFactNeighborY="-2281">
        <dgm:presLayoutVars>
          <dgm:chMax val="1"/>
          <dgm:bulletEnabled val="1"/>
        </dgm:presLayoutVars>
      </dgm:prSet>
      <dgm:spPr/>
      <dgm:t>
        <a:bodyPr/>
        <a:lstStyle/>
        <a:p>
          <a:endParaRPr lang="zh-TW" altLang="en-US"/>
        </a:p>
      </dgm:t>
    </dgm:pt>
    <dgm:pt modelId="{E5878417-63C4-4DB8-9115-B3C111F5A62B}" type="pres">
      <dgm:prSet presAssocID="{9FE3BFC9-3CB5-471A-81FE-37E3B18AFAEE}" presName="descendantText" presStyleLbl="alignAccFollowNode1" presStyleIdx="2" presStyleCnt="4" custLinFactNeighborX="21526" custLinFactNeighborY="-1124">
        <dgm:presLayoutVars>
          <dgm:bulletEnabled val="1"/>
        </dgm:presLayoutVars>
      </dgm:prSet>
      <dgm:spPr/>
      <dgm:t>
        <a:bodyPr/>
        <a:lstStyle/>
        <a:p>
          <a:endParaRPr lang="zh-TW" altLang="en-US"/>
        </a:p>
      </dgm:t>
    </dgm:pt>
    <dgm:pt modelId="{A1872AA1-49E6-44BF-A1FB-7EF8D1CA7245}" type="pres">
      <dgm:prSet presAssocID="{B4AA13B7-94FC-4D98-9AFD-3B1D41F5A06B}" presName="sp" presStyleCnt="0"/>
      <dgm:spPr/>
    </dgm:pt>
    <dgm:pt modelId="{6263177D-DBFD-460C-ABC6-200EACC03F31}" type="pres">
      <dgm:prSet presAssocID="{1655B005-2992-4F2A-B714-18E8AE33CD4A}" presName="linNode" presStyleCnt="0"/>
      <dgm:spPr/>
    </dgm:pt>
    <dgm:pt modelId="{8F3FB108-C4D2-4271-8641-CC2A08CABD8C}" type="pres">
      <dgm:prSet presAssocID="{1655B005-2992-4F2A-B714-18E8AE33CD4A}" presName="parentText" presStyleLbl="node1" presStyleIdx="3" presStyleCnt="4">
        <dgm:presLayoutVars>
          <dgm:chMax val="1"/>
          <dgm:bulletEnabled val="1"/>
        </dgm:presLayoutVars>
      </dgm:prSet>
      <dgm:spPr/>
      <dgm:t>
        <a:bodyPr/>
        <a:lstStyle/>
        <a:p>
          <a:endParaRPr lang="zh-TW" altLang="en-US"/>
        </a:p>
      </dgm:t>
    </dgm:pt>
    <dgm:pt modelId="{5322CF9B-5BD0-4639-A6FA-BFEA76281A36}" type="pres">
      <dgm:prSet presAssocID="{1655B005-2992-4F2A-B714-18E8AE33CD4A}" presName="descendantText" presStyleLbl="alignAccFollowNode1" presStyleIdx="3" presStyleCnt="4">
        <dgm:presLayoutVars>
          <dgm:bulletEnabled val="1"/>
        </dgm:presLayoutVars>
      </dgm:prSet>
      <dgm:spPr/>
      <dgm:t>
        <a:bodyPr/>
        <a:lstStyle/>
        <a:p>
          <a:endParaRPr lang="zh-TW" altLang="en-US"/>
        </a:p>
      </dgm:t>
    </dgm:pt>
  </dgm:ptLst>
  <dgm:cxnLst>
    <dgm:cxn modelId="{42B2E9EF-432D-4863-9582-7A5309D86C75}" srcId="{9FE3BFC9-3CB5-471A-81FE-37E3B18AFAEE}" destId="{7E1D26CF-2810-414C-AB95-865E18F55CC6}" srcOrd="0" destOrd="0" parTransId="{D6D828F7-BA47-46BD-95A8-C177B743F943}" sibTransId="{F6312527-8B6E-48E3-B806-780B7577A75B}"/>
    <dgm:cxn modelId="{3F44E457-3A89-4E35-B95B-A5F982FBF132}" type="presOf" srcId="{F53F3D4D-04D9-41C3-B5AC-06178044203D}" destId="{2E25DE2D-F9D3-4144-8AF3-63443D3F9673}" srcOrd="0" destOrd="2" presId="urn:microsoft.com/office/officeart/2005/8/layout/vList5"/>
    <dgm:cxn modelId="{D4966BC2-F9BB-44B1-86F7-41E4F95FE87E}" type="presOf" srcId="{0F369278-1931-43AC-A45A-889FC315101B}" destId="{398FC6CF-E7FA-45C1-AC58-898B28AF5589}" srcOrd="0" destOrd="0" presId="urn:microsoft.com/office/officeart/2005/8/layout/vList5"/>
    <dgm:cxn modelId="{1E990720-6FC9-4D3F-94CD-2D2E60ADB3F5}" srcId="{4DD53D26-46B5-44DC-8BEB-EE402E826BCD}" destId="{5526F036-CF73-4F4E-9446-346FB2CF358D}" srcOrd="1" destOrd="0" parTransId="{EAE6928D-C272-47FA-B2A4-918911A00B53}" sibTransId="{980D14DC-35A0-4DEC-AFB9-BB59320B6D77}"/>
    <dgm:cxn modelId="{704A23CA-53E2-4B10-9078-E7C9E07F350E}" type="presOf" srcId="{05BE79F1-17E4-4A3B-9C8A-8B00D3CF826D}" destId="{2E25DE2D-F9D3-4144-8AF3-63443D3F9673}" srcOrd="0" destOrd="0" presId="urn:microsoft.com/office/officeart/2005/8/layout/vList5"/>
    <dgm:cxn modelId="{C98FFDAC-86D6-4AC1-932A-1026499656E7}" srcId="{962ED22E-3E3B-4FD4-854B-DBEB5A2808B7}" destId="{0F369278-1931-43AC-A45A-889FC315101B}" srcOrd="1" destOrd="0" parTransId="{218F165C-5FF5-4BFE-A7FD-A8C86C913384}" sibTransId="{79690510-154A-45E3-B8BB-F2174F3D3E8A}"/>
    <dgm:cxn modelId="{3D48554F-687D-4D5B-89EC-B3C8E161FF2B}" type="presOf" srcId="{5526F036-CF73-4F4E-9446-346FB2CF358D}" destId="{61E91236-AF11-4DAE-A9E6-DFC81A146FD2}" srcOrd="0" destOrd="1" presId="urn:microsoft.com/office/officeart/2005/8/layout/vList5"/>
    <dgm:cxn modelId="{98E8B107-1D4C-4E28-AD90-64C58049071F}" type="presOf" srcId="{7C478013-C379-4324-BB3A-03399B403757}" destId="{61E91236-AF11-4DAE-A9E6-DFC81A146FD2}" srcOrd="0" destOrd="0" presId="urn:microsoft.com/office/officeart/2005/8/layout/vList5"/>
    <dgm:cxn modelId="{92FB5C3A-42E5-41E4-B71E-997BF38BE7AC}" type="presOf" srcId="{9FE3BFC9-3CB5-471A-81FE-37E3B18AFAEE}" destId="{C89FAE38-20EC-450A-A1CB-120B28B58369}" srcOrd="0" destOrd="0" presId="urn:microsoft.com/office/officeart/2005/8/layout/vList5"/>
    <dgm:cxn modelId="{7260F453-D96F-44C2-86BD-1E5ED14819C6}" srcId="{4DD53D26-46B5-44DC-8BEB-EE402E826BCD}" destId="{7C478013-C379-4324-BB3A-03399B403757}" srcOrd="0" destOrd="0" parTransId="{83F84D46-5041-4EA0-A77D-6099F19D6EEE}" sibTransId="{B3B96761-7EEB-48A7-9F05-C7F0557484AB}"/>
    <dgm:cxn modelId="{5F81982D-55B4-475E-9E8F-927661F8B662}" type="presOf" srcId="{7E1D26CF-2810-414C-AB95-865E18F55CC6}" destId="{E5878417-63C4-4DB8-9115-B3C111F5A62B}" srcOrd="0" destOrd="0" presId="urn:microsoft.com/office/officeart/2005/8/layout/vList5"/>
    <dgm:cxn modelId="{850D22C0-6E3B-4C30-8CB6-03A5C9F826FA}" srcId="{962ED22E-3E3B-4FD4-854B-DBEB5A2808B7}" destId="{1655B005-2992-4F2A-B714-18E8AE33CD4A}" srcOrd="3" destOrd="0" parTransId="{43BAD484-ECB5-4380-9BD9-F59420CE407D}" sibTransId="{42FD915B-4334-4C44-BD67-9F66BD782E92}"/>
    <dgm:cxn modelId="{5162A122-18F7-45F2-98E0-86722D007B08}" type="presOf" srcId="{2FFDCB61-D88F-4806-B7C9-FC78BA3CDEC7}" destId="{5322CF9B-5BD0-4639-A6FA-BFEA76281A36}" srcOrd="0" destOrd="0" presId="urn:microsoft.com/office/officeart/2005/8/layout/vList5"/>
    <dgm:cxn modelId="{AEFDF092-0966-42F5-9240-F300B343EE1B}" type="presOf" srcId="{4DD53D26-46B5-44DC-8BEB-EE402E826BCD}" destId="{B5674C43-D2F5-4013-96DC-D2997A1B2311}" srcOrd="0" destOrd="0" presId="urn:microsoft.com/office/officeart/2005/8/layout/vList5"/>
    <dgm:cxn modelId="{FB3FDD6C-E2CF-442A-B772-B0B166C37404}" srcId="{962ED22E-3E3B-4FD4-854B-DBEB5A2808B7}" destId="{4DD53D26-46B5-44DC-8BEB-EE402E826BCD}" srcOrd="0" destOrd="0" parTransId="{6F1FBA55-0E1C-42AA-9B05-F8D9BECBBEB6}" sibTransId="{379341E6-4E34-4849-8144-F54FAB761921}"/>
    <dgm:cxn modelId="{5CEB39C0-B838-44BE-8521-A088ED2B6E56}" type="presOf" srcId="{1655B005-2992-4F2A-B714-18E8AE33CD4A}" destId="{8F3FB108-C4D2-4271-8641-CC2A08CABD8C}" srcOrd="0" destOrd="0" presId="urn:microsoft.com/office/officeart/2005/8/layout/vList5"/>
    <dgm:cxn modelId="{F1199B3B-8A57-407A-8A0B-02DF5F8FC8AE}" srcId="{0F369278-1931-43AC-A45A-889FC315101B}" destId="{05BE79F1-17E4-4A3B-9C8A-8B00D3CF826D}" srcOrd="0" destOrd="0" parTransId="{6C63586B-3FCD-4757-9A99-716BD9CFA100}" sibTransId="{34EF5205-A719-494A-A6C5-B4D424FF33FF}"/>
    <dgm:cxn modelId="{2F6BBADE-F370-4FDF-BB3D-2EA1BE4310EF}" type="presOf" srcId="{92A3FE9D-DC9B-41C5-A261-96BAAA95ADF9}" destId="{2E25DE2D-F9D3-4144-8AF3-63443D3F9673}" srcOrd="0" destOrd="1" presId="urn:microsoft.com/office/officeart/2005/8/layout/vList5"/>
    <dgm:cxn modelId="{736CA651-138E-451C-AA5C-45FD2AABA1A9}" srcId="{1655B005-2992-4F2A-B714-18E8AE33CD4A}" destId="{2FFDCB61-D88F-4806-B7C9-FC78BA3CDEC7}" srcOrd="0" destOrd="0" parTransId="{C3343E4D-19CF-42AF-A4DE-AE3CDDD0A1B7}" sibTransId="{4F972D48-AA10-44CB-B638-1F22C087871E}"/>
    <dgm:cxn modelId="{70FC2B34-4F89-43E0-8576-50FFC471BFA1}" type="presOf" srcId="{962ED22E-3E3B-4FD4-854B-DBEB5A2808B7}" destId="{5F1AF432-0B4E-407A-8C42-F28CF7A4B997}" srcOrd="0" destOrd="0" presId="urn:microsoft.com/office/officeart/2005/8/layout/vList5"/>
    <dgm:cxn modelId="{0B37F838-1C1F-49F8-BDA0-498FFA7AAC1D}" srcId="{0F369278-1931-43AC-A45A-889FC315101B}" destId="{92A3FE9D-DC9B-41C5-A261-96BAAA95ADF9}" srcOrd="1" destOrd="0" parTransId="{1596F885-7A7D-49C4-B9E0-7051F73F7CCB}" sibTransId="{747E878C-2589-462F-B83E-5CB3D4F8F95C}"/>
    <dgm:cxn modelId="{1ADE5253-48D5-420B-9EA2-F645A27BBB11}" srcId="{0F369278-1931-43AC-A45A-889FC315101B}" destId="{F53F3D4D-04D9-41C3-B5AC-06178044203D}" srcOrd="2" destOrd="0" parTransId="{8FB0A4B1-2577-46BD-ADC3-DA503445ED16}" sibTransId="{B0A0F3AE-04F8-45B0-B740-394BCF902740}"/>
    <dgm:cxn modelId="{E6109532-6408-4CA1-9BC3-8697E7E4E873}" srcId="{962ED22E-3E3B-4FD4-854B-DBEB5A2808B7}" destId="{9FE3BFC9-3CB5-471A-81FE-37E3B18AFAEE}" srcOrd="2" destOrd="0" parTransId="{111F3B7C-A5D6-41F9-97BE-ED382891E38E}" sibTransId="{B4AA13B7-94FC-4D98-9AFD-3B1D41F5A06B}"/>
    <dgm:cxn modelId="{C9A5FE6B-1F02-4E08-9626-99341BEE4E3F}" type="presParOf" srcId="{5F1AF432-0B4E-407A-8C42-F28CF7A4B997}" destId="{9DD4C259-014C-40D9-A6C7-864B6A9FB0AA}" srcOrd="0" destOrd="0" presId="urn:microsoft.com/office/officeart/2005/8/layout/vList5"/>
    <dgm:cxn modelId="{0C87417E-27EE-4644-A8D4-B5F976D02703}" type="presParOf" srcId="{9DD4C259-014C-40D9-A6C7-864B6A9FB0AA}" destId="{B5674C43-D2F5-4013-96DC-D2997A1B2311}" srcOrd="0" destOrd="0" presId="urn:microsoft.com/office/officeart/2005/8/layout/vList5"/>
    <dgm:cxn modelId="{A5C58DF1-804D-4559-AE11-AD8BB6A2E6A5}" type="presParOf" srcId="{9DD4C259-014C-40D9-A6C7-864B6A9FB0AA}" destId="{61E91236-AF11-4DAE-A9E6-DFC81A146FD2}" srcOrd="1" destOrd="0" presId="urn:microsoft.com/office/officeart/2005/8/layout/vList5"/>
    <dgm:cxn modelId="{778EAA53-E4BA-40DE-BAD9-150131AA1175}" type="presParOf" srcId="{5F1AF432-0B4E-407A-8C42-F28CF7A4B997}" destId="{404A04F7-52A9-4E1E-BBEA-75B3D08ACD19}" srcOrd="1" destOrd="0" presId="urn:microsoft.com/office/officeart/2005/8/layout/vList5"/>
    <dgm:cxn modelId="{A324C740-7343-42CD-8930-B7930AC12F63}" type="presParOf" srcId="{5F1AF432-0B4E-407A-8C42-F28CF7A4B997}" destId="{426974AC-1941-4E22-8EEA-1BF26FBE5AD4}" srcOrd="2" destOrd="0" presId="urn:microsoft.com/office/officeart/2005/8/layout/vList5"/>
    <dgm:cxn modelId="{62E91545-A0C5-4C36-9804-ADF8C3F1F4B2}" type="presParOf" srcId="{426974AC-1941-4E22-8EEA-1BF26FBE5AD4}" destId="{398FC6CF-E7FA-45C1-AC58-898B28AF5589}" srcOrd="0" destOrd="0" presId="urn:microsoft.com/office/officeart/2005/8/layout/vList5"/>
    <dgm:cxn modelId="{B6D2BD36-BDEE-43C8-905C-CA7A5A2B1A98}" type="presParOf" srcId="{426974AC-1941-4E22-8EEA-1BF26FBE5AD4}" destId="{2E25DE2D-F9D3-4144-8AF3-63443D3F9673}" srcOrd="1" destOrd="0" presId="urn:microsoft.com/office/officeart/2005/8/layout/vList5"/>
    <dgm:cxn modelId="{2E307591-3704-45D2-9231-F102E938E288}" type="presParOf" srcId="{5F1AF432-0B4E-407A-8C42-F28CF7A4B997}" destId="{E4F5AF82-00F4-4258-BB92-AB07AD340D27}" srcOrd="3" destOrd="0" presId="urn:microsoft.com/office/officeart/2005/8/layout/vList5"/>
    <dgm:cxn modelId="{C506A54E-1317-433F-87A3-F4EE041041C9}" type="presParOf" srcId="{5F1AF432-0B4E-407A-8C42-F28CF7A4B997}" destId="{8BFFD3DC-493F-45FB-946A-CE8C3330F0D1}" srcOrd="4" destOrd="0" presId="urn:microsoft.com/office/officeart/2005/8/layout/vList5"/>
    <dgm:cxn modelId="{023ACBA4-84BE-46CC-8C54-FEE0CD07A0B8}" type="presParOf" srcId="{8BFFD3DC-493F-45FB-946A-CE8C3330F0D1}" destId="{C89FAE38-20EC-450A-A1CB-120B28B58369}" srcOrd="0" destOrd="0" presId="urn:microsoft.com/office/officeart/2005/8/layout/vList5"/>
    <dgm:cxn modelId="{1F51D47E-D101-48FF-BAD7-5F565DEBD879}" type="presParOf" srcId="{8BFFD3DC-493F-45FB-946A-CE8C3330F0D1}" destId="{E5878417-63C4-4DB8-9115-B3C111F5A62B}" srcOrd="1" destOrd="0" presId="urn:microsoft.com/office/officeart/2005/8/layout/vList5"/>
    <dgm:cxn modelId="{F38E3BBA-C880-41AE-B9AF-42F6666AE7B4}" type="presParOf" srcId="{5F1AF432-0B4E-407A-8C42-F28CF7A4B997}" destId="{A1872AA1-49E6-44BF-A1FB-7EF8D1CA7245}" srcOrd="5" destOrd="0" presId="urn:microsoft.com/office/officeart/2005/8/layout/vList5"/>
    <dgm:cxn modelId="{8EAD1C59-6B4E-4761-BAB0-84B305BD5A36}" type="presParOf" srcId="{5F1AF432-0B4E-407A-8C42-F28CF7A4B997}" destId="{6263177D-DBFD-460C-ABC6-200EACC03F31}" srcOrd="6" destOrd="0" presId="urn:microsoft.com/office/officeart/2005/8/layout/vList5"/>
    <dgm:cxn modelId="{65DFB6D0-EC27-46A9-A1B3-97F11A294951}" type="presParOf" srcId="{6263177D-DBFD-460C-ABC6-200EACC03F31}" destId="{8F3FB108-C4D2-4271-8641-CC2A08CABD8C}" srcOrd="0" destOrd="0" presId="urn:microsoft.com/office/officeart/2005/8/layout/vList5"/>
    <dgm:cxn modelId="{0662558D-C0FB-446F-9D50-F44E28637955}" type="presParOf" srcId="{6263177D-DBFD-460C-ABC6-200EACC03F31}" destId="{5322CF9B-5BD0-4639-A6FA-BFEA76281A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2ED22E-3E3B-4FD4-854B-DBEB5A2808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DD53D26-46B5-44DC-8BEB-EE402E826BCD}">
      <dgm:prSet phldrT="[文字]" custT="1"/>
      <dgm:spPr>
        <a:solidFill>
          <a:schemeClr val="accent1">
            <a:lumMod val="60000"/>
            <a:lumOff val="40000"/>
          </a:schemeClr>
        </a:solidFill>
        <a:ln>
          <a:solidFill>
            <a:schemeClr val="tx1"/>
          </a:solidFill>
        </a:ln>
      </dgm:spPr>
      <dgm:t>
        <a:bodyPr/>
        <a:lstStyle/>
        <a:p>
          <a:r>
            <a:rPr lang="zh-TW" altLang="en-US" sz="2800" dirty="0" smtClean="0">
              <a:solidFill>
                <a:srgbClr val="FF0000"/>
              </a:solidFill>
            </a:rPr>
            <a:t>法源依據</a:t>
          </a:r>
          <a:endParaRPr lang="zh-TW" altLang="en-US" sz="2800" dirty="0">
            <a:solidFill>
              <a:srgbClr val="FF0000"/>
            </a:solidFill>
          </a:endParaRPr>
        </a:p>
      </dgm:t>
    </dgm:pt>
    <dgm:pt modelId="{6F1FBA55-0E1C-42AA-9B05-F8D9BECBBEB6}" type="parTrans" cxnId="{FB3FDD6C-E2CF-442A-B772-B0B166C37404}">
      <dgm:prSet/>
      <dgm:spPr/>
      <dgm:t>
        <a:bodyPr/>
        <a:lstStyle/>
        <a:p>
          <a:endParaRPr lang="zh-TW" altLang="en-US"/>
        </a:p>
      </dgm:t>
    </dgm:pt>
    <dgm:pt modelId="{379341E6-4E34-4849-8144-F54FAB761921}" type="sibTrans" cxnId="{FB3FDD6C-E2CF-442A-B772-B0B166C37404}">
      <dgm:prSet/>
      <dgm:spPr/>
      <dgm:t>
        <a:bodyPr/>
        <a:lstStyle/>
        <a:p>
          <a:endParaRPr lang="zh-TW" altLang="en-US"/>
        </a:p>
      </dgm:t>
    </dgm:pt>
    <dgm:pt modelId="{7C478013-C379-4324-BB3A-03399B403757}">
      <dgm:prSet phldrT="[文字]" custT="1"/>
      <dgm:spPr>
        <a:solidFill>
          <a:srgbClr val="FFC000">
            <a:alpha val="90000"/>
          </a:srgbClr>
        </a:solidFill>
        <a:ln>
          <a:solidFill>
            <a:schemeClr val="tx1">
              <a:alpha val="90000"/>
            </a:schemeClr>
          </a:solidFill>
        </a:ln>
      </dgm:spPr>
      <dgm:t>
        <a:bodyPr/>
        <a:lstStyle/>
        <a:p>
          <a:r>
            <a:rPr lang="zh-TW" altLang="en-US" sz="2000" dirty="0" smtClean="0">
              <a:solidFill>
                <a:schemeClr val="tx1"/>
              </a:solidFill>
            </a:rPr>
            <a:t>財團法人中華民國證券櫃檯買賣中心對有價證券上櫃公司「財務重點專區」資訊揭露處理原則</a:t>
          </a:r>
          <a:endParaRPr lang="zh-TW" altLang="en-US" sz="2000" u="sng" dirty="0">
            <a:solidFill>
              <a:srgbClr val="FF0000"/>
            </a:solidFill>
          </a:endParaRPr>
        </a:p>
      </dgm:t>
    </dgm:pt>
    <dgm:pt modelId="{83F84D46-5041-4EA0-A77D-6099F19D6EEE}" type="parTrans" cxnId="{7260F453-D96F-44C2-86BD-1E5ED14819C6}">
      <dgm:prSet/>
      <dgm:spPr/>
      <dgm:t>
        <a:bodyPr/>
        <a:lstStyle/>
        <a:p>
          <a:endParaRPr lang="zh-TW" altLang="en-US"/>
        </a:p>
      </dgm:t>
    </dgm:pt>
    <dgm:pt modelId="{B3B96761-7EEB-48A7-9F05-C7F0557484AB}" type="sibTrans" cxnId="{7260F453-D96F-44C2-86BD-1E5ED14819C6}">
      <dgm:prSet/>
      <dgm:spPr/>
      <dgm:t>
        <a:bodyPr/>
        <a:lstStyle/>
        <a:p>
          <a:endParaRPr lang="zh-TW" altLang="en-US"/>
        </a:p>
      </dgm:t>
    </dgm:pt>
    <dgm:pt modelId="{0F369278-1931-43AC-A45A-889FC315101B}">
      <dgm:prSet phldrT="[文字]" custT="1"/>
      <dgm:spPr>
        <a:solidFill>
          <a:schemeClr val="accent1">
            <a:lumMod val="60000"/>
            <a:lumOff val="40000"/>
          </a:schemeClr>
        </a:solidFill>
        <a:ln>
          <a:solidFill>
            <a:schemeClr val="tx1"/>
          </a:solidFill>
        </a:ln>
      </dgm:spPr>
      <dgm:t>
        <a:bodyPr/>
        <a:lstStyle/>
        <a:p>
          <a:r>
            <a:rPr lang="zh-TW" altLang="en-US" sz="2800" dirty="0" smtClean="0">
              <a:solidFill>
                <a:srgbClr val="FF0000"/>
              </a:solidFill>
            </a:rPr>
            <a:t>設置目的</a:t>
          </a:r>
          <a:endParaRPr lang="zh-TW" altLang="en-US" sz="2800" dirty="0">
            <a:solidFill>
              <a:srgbClr val="FF0000"/>
            </a:solidFill>
          </a:endParaRPr>
        </a:p>
      </dgm:t>
    </dgm:pt>
    <dgm:pt modelId="{218F165C-5FF5-4BFE-A7FD-A8C86C913384}" type="parTrans" cxnId="{C98FFDAC-86D6-4AC1-932A-1026499656E7}">
      <dgm:prSet/>
      <dgm:spPr/>
      <dgm:t>
        <a:bodyPr/>
        <a:lstStyle/>
        <a:p>
          <a:endParaRPr lang="zh-TW" altLang="en-US"/>
        </a:p>
      </dgm:t>
    </dgm:pt>
    <dgm:pt modelId="{79690510-154A-45E3-B8BB-F2174F3D3E8A}" type="sibTrans" cxnId="{C98FFDAC-86D6-4AC1-932A-1026499656E7}">
      <dgm:prSet/>
      <dgm:spPr/>
      <dgm:t>
        <a:bodyPr/>
        <a:lstStyle/>
        <a:p>
          <a:endParaRPr lang="zh-TW" altLang="en-US"/>
        </a:p>
      </dgm:t>
    </dgm:pt>
    <dgm:pt modelId="{05BE79F1-17E4-4A3B-9C8A-8B00D3CF826D}">
      <dgm:prSet phldrT="[文字]" custT="1"/>
      <dgm:spPr>
        <a:solidFill>
          <a:srgbClr val="FFC000">
            <a:alpha val="90000"/>
          </a:srgbClr>
        </a:solidFill>
        <a:ln>
          <a:solidFill>
            <a:schemeClr val="tx1">
              <a:alpha val="90000"/>
            </a:schemeClr>
          </a:solidFill>
        </a:ln>
      </dgm:spPr>
      <dgm:t>
        <a:bodyPr/>
        <a:lstStyle/>
        <a:p>
          <a:r>
            <a:rPr lang="zh-TW" altLang="en-US" sz="1800" b="0" dirty="0" smtClean="0">
              <a:solidFill>
                <a:schemeClr val="tx1"/>
              </a:solidFill>
            </a:rPr>
            <a:t>藉由可表現出企業營運體質及財務結構概況之</a:t>
          </a:r>
          <a:r>
            <a:rPr lang="zh-TW" altLang="en-US" sz="1800" b="0" dirty="0" smtClean="0">
              <a:solidFill>
                <a:srgbClr val="FF0000"/>
              </a:solidFill>
            </a:rPr>
            <a:t>九大具體指標</a:t>
          </a:r>
          <a:r>
            <a:rPr lang="zh-TW" altLang="en-US" sz="1800" b="0" dirty="0" smtClean="0">
              <a:solidFill>
                <a:schemeClr val="tx1"/>
              </a:solidFill>
            </a:rPr>
            <a:t>，協助投資人快速重點檢視及比較個別公司之營運概況。</a:t>
          </a:r>
          <a:endParaRPr lang="zh-TW" altLang="en-US" sz="1800" b="0" dirty="0">
            <a:solidFill>
              <a:schemeClr val="tx1"/>
            </a:solidFill>
          </a:endParaRPr>
        </a:p>
      </dgm:t>
    </dgm:pt>
    <dgm:pt modelId="{6C63586B-3FCD-4757-9A99-716BD9CFA100}" type="parTrans" cxnId="{F1199B3B-8A57-407A-8A0B-02DF5F8FC8AE}">
      <dgm:prSet/>
      <dgm:spPr/>
      <dgm:t>
        <a:bodyPr/>
        <a:lstStyle/>
        <a:p>
          <a:endParaRPr lang="zh-TW" altLang="en-US"/>
        </a:p>
      </dgm:t>
    </dgm:pt>
    <dgm:pt modelId="{34EF5205-A719-494A-A6C5-B4D424FF33FF}" type="sibTrans" cxnId="{F1199B3B-8A57-407A-8A0B-02DF5F8FC8AE}">
      <dgm:prSet/>
      <dgm:spPr/>
      <dgm:t>
        <a:bodyPr/>
        <a:lstStyle/>
        <a:p>
          <a:endParaRPr lang="zh-TW" altLang="en-US"/>
        </a:p>
      </dgm:t>
    </dgm:pt>
    <dgm:pt modelId="{3D66B7BE-4FC4-4DFE-BCC9-35FFAA7ABFB3}">
      <dgm:prSet phldrT="[文字]" custT="1"/>
      <dgm:spPr>
        <a:solidFill>
          <a:srgbClr val="FFC000">
            <a:alpha val="90000"/>
          </a:srgbClr>
        </a:solidFill>
        <a:ln>
          <a:solidFill>
            <a:schemeClr val="tx1">
              <a:alpha val="90000"/>
            </a:schemeClr>
          </a:solidFill>
        </a:ln>
      </dgm:spPr>
      <dgm:t>
        <a:bodyPr/>
        <a:lstStyle/>
        <a:p>
          <a:endParaRPr lang="zh-TW" altLang="en-US" sz="1600" b="1" dirty="0">
            <a:solidFill>
              <a:srgbClr val="FF0000"/>
            </a:solidFill>
          </a:endParaRPr>
        </a:p>
      </dgm:t>
    </dgm:pt>
    <dgm:pt modelId="{4157C578-EF76-4E9E-9EBE-6BEB6E94FE5F}" type="parTrans" cxnId="{49CA767A-FBFB-4C5D-8F0C-A423FC90C49B}">
      <dgm:prSet/>
      <dgm:spPr/>
      <dgm:t>
        <a:bodyPr/>
        <a:lstStyle/>
        <a:p>
          <a:endParaRPr lang="zh-TW" altLang="en-US"/>
        </a:p>
      </dgm:t>
    </dgm:pt>
    <dgm:pt modelId="{154D30C8-5A6F-40FE-A02B-A0AD811B87C2}" type="sibTrans" cxnId="{49CA767A-FBFB-4C5D-8F0C-A423FC90C49B}">
      <dgm:prSet/>
      <dgm:spPr/>
      <dgm:t>
        <a:bodyPr/>
        <a:lstStyle/>
        <a:p>
          <a:endParaRPr lang="zh-TW" altLang="en-US"/>
        </a:p>
      </dgm:t>
    </dgm:pt>
    <dgm:pt modelId="{0053F0AA-83EE-479F-95E5-6034EE51D990}">
      <dgm:prSet phldrT="[文字]" custT="1"/>
      <dgm:spPr>
        <a:solidFill>
          <a:srgbClr val="FFC000">
            <a:alpha val="90000"/>
          </a:srgbClr>
        </a:solidFill>
        <a:ln>
          <a:solidFill>
            <a:schemeClr val="tx1">
              <a:alpha val="90000"/>
            </a:schemeClr>
          </a:solidFill>
        </a:ln>
      </dgm:spPr>
      <dgm:t>
        <a:bodyPr/>
        <a:lstStyle/>
        <a:p>
          <a:endParaRPr lang="zh-TW" altLang="en-US" sz="1600" b="0" dirty="0">
            <a:solidFill>
              <a:schemeClr val="tx1"/>
            </a:solidFill>
          </a:endParaRPr>
        </a:p>
      </dgm:t>
    </dgm:pt>
    <dgm:pt modelId="{93558F0B-BFBE-4E0B-8EA8-C151604AA728}" type="parTrans" cxnId="{95BDE30E-C3B5-4518-B9BE-5AD45EB40769}">
      <dgm:prSet/>
      <dgm:spPr/>
      <dgm:t>
        <a:bodyPr/>
        <a:lstStyle/>
        <a:p>
          <a:endParaRPr lang="zh-TW" altLang="en-US"/>
        </a:p>
      </dgm:t>
    </dgm:pt>
    <dgm:pt modelId="{23CB2519-D780-4B3A-84BE-F7EC23502597}" type="sibTrans" cxnId="{95BDE30E-C3B5-4518-B9BE-5AD45EB40769}">
      <dgm:prSet/>
      <dgm:spPr/>
      <dgm:t>
        <a:bodyPr/>
        <a:lstStyle/>
        <a:p>
          <a:endParaRPr lang="zh-TW" altLang="en-US"/>
        </a:p>
      </dgm:t>
    </dgm:pt>
    <dgm:pt modelId="{852F92B5-212F-40AC-86D1-E3B155C07F5A}">
      <dgm:prSet phldrT="[文字]" custT="1"/>
      <dgm:spPr>
        <a:solidFill>
          <a:srgbClr val="FFC000">
            <a:alpha val="90000"/>
          </a:srgbClr>
        </a:solidFill>
        <a:ln>
          <a:solidFill>
            <a:schemeClr val="tx1">
              <a:alpha val="90000"/>
            </a:schemeClr>
          </a:solidFill>
        </a:ln>
      </dgm:spPr>
      <dgm:t>
        <a:bodyPr/>
        <a:lstStyle/>
        <a:p>
          <a:r>
            <a:rPr lang="zh-TW" altLang="en-US" sz="1800" b="0" dirty="0" smtClean="0">
              <a:solidFill>
                <a:schemeClr val="tx1"/>
              </a:solidFill>
            </a:rPr>
            <a:t>彙整公開資訊觀測站所揭露之資訊，所列示資訊達到指標所定之標準者，並以</a:t>
          </a:r>
          <a:r>
            <a:rPr lang="zh-TW" altLang="en-US" sz="1800" b="0" dirty="0" smtClean="0">
              <a:solidFill>
                <a:srgbClr val="FF0000"/>
              </a:solidFill>
            </a:rPr>
            <a:t>「紅色加註底線」</a:t>
          </a:r>
          <a:r>
            <a:rPr lang="zh-TW" altLang="en-US" sz="1800" b="0" dirty="0" smtClean="0">
              <a:solidFill>
                <a:schemeClr val="tx1"/>
              </a:solidFill>
            </a:rPr>
            <a:t>方式明顯標示，方便投資人清楚區分比較，</a:t>
          </a:r>
          <a:r>
            <a:rPr lang="zh-TW" altLang="en-US" sz="1800" b="0" u="sng" dirty="0" smtClean="0">
              <a:solidFill>
                <a:srgbClr val="FF0000"/>
              </a:solidFill>
            </a:rPr>
            <a:t>藉以達到提醒投資人注意之效果，強化預警功能</a:t>
          </a:r>
          <a:r>
            <a:rPr lang="zh-TW" altLang="en-US" sz="1800" b="0" u="sng" dirty="0" smtClean="0">
              <a:solidFill>
                <a:schemeClr val="tx1"/>
              </a:solidFill>
            </a:rPr>
            <a:t>。</a:t>
          </a:r>
          <a:endParaRPr lang="zh-TW" altLang="en-US" sz="1800" b="0" u="sng" dirty="0">
            <a:solidFill>
              <a:schemeClr val="tx1"/>
            </a:solidFill>
          </a:endParaRPr>
        </a:p>
      </dgm:t>
    </dgm:pt>
    <dgm:pt modelId="{583F960A-8FE0-40C1-A3E5-1E10797C0CFF}" type="parTrans" cxnId="{27DCF0F2-EC32-498E-A805-F18C00699AAF}">
      <dgm:prSet/>
      <dgm:spPr/>
      <dgm:t>
        <a:bodyPr/>
        <a:lstStyle/>
        <a:p>
          <a:endParaRPr lang="zh-TW" altLang="en-US"/>
        </a:p>
      </dgm:t>
    </dgm:pt>
    <dgm:pt modelId="{2195B2CE-AA81-4B77-BDFA-69DF907C32DB}" type="sibTrans" cxnId="{27DCF0F2-EC32-498E-A805-F18C00699AAF}">
      <dgm:prSet/>
      <dgm:spPr/>
      <dgm:t>
        <a:bodyPr/>
        <a:lstStyle/>
        <a:p>
          <a:endParaRPr lang="zh-TW" altLang="en-US"/>
        </a:p>
      </dgm:t>
    </dgm:pt>
    <dgm:pt modelId="{5BEDB53F-365E-4138-979D-47B074D3B7C9}">
      <dgm:prSet phldrT="[文字]" custT="1"/>
      <dgm:spPr>
        <a:solidFill>
          <a:srgbClr val="FFC000">
            <a:alpha val="90000"/>
          </a:srgbClr>
        </a:solidFill>
        <a:ln>
          <a:solidFill>
            <a:schemeClr val="tx1">
              <a:alpha val="90000"/>
            </a:schemeClr>
          </a:solidFill>
        </a:ln>
      </dgm:spPr>
      <dgm:t>
        <a:bodyPr/>
        <a:lstStyle/>
        <a:p>
          <a:endParaRPr lang="zh-TW" altLang="en-US" sz="1600" b="0" dirty="0">
            <a:solidFill>
              <a:schemeClr val="tx1"/>
            </a:solidFill>
          </a:endParaRPr>
        </a:p>
      </dgm:t>
    </dgm:pt>
    <dgm:pt modelId="{F2432E27-6D17-434E-8504-722CBD0B44F0}" type="parTrans" cxnId="{FDB5E795-107C-4F05-935D-51EEEBE71A02}">
      <dgm:prSet/>
      <dgm:spPr/>
      <dgm:t>
        <a:bodyPr/>
        <a:lstStyle/>
        <a:p>
          <a:endParaRPr lang="zh-TW" altLang="en-US"/>
        </a:p>
      </dgm:t>
    </dgm:pt>
    <dgm:pt modelId="{F2DE273F-6C86-491D-99F7-E25B12AAEF55}" type="sibTrans" cxnId="{FDB5E795-107C-4F05-935D-51EEEBE71A02}">
      <dgm:prSet/>
      <dgm:spPr/>
      <dgm:t>
        <a:bodyPr/>
        <a:lstStyle/>
        <a:p>
          <a:endParaRPr lang="zh-TW" altLang="en-US"/>
        </a:p>
      </dgm:t>
    </dgm:pt>
    <dgm:pt modelId="{5F1AF432-0B4E-407A-8C42-F28CF7A4B997}" type="pres">
      <dgm:prSet presAssocID="{962ED22E-3E3B-4FD4-854B-DBEB5A2808B7}" presName="Name0" presStyleCnt="0">
        <dgm:presLayoutVars>
          <dgm:dir/>
          <dgm:animLvl val="lvl"/>
          <dgm:resizeHandles val="exact"/>
        </dgm:presLayoutVars>
      </dgm:prSet>
      <dgm:spPr/>
      <dgm:t>
        <a:bodyPr/>
        <a:lstStyle/>
        <a:p>
          <a:endParaRPr lang="zh-TW" altLang="en-US"/>
        </a:p>
      </dgm:t>
    </dgm:pt>
    <dgm:pt modelId="{9DD4C259-014C-40D9-A6C7-864B6A9FB0AA}" type="pres">
      <dgm:prSet presAssocID="{4DD53D26-46B5-44DC-8BEB-EE402E826BCD}" presName="linNode" presStyleCnt="0"/>
      <dgm:spPr/>
    </dgm:pt>
    <dgm:pt modelId="{B5674C43-D2F5-4013-96DC-D2997A1B2311}" type="pres">
      <dgm:prSet presAssocID="{4DD53D26-46B5-44DC-8BEB-EE402E826BCD}" presName="parentText" presStyleLbl="node1" presStyleIdx="0" presStyleCnt="2" custLinFactNeighborX="-26" custLinFactNeighborY="-2985">
        <dgm:presLayoutVars>
          <dgm:chMax val="1"/>
          <dgm:bulletEnabled val="1"/>
        </dgm:presLayoutVars>
      </dgm:prSet>
      <dgm:spPr/>
      <dgm:t>
        <a:bodyPr/>
        <a:lstStyle/>
        <a:p>
          <a:endParaRPr lang="zh-TW" altLang="en-US"/>
        </a:p>
      </dgm:t>
    </dgm:pt>
    <dgm:pt modelId="{61E91236-AF11-4DAE-A9E6-DFC81A146FD2}" type="pres">
      <dgm:prSet presAssocID="{4DD53D26-46B5-44DC-8BEB-EE402E826BCD}" presName="descendantText" presStyleLbl="alignAccFollowNode1" presStyleIdx="0" presStyleCnt="2" custScaleX="304082" custScaleY="154436" custLinFactNeighborX="-2519" custLinFactNeighborY="892">
        <dgm:presLayoutVars>
          <dgm:bulletEnabled val="1"/>
        </dgm:presLayoutVars>
      </dgm:prSet>
      <dgm:spPr/>
      <dgm:t>
        <a:bodyPr/>
        <a:lstStyle/>
        <a:p>
          <a:endParaRPr lang="zh-TW" altLang="en-US"/>
        </a:p>
      </dgm:t>
    </dgm:pt>
    <dgm:pt modelId="{404A04F7-52A9-4E1E-BBEA-75B3D08ACD19}" type="pres">
      <dgm:prSet presAssocID="{379341E6-4E34-4849-8144-F54FAB761921}" presName="sp" presStyleCnt="0"/>
      <dgm:spPr/>
    </dgm:pt>
    <dgm:pt modelId="{426974AC-1941-4E22-8EEA-1BF26FBE5AD4}" type="pres">
      <dgm:prSet presAssocID="{0F369278-1931-43AC-A45A-889FC315101B}" presName="linNode" presStyleCnt="0"/>
      <dgm:spPr/>
    </dgm:pt>
    <dgm:pt modelId="{398FC6CF-E7FA-45C1-AC58-898B28AF5589}" type="pres">
      <dgm:prSet presAssocID="{0F369278-1931-43AC-A45A-889FC315101B}" presName="parentText" presStyleLbl="node1" presStyleIdx="1" presStyleCnt="2" custScaleX="110697" custScaleY="218418">
        <dgm:presLayoutVars>
          <dgm:chMax val="1"/>
          <dgm:bulletEnabled val="1"/>
        </dgm:presLayoutVars>
      </dgm:prSet>
      <dgm:spPr/>
      <dgm:t>
        <a:bodyPr/>
        <a:lstStyle/>
        <a:p>
          <a:endParaRPr lang="zh-TW" altLang="en-US"/>
        </a:p>
      </dgm:t>
    </dgm:pt>
    <dgm:pt modelId="{2E25DE2D-F9D3-4144-8AF3-63443D3F9673}" type="pres">
      <dgm:prSet presAssocID="{0F369278-1931-43AC-A45A-889FC315101B}" presName="descendantText" presStyleLbl="alignAccFollowNode1" presStyleIdx="1" presStyleCnt="2" custScaleX="338017" custScaleY="295456" custLinFactNeighborX="-1340" custLinFactNeighborY="3069">
        <dgm:presLayoutVars>
          <dgm:bulletEnabled val="1"/>
        </dgm:presLayoutVars>
      </dgm:prSet>
      <dgm:spPr/>
      <dgm:t>
        <a:bodyPr/>
        <a:lstStyle/>
        <a:p>
          <a:endParaRPr lang="zh-TW" altLang="en-US"/>
        </a:p>
      </dgm:t>
    </dgm:pt>
  </dgm:ptLst>
  <dgm:cxnLst>
    <dgm:cxn modelId="{C98FFDAC-86D6-4AC1-932A-1026499656E7}" srcId="{962ED22E-3E3B-4FD4-854B-DBEB5A2808B7}" destId="{0F369278-1931-43AC-A45A-889FC315101B}" srcOrd="1" destOrd="0" parTransId="{218F165C-5FF5-4BFE-A7FD-A8C86C913384}" sibTransId="{79690510-154A-45E3-B8BB-F2174F3D3E8A}"/>
    <dgm:cxn modelId="{DBD1BB87-B96E-49F7-B11C-67AE53680E79}" type="presOf" srcId="{0F369278-1931-43AC-A45A-889FC315101B}" destId="{398FC6CF-E7FA-45C1-AC58-898B28AF5589}" srcOrd="0" destOrd="0" presId="urn:microsoft.com/office/officeart/2005/8/layout/vList5"/>
    <dgm:cxn modelId="{2C51773C-8500-4A72-A6C8-41B3FB9BF6D9}" type="presOf" srcId="{962ED22E-3E3B-4FD4-854B-DBEB5A2808B7}" destId="{5F1AF432-0B4E-407A-8C42-F28CF7A4B997}" srcOrd="0" destOrd="0" presId="urn:microsoft.com/office/officeart/2005/8/layout/vList5"/>
    <dgm:cxn modelId="{892764CD-F0C5-4B18-9252-9B29831FEFEF}" type="presOf" srcId="{7C478013-C379-4324-BB3A-03399B403757}" destId="{61E91236-AF11-4DAE-A9E6-DFC81A146FD2}" srcOrd="0" destOrd="0" presId="urn:microsoft.com/office/officeart/2005/8/layout/vList5"/>
    <dgm:cxn modelId="{7260F453-D96F-44C2-86BD-1E5ED14819C6}" srcId="{4DD53D26-46B5-44DC-8BEB-EE402E826BCD}" destId="{7C478013-C379-4324-BB3A-03399B403757}" srcOrd="0" destOrd="0" parTransId="{83F84D46-5041-4EA0-A77D-6099F19D6EEE}" sibTransId="{B3B96761-7EEB-48A7-9F05-C7F0557484AB}"/>
    <dgm:cxn modelId="{EC193338-C359-448C-8FBE-C6FC6E5CBAEE}" type="presOf" srcId="{4DD53D26-46B5-44DC-8BEB-EE402E826BCD}" destId="{B5674C43-D2F5-4013-96DC-D2997A1B2311}" srcOrd="0" destOrd="0" presId="urn:microsoft.com/office/officeart/2005/8/layout/vList5"/>
    <dgm:cxn modelId="{FB3FDD6C-E2CF-442A-B772-B0B166C37404}" srcId="{962ED22E-3E3B-4FD4-854B-DBEB5A2808B7}" destId="{4DD53D26-46B5-44DC-8BEB-EE402E826BCD}" srcOrd="0" destOrd="0" parTransId="{6F1FBA55-0E1C-42AA-9B05-F8D9BECBBEB6}" sibTransId="{379341E6-4E34-4849-8144-F54FAB761921}"/>
    <dgm:cxn modelId="{FDB5E795-107C-4F05-935D-51EEEBE71A02}" srcId="{0F369278-1931-43AC-A45A-889FC315101B}" destId="{5BEDB53F-365E-4138-979D-47B074D3B7C9}" srcOrd="0" destOrd="0" parTransId="{F2432E27-6D17-434E-8504-722CBD0B44F0}" sibTransId="{F2DE273F-6C86-491D-99F7-E25B12AAEF55}"/>
    <dgm:cxn modelId="{49CA767A-FBFB-4C5D-8F0C-A423FC90C49B}" srcId="{0F369278-1931-43AC-A45A-889FC315101B}" destId="{3D66B7BE-4FC4-4DFE-BCC9-35FFAA7ABFB3}" srcOrd="4" destOrd="0" parTransId="{4157C578-EF76-4E9E-9EBE-6BEB6E94FE5F}" sibTransId="{154D30C8-5A6F-40FE-A02B-A0AD811B87C2}"/>
    <dgm:cxn modelId="{C92EB6B4-A600-4C71-8C22-387BC75CFFB0}" type="presOf" srcId="{05BE79F1-17E4-4A3B-9C8A-8B00D3CF826D}" destId="{2E25DE2D-F9D3-4144-8AF3-63443D3F9673}" srcOrd="0" destOrd="1" presId="urn:microsoft.com/office/officeart/2005/8/layout/vList5"/>
    <dgm:cxn modelId="{95BDE30E-C3B5-4518-B9BE-5AD45EB40769}" srcId="{0F369278-1931-43AC-A45A-889FC315101B}" destId="{0053F0AA-83EE-479F-95E5-6034EE51D990}" srcOrd="3" destOrd="0" parTransId="{93558F0B-BFBE-4E0B-8EA8-C151604AA728}" sibTransId="{23CB2519-D780-4B3A-84BE-F7EC23502597}"/>
    <dgm:cxn modelId="{F1199B3B-8A57-407A-8A0B-02DF5F8FC8AE}" srcId="{0F369278-1931-43AC-A45A-889FC315101B}" destId="{05BE79F1-17E4-4A3B-9C8A-8B00D3CF826D}" srcOrd="1" destOrd="0" parTransId="{6C63586B-3FCD-4757-9A99-716BD9CFA100}" sibTransId="{34EF5205-A719-494A-A6C5-B4D424FF33FF}"/>
    <dgm:cxn modelId="{27DCF0F2-EC32-498E-A805-F18C00699AAF}" srcId="{0F369278-1931-43AC-A45A-889FC315101B}" destId="{852F92B5-212F-40AC-86D1-E3B155C07F5A}" srcOrd="2" destOrd="0" parTransId="{583F960A-8FE0-40C1-A3E5-1E10797C0CFF}" sibTransId="{2195B2CE-AA81-4B77-BDFA-69DF907C32DB}"/>
    <dgm:cxn modelId="{DEDFAB35-1D39-4D20-858A-B2C5D1A7F36C}" type="presOf" srcId="{0053F0AA-83EE-479F-95E5-6034EE51D990}" destId="{2E25DE2D-F9D3-4144-8AF3-63443D3F9673}" srcOrd="0" destOrd="3" presId="urn:microsoft.com/office/officeart/2005/8/layout/vList5"/>
    <dgm:cxn modelId="{034A176B-DD58-4873-9326-8E04A9F3CAA3}" type="presOf" srcId="{5BEDB53F-365E-4138-979D-47B074D3B7C9}" destId="{2E25DE2D-F9D3-4144-8AF3-63443D3F9673}" srcOrd="0" destOrd="0" presId="urn:microsoft.com/office/officeart/2005/8/layout/vList5"/>
    <dgm:cxn modelId="{C10B1444-5830-4831-A533-B6292CAFFAF5}" type="presOf" srcId="{852F92B5-212F-40AC-86D1-E3B155C07F5A}" destId="{2E25DE2D-F9D3-4144-8AF3-63443D3F9673}" srcOrd="0" destOrd="2" presId="urn:microsoft.com/office/officeart/2005/8/layout/vList5"/>
    <dgm:cxn modelId="{76F57468-D126-4B52-AEC5-6CC944F08ED3}" type="presOf" srcId="{3D66B7BE-4FC4-4DFE-BCC9-35FFAA7ABFB3}" destId="{2E25DE2D-F9D3-4144-8AF3-63443D3F9673}" srcOrd="0" destOrd="4" presId="urn:microsoft.com/office/officeart/2005/8/layout/vList5"/>
    <dgm:cxn modelId="{D974A6B6-6EE2-4EF8-9245-42CE65264464}" type="presParOf" srcId="{5F1AF432-0B4E-407A-8C42-F28CF7A4B997}" destId="{9DD4C259-014C-40D9-A6C7-864B6A9FB0AA}" srcOrd="0" destOrd="0" presId="urn:microsoft.com/office/officeart/2005/8/layout/vList5"/>
    <dgm:cxn modelId="{45E77C05-1F78-4B31-A94F-A83FA96F456C}" type="presParOf" srcId="{9DD4C259-014C-40D9-A6C7-864B6A9FB0AA}" destId="{B5674C43-D2F5-4013-96DC-D2997A1B2311}" srcOrd="0" destOrd="0" presId="urn:microsoft.com/office/officeart/2005/8/layout/vList5"/>
    <dgm:cxn modelId="{E102B8EF-EEDA-4C86-BB6A-C4E5B84BD78D}" type="presParOf" srcId="{9DD4C259-014C-40D9-A6C7-864B6A9FB0AA}" destId="{61E91236-AF11-4DAE-A9E6-DFC81A146FD2}" srcOrd="1" destOrd="0" presId="urn:microsoft.com/office/officeart/2005/8/layout/vList5"/>
    <dgm:cxn modelId="{DBAA9075-ABD5-417D-A93A-15AD2E7465EE}" type="presParOf" srcId="{5F1AF432-0B4E-407A-8C42-F28CF7A4B997}" destId="{404A04F7-52A9-4E1E-BBEA-75B3D08ACD19}" srcOrd="1" destOrd="0" presId="urn:microsoft.com/office/officeart/2005/8/layout/vList5"/>
    <dgm:cxn modelId="{699A7B35-BA30-4875-A365-1840CDF2CC21}" type="presParOf" srcId="{5F1AF432-0B4E-407A-8C42-F28CF7A4B997}" destId="{426974AC-1941-4E22-8EEA-1BF26FBE5AD4}" srcOrd="2" destOrd="0" presId="urn:microsoft.com/office/officeart/2005/8/layout/vList5"/>
    <dgm:cxn modelId="{2F813A7A-3676-487E-9ACF-8CC70A6F807D}" type="presParOf" srcId="{426974AC-1941-4E22-8EEA-1BF26FBE5AD4}" destId="{398FC6CF-E7FA-45C1-AC58-898B28AF5589}" srcOrd="0" destOrd="0" presId="urn:microsoft.com/office/officeart/2005/8/layout/vList5"/>
    <dgm:cxn modelId="{1FDFEFFB-D5CA-4999-ADB1-8A8BB5368074}" type="presParOf" srcId="{426974AC-1941-4E22-8EEA-1BF26FBE5AD4}" destId="{2E25DE2D-F9D3-4144-8AF3-63443D3F967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4187"/>
          </a:xfrm>
          <a:prstGeom prst="rect">
            <a:avLst/>
          </a:prstGeom>
        </p:spPr>
        <p:txBody>
          <a:bodyPr vert="horz" lIns="91723" tIns="45862" rIns="91723" bIns="45862"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4187"/>
          </a:xfrm>
          <a:prstGeom prst="rect">
            <a:avLst/>
          </a:prstGeom>
        </p:spPr>
        <p:txBody>
          <a:bodyPr vert="horz" lIns="91723" tIns="45862" rIns="91723" bIns="45862" rtlCol="0"/>
          <a:lstStyle>
            <a:lvl1pPr algn="r" eaLnBrk="1" fontAlgn="auto" hangingPunct="1">
              <a:spcBef>
                <a:spcPts val="0"/>
              </a:spcBef>
              <a:spcAft>
                <a:spcPts val="0"/>
              </a:spcAft>
              <a:defRPr kumimoji="0" sz="1200">
                <a:latin typeface="+mn-lt"/>
                <a:ea typeface="+mn-ea"/>
              </a:defRPr>
            </a:lvl1pPr>
          </a:lstStyle>
          <a:p>
            <a:pPr>
              <a:defRPr/>
            </a:pPr>
            <a:fld id="{1E2702B0-64CC-4A3C-984F-4FB2105A3C6B}" type="datetimeFigureOut">
              <a:rPr lang="zh-TW" altLang="en-US"/>
              <a:pPr>
                <a:defRPr/>
              </a:pPr>
              <a:t>2017/10/17</a:t>
            </a:fld>
            <a:endParaRPr lang="zh-TW" altLang="en-US"/>
          </a:p>
        </p:txBody>
      </p:sp>
      <p:sp>
        <p:nvSpPr>
          <p:cNvPr id="4" name="頁尾版面配置區 3"/>
          <p:cNvSpPr>
            <a:spLocks noGrp="1"/>
          </p:cNvSpPr>
          <p:nvPr>
            <p:ph type="ftr" sz="quarter" idx="2"/>
          </p:nvPr>
        </p:nvSpPr>
        <p:spPr>
          <a:xfrm>
            <a:off x="0" y="9378485"/>
            <a:ext cx="2946400" cy="494187"/>
          </a:xfrm>
          <a:prstGeom prst="rect">
            <a:avLst/>
          </a:prstGeom>
        </p:spPr>
        <p:txBody>
          <a:bodyPr vert="horz" lIns="91723" tIns="45862" rIns="91723" bIns="45862"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378485"/>
            <a:ext cx="2946400" cy="494187"/>
          </a:xfrm>
          <a:prstGeom prst="rect">
            <a:avLst/>
          </a:prstGeom>
        </p:spPr>
        <p:txBody>
          <a:bodyPr vert="horz" wrap="square" lIns="91723" tIns="45862" rIns="91723" bIns="45862" numCol="1" anchor="b" anchorCtr="0" compatLnSpc="1">
            <a:prstTxWarp prst="textNoShape">
              <a:avLst/>
            </a:prstTxWarp>
          </a:bodyPr>
          <a:lstStyle>
            <a:lvl1pPr algn="r" eaLnBrk="1" hangingPunct="1">
              <a:defRPr kumimoji="0" sz="1200">
                <a:latin typeface="Calibri" panose="020F0502020204030204" pitchFamily="34" charset="0"/>
              </a:defRPr>
            </a:lvl1pPr>
          </a:lstStyle>
          <a:p>
            <a:fld id="{0322F1FE-DF25-48AF-B827-59E2A37321A2}" type="slidenum">
              <a:rPr lang="zh-TW" altLang="en-US"/>
              <a:pPr/>
              <a:t>‹#›</a:t>
            </a:fld>
            <a:endParaRPr lang="en-US" altLang="zh-TW"/>
          </a:p>
        </p:txBody>
      </p:sp>
    </p:spTree>
    <p:extLst>
      <p:ext uri="{BB962C8B-B14F-4D97-AF65-F5344CB8AC3E}">
        <p14:creationId xmlns:p14="http://schemas.microsoft.com/office/powerpoint/2010/main" val="48289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4187"/>
          </a:xfrm>
          <a:prstGeom prst="rect">
            <a:avLst/>
          </a:prstGeom>
        </p:spPr>
        <p:txBody>
          <a:bodyPr vert="horz" lIns="91723" tIns="45862" rIns="91723" bIns="45862"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4187"/>
          </a:xfrm>
          <a:prstGeom prst="rect">
            <a:avLst/>
          </a:prstGeom>
        </p:spPr>
        <p:txBody>
          <a:bodyPr vert="horz" lIns="91723" tIns="45862" rIns="91723" bIns="45862" rtlCol="0"/>
          <a:lstStyle>
            <a:lvl1pPr algn="r" eaLnBrk="1" fontAlgn="auto" hangingPunct="1">
              <a:spcBef>
                <a:spcPts val="0"/>
              </a:spcBef>
              <a:spcAft>
                <a:spcPts val="0"/>
              </a:spcAft>
              <a:defRPr kumimoji="0" sz="1200">
                <a:latin typeface="+mn-lt"/>
                <a:ea typeface="+mn-ea"/>
              </a:defRPr>
            </a:lvl1pPr>
          </a:lstStyle>
          <a:p>
            <a:pPr>
              <a:defRPr/>
            </a:pPr>
            <a:fld id="{DE2973B8-1248-4681-B838-91AC13AAFC34}" type="datetimeFigureOut">
              <a:rPr lang="zh-TW" altLang="en-US"/>
              <a:pPr>
                <a:defRPr/>
              </a:pPr>
              <a:t>2017/10/17</a:t>
            </a:fld>
            <a:endParaRPr lang="zh-TW" altLang="en-US"/>
          </a:p>
        </p:txBody>
      </p:sp>
      <p:sp>
        <p:nvSpPr>
          <p:cNvPr id="4" name="投影片圖像版面配置區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723" tIns="45862" rIns="91723" bIns="45862" rtlCol="0" anchor="ctr"/>
          <a:lstStyle/>
          <a:p>
            <a:pPr lvl="0"/>
            <a:endParaRPr lang="zh-TW" altLang="en-US" noProof="0"/>
          </a:p>
        </p:txBody>
      </p:sp>
      <p:sp>
        <p:nvSpPr>
          <p:cNvPr id="5" name="備忘稿版面配置區 4"/>
          <p:cNvSpPr>
            <a:spLocks noGrp="1"/>
          </p:cNvSpPr>
          <p:nvPr>
            <p:ph type="body" sz="quarter" idx="3"/>
          </p:nvPr>
        </p:nvSpPr>
        <p:spPr>
          <a:xfrm>
            <a:off x="679450" y="4690823"/>
            <a:ext cx="5438775" cy="4441359"/>
          </a:xfrm>
          <a:prstGeom prst="rect">
            <a:avLst/>
          </a:prstGeom>
        </p:spPr>
        <p:txBody>
          <a:bodyPr vert="horz" lIns="91723" tIns="45862" rIns="91723" bIns="45862"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8485"/>
            <a:ext cx="2946400" cy="494187"/>
          </a:xfrm>
          <a:prstGeom prst="rect">
            <a:avLst/>
          </a:prstGeom>
        </p:spPr>
        <p:txBody>
          <a:bodyPr vert="horz" lIns="91723" tIns="45862" rIns="91723" bIns="45862"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378485"/>
            <a:ext cx="2946400" cy="494187"/>
          </a:xfrm>
          <a:prstGeom prst="rect">
            <a:avLst/>
          </a:prstGeom>
        </p:spPr>
        <p:txBody>
          <a:bodyPr vert="horz" wrap="square" lIns="91723" tIns="45862" rIns="91723" bIns="45862" numCol="1" anchor="b" anchorCtr="0" compatLnSpc="1">
            <a:prstTxWarp prst="textNoShape">
              <a:avLst/>
            </a:prstTxWarp>
          </a:bodyPr>
          <a:lstStyle>
            <a:lvl1pPr algn="r" eaLnBrk="1" hangingPunct="1">
              <a:defRPr kumimoji="0" sz="1200">
                <a:latin typeface="Calibri" panose="020F0502020204030204" pitchFamily="34" charset="0"/>
              </a:defRPr>
            </a:lvl1pPr>
          </a:lstStyle>
          <a:p>
            <a:fld id="{AAADEBAC-D269-4306-8D8F-4A14E31BD91D}" type="slidenum">
              <a:rPr lang="zh-TW" altLang="en-US"/>
              <a:pPr/>
              <a:t>‹#›</a:t>
            </a:fld>
            <a:endParaRPr lang="en-US" altLang="zh-TW"/>
          </a:p>
        </p:txBody>
      </p:sp>
    </p:spTree>
    <p:extLst>
      <p:ext uri="{BB962C8B-B14F-4D97-AF65-F5344CB8AC3E}">
        <p14:creationId xmlns:p14="http://schemas.microsoft.com/office/powerpoint/2010/main" val="1342069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1.</a:t>
            </a:r>
            <a:r>
              <a:rPr lang="zh-TW" altLang="en-US" smtClean="0"/>
              <a:t>提醒 中場沒休息</a:t>
            </a: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2737299-B830-460D-B5F0-3B97AB06AD3A}" type="slidenum">
              <a:rPr lang="zh-TW" altLang="en-US"/>
              <a:pPr>
                <a:spcBef>
                  <a:spcPct val="0"/>
                </a:spcBef>
              </a:pPr>
              <a:t>1</a:t>
            </a:fld>
            <a:endParaRPr lang="en-US" altLang="zh-TW"/>
          </a:p>
        </p:txBody>
      </p:sp>
    </p:spTree>
    <p:extLst>
      <p:ext uri="{BB962C8B-B14F-4D97-AF65-F5344CB8AC3E}">
        <p14:creationId xmlns:p14="http://schemas.microsoft.com/office/powerpoint/2010/main" val="263540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41</a:t>
            </a:fld>
            <a:endParaRPr lang="en-US" altLang="zh-TW"/>
          </a:p>
        </p:txBody>
      </p:sp>
    </p:spTree>
    <p:extLst>
      <p:ext uri="{BB962C8B-B14F-4D97-AF65-F5344CB8AC3E}">
        <p14:creationId xmlns:p14="http://schemas.microsoft.com/office/powerpoint/2010/main" val="288725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5</a:t>
            </a:fld>
            <a:endParaRPr lang="en-US" altLang="zh-TW"/>
          </a:p>
        </p:txBody>
      </p:sp>
    </p:spTree>
    <p:extLst>
      <p:ext uri="{BB962C8B-B14F-4D97-AF65-F5344CB8AC3E}">
        <p14:creationId xmlns:p14="http://schemas.microsoft.com/office/powerpoint/2010/main" val="151415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defTabSz="919163">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defTabSz="919163">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defTabSz="919163">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defTabSz="919163">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3AC35CE-4D85-4078-8DAE-622B50EC43BA}" type="slidenum">
              <a:rPr lang="en-US" altLang="zh-TW" smtClean="0">
                <a:latin typeface="Times New Roman" panose="02020603050405020304" pitchFamily="18" charset="0"/>
              </a:rPr>
              <a:pPr>
                <a:spcBef>
                  <a:spcPct val="0"/>
                </a:spcBef>
              </a:pPr>
              <a:t>6</a:t>
            </a:fld>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166545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37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defTabSz="919163">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defTabSz="919163">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defTabSz="919163">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defTabSz="919163">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C26DF88-3F6A-4C15-A064-BFB0914C7D45}" type="slidenum">
              <a:rPr lang="en-US" altLang="zh-TW" smtClean="0">
                <a:latin typeface="Times New Roman" panose="02020603050405020304" pitchFamily="18" charset="0"/>
              </a:rPr>
              <a:pPr>
                <a:spcBef>
                  <a:spcPct val="0"/>
                </a:spcBef>
              </a:pPr>
              <a:t>7</a:t>
            </a:fld>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38099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a:ln/>
        </p:spPr>
        <p:txBody>
          <a:bodyPr/>
          <a:lstStyle/>
          <a:p>
            <a:pPr>
              <a:defRPr/>
            </a:pPr>
            <a:r>
              <a:rPr lang="zh-TW" altLang="en-US" dirty="0" smtClean="0">
                <a:solidFill>
                  <a:schemeClr val="bg1">
                    <a:lumMod val="75000"/>
                  </a:schemeClr>
                </a:solidFill>
                <a:latin typeface="標楷體" pitchFamily="65" charset="-120"/>
                <a:ea typeface="標楷體" pitchFamily="65" charset="-120"/>
              </a:rPr>
              <a:t>財會第</a:t>
            </a:r>
            <a:r>
              <a:rPr lang="en-US" altLang="zh-TW" dirty="0" smtClean="0">
                <a:solidFill>
                  <a:schemeClr val="bg1">
                    <a:lumMod val="75000"/>
                  </a:schemeClr>
                </a:solidFill>
                <a:latin typeface="標楷體" pitchFamily="65" charset="-120"/>
                <a:ea typeface="標楷體" pitchFamily="65" charset="-120"/>
              </a:rPr>
              <a:t>34</a:t>
            </a:r>
            <a:r>
              <a:rPr lang="zh-TW" altLang="en-US" dirty="0" smtClean="0">
                <a:solidFill>
                  <a:schemeClr val="bg1">
                    <a:lumMod val="75000"/>
                  </a:schemeClr>
                </a:solidFill>
                <a:latin typeface="標楷體" pitchFamily="65" charset="-120"/>
                <a:ea typeface="標楷體" pitchFamily="65" charset="-120"/>
              </a:rPr>
              <a:t>號公報第</a:t>
            </a:r>
            <a:r>
              <a:rPr lang="en-US" altLang="zh-TW" dirty="0" smtClean="0">
                <a:solidFill>
                  <a:schemeClr val="bg1">
                    <a:lumMod val="75000"/>
                  </a:schemeClr>
                </a:solidFill>
                <a:latin typeface="標楷體" pitchFamily="65" charset="-120"/>
                <a:ea typeface="標楷體" pitchFamily="65" charset="-120"/>
              </a:rPr>
              <a:t>20~23</a:t>
            </a:r>
            <a:r>
              <a:rPr lang="zh-TW" altLang="en-US" dirty="0" smtClean="0">
                <a:solidFill>
                  <a:schemeClr val="bg1">
                    <a:lumMod val="75000"/>
                  </a:schemeClr>
                </a:solidFill>
                <a:latin typeface="標楷體" pitchFamily="65" charset="-120"/>
                <a:ea typeface="標楷體" pitchFamily="65" charset="-120"/>
              </a:rPr>
              <a:t>段主要係規範嵌入式衍生性商品是否需要與主契約分別認列。</a:t>
            </a:r>
            <a:endParaRPr lang="en-US" altLang="zh-TW" dirty="0" smtClean="0">
              <a:solidFill>
                <a:schemeClr val="bg1">
                  <a:lumMod val="75000"/>
                </a:schemeClr>
              </a:solidFill>
              <a:latin typeface="標楷體" pitchFamily="65" charset="-120"/>
              <a:ea typeface="標楷體" pitchFamily="65" charset="-120"/>
            </a:endParaRPr>
          </a:p>
          <a:p>
            <a:pPr>
              <a:defRPr/>
            </a:pPr>
            <a:r>
              <a:rPr lang="zh-TW" altLang="en-US" dirty="0" smtClean="0">
                <a:solidFill>
                  <a:schemeClr val="bg1">
                    <a:lumMod val="75000"/>
                  </a:schemeClr>
                </a:solidFill>
                <a:latin typeface="標楷體" pitchFamily="65" charset="-120"/>
                <a:ea typeface="標楷體" pitchFamily="65" charset="-120"/>
              </a:rPr>
              <a:t>主要之考量點有三</a:t>
            </a:r>
            <a:r>
              <a:rPr lang="en-US" altLang="zh-TW" dirty="0" smtClean="0">
                <a:solidFill>
                  <a:schemeClr val="bg1">
                    <a:lumMod val="75000"/>
                  </a:schemeClr>
                </a:solidFill>
                <a:latin typeface="標楷體" pitchFamily="65" charset="-120"/>
                <a:ea typeface="標楷體" pitchFamily="65" charset="-120"/>
              </a:rPr>
              <a:t>:</a:t>
            </a:r>
          </a:p>
          <a:p>
            <a:pPr>
              <a:defRPr/>
            </a:pPr>
            <a:r>
              <a:rPr lang="en-US" altLang="zh-TW" dirty="0" smtClean="0">
                <a:solidFill>
                  <a:schemeClr val="bg1">
                    <a:lumMod val="75000"/>
                  </a:schemeClr>
                </a:solidFill>
                <a:latin typeface="標楷體" pitchFamily="65" charset="-120"/>
                <a:ea typeface="標楷體" pitchFamily="65" charset="-120"/>
              </a:rPr>
              <a:t>1.</a:t>
            </a:r>
            <a:r>
              <a:rPr lang="zh-TW" altLang="en-US" dirty="0" smtClean="0">
                <a:solidFill>
                  <a:srgbClr val="000000"/>
                </a:solidFill>
                <a:latin typeface="標楷體" pitchFamily="65" charset="-120"/>
                <a:ea typeface="標楷體" pitchFamily="65" charset="-120"/>
              </a:rPr>
              <a:t>嵌入者與主契約經濟特性及風險有無緊</a:t>
            </a:r>
            <a:r>
              <a:rPr lang="zh-TW" altLang="en-US" dirty="0" smtClean="0">
                <a:solidFill>
                  <a:schemeClr val="bg1"/>
                </a:solidFill>
                <a:latin typeface="標楷體" pitchFamily="65" charset="-120"/>
                <a:ea typeface="標楷體" pitchFamily="65" charset="-120"/>
              </a:rPr>
              <a:t>密關聯</a:t>
            </a:r>
            <a:endParaRPr lang="en-US" altLang="zh-TW" dirty="0" smtClean="0">
              <a:solidFill>
                <a:schemeClr val="bg1"/>
              </a:solidFill>
              <a:latin typeface="標楷體" pitchFamily="65" charset="-120"/>
              <a:ea typeface="標楷體" pitchFamily="65" charset="-120"/>
            </a:endParaRPr>
          </a:p>
          <a:p>
            <a:pPr>
              <a:defRPr/>
            </a:pPr>
            <a:r>
              <a:rPr lang="en-US" altLang="zh-TW" dirty="0" smtClean="0">
                <a:solidFill>
                  <a:schemeClr val="bg1"/>
                </a:solidFill>
                <a:latin typeface="標楷體" pitchFamily="65" charset="-120"/>
                <a:ea typeface="標楷體" pitchFamily="65" charset="-120"/>
              </a:rPr>
              <a:t>2.</a:t>
            </a:r>
            <a:r>
              <a:rPr lang="zh-TW" altLang="en-US" dirty="0" smtClean="0">
                <a:solidFill>
                  <a:schemeClr val="bg1"/>
                </a:solidFill>
                <a:latin typeface="標楷體" pitchFamily="65" charset="-120"/>
                <a:ea typeface="標楷體" pitchFamily="65" charset="-120"/>
              </a:rPr>
              <a:t>嵌入者是否符合衍生性商品定義</a:t>
            </a:r>
            <a:endParaRPr lang="en-US" altLang="zh-TW" dirty="0" smtClean="0">
              <a:solidFill>
                <a:schemeClr val="bg1"/>
              </a:solidFill>
              <a:latin typeface="標楷體" pitchFamily="65" charset="-120"/>
              <a:ea typeface="標楷體" pitchFamily="65" charset="-120"/>
            </a:endParaRPr>
          </a:p>
          <a:p>
            <a:pPr>
              <a:defRPr/>
            </a:pPr>
            <a:r>
              <a:rPr lang="en-US" altLang="zh-TW" dirty="0" smtClean="0">
                <a:solidFill>
                  <a:schemeClr val="bg1"/>
                </a:solidFill>
                <a:latin typeface="標楷體" pitchFamily="65" charset="-120"/>
                <a:ea typeface="標楷體" pitchFamily="65" charset="-120"/>
              </a:rPr>
              <a:t>3.</a:t>
            </a:r>
            <a:r>
              <a:rPr lang="zh-TW" altLang="en-US" dirty="0" smtClean="0">
                <a:solidFill>
                  <a:schemeClr val="bg1"/>
                </a:solidFill>
                <a:latin typeface="標楷體" pitchFamily="65" charset="-120"/>
                <a:ea typeface="標楷體" pitchFamily="65" charset="-120"/>
              </a:rPr>
              <a:t>混合商品本身是否已列為「公平價值變動認列為當期損益的金融商品」</a:t>
            </a:r>
            <a:endParaRPr lang="en-US" altLang="zh-TW" dirty="0" smtClean="0">
              <a:solidFill>
                <a:schemeClr val="bg1"/>
              </a:solidFill>
              <a:latin typeface="標楷體" pitchFamily="65" charset="-120"/>
              <a:ea typeface="標楷體" pitchFamily="65" charset="-120"/>
            </a:endParaRPr>
          </a:p>
          <a:p>
            <a:pPr>
              <a:defRPr/>
            </a:pPr>
            <a:r>
              <a:rPr lang="zh-TW" altLang="en-US" dirty="0" smtClean="0">
                <a:solidFill>
                  <a:schemeClr val="bg1"/>
                </a:solidFill>
                <a:latin typeface="標楷體" pitchFamily="65" charset="-120"/>
                <a:ea typeface="標楷體" pitchFamily="65" charset="-120"/>
              </a:rPr>
              <a:t>以交易目的取得他公司可轉債為例</a:t>
            </a:r>
          </a:p>
          <a:p>
            <a:pPr>
              <a:defRPr/>
            </a:pPr>
            <a:r>
              <a:rPr lang="en-US" altLang="zh-TW" dirty="0" smtClean="0"/>
              <a:t>1.</a:t>
            </a:r>
            <a:r>
              <a:rPr lang="zh-TW" altLang="en-US" dirty="0" smtClean="0"/>
              <a:t>轉換與否係與股價相關，與債券利率非緊密關聯。</a:t>
            </a:r>
            <a:endParaRPr lang="en-US" altLang="zh-TW" dirty="0" smtClean="0"/>
          </a:p>
          <a:p>
            <a:pPr>
              <a:defRPr/>
            </a:pPr>
            <a:r>
              <a:rPr lang="en-US" altLang="zh-TW" dirty="0" smtClean="0"/>
              <a:t>2.</a:t>
            </a:r>
            <a:r>
              <a:rPr lang="zh-TW" altLang="en-US" dirty="0" smtClean="0"/>
              <a:t>轉換權及賣回權皆符合衍生性商品定義。</a:t>
            </a:r>
            <a:endParaRPr lang="en-US" altLang="zh-TW" dirty="0" smtClean="0"/>
          </a:p>
          <a:p>
            <a:pPr>
              <a:defRPr/>
            </a:pPr>
            <a:r>
              <a:rPr lang="en-US" altLang="zh-TW" dirty="0" smtClean="0"/>
              <a:t>3.</a:t>
            </a:r>
            <a:r>
              <a:rPr lang="zh-TW" altLang="en-US" dirty="0" smtClean="0"/>
              <a:t>以交易目的持有之</a:t>
            </a:r>
            <a:r>
              <a:rPr lang="en-US" altLang="zh-TW" dirty="0" smtClean="0"/>
              <a:t>CB</a:t>
            </a:r>
            <a:r>
              <a:rPr lang="zh-TW" altLang="en-US" dirty="0" smtClean="0"/>
              <a:t>於資產負債表上之已列為</a:t>
            </a:r>
            <a:r>
              <a:rPr lang="zh-TW" altLang="zh-TW" dirty="0" smtClean="0">
                <a:solidFill>
                  <a:schemeClr val="bg1"/>
                </a:solidFill>
                <a:latin typeface="標楷體" pitchFamily="65" charset="-120"/>
                <a:ea typeface="標楷體" pitchFamily="65" charset="-120"/>
              </a:rPr>
              <a:t>公平價值變動認列為當期損益的金融商品</a:t>
            </a:r>
            <a:r>
              <a:rPr lang="zh-TW" altLang="en-US" dirty="0" smtClean="0"/>
              <a:t>。</a:t>
            </a:r>
            <a:endParaRPr lang="en-US" altLang="zh-TW" dirty="0" smtClean="0"/>
          </a:p>
          <a:p>
            <a:pPr>
              <a:defRPr/>
            </a:pPr>
            <a:r>
              <a:rPr lang="en-US" altLang="zh-TW" dirty="0" smtClean="0">
                <a:sym typeface="Wingdings" pitchFamily="2" charset="2"/>
              </a:rPr>
              <a:t></a:t>
            </a:r>
            <a:r>
              <a:rPr lang="zh-TW" altLang="en-US" dirty="0" smtClean="0">
                <a:sym typeface="Wingdings" pitchFamily="2" charset="2"/>
              </a:rPr>
              <a:t>無需與主契約分 別認列。</a:t>
            </a:r>
            <a:endParaRPr lang="zh-TW" altLang="en-US" dirty="0" smtClean="0"/>
          </a:p>
        </p:txBody>
      </p:sp>
      <p:sp>
        <p:nvSpPr>
          <p:cNvPr id="68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defTabSz="919163">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defTabSz="919163">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defTabSz="919163">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defTabSz="919163">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defTabSz="919163"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448B065-DD2F-4F0F-8425-9686713309DF}" type="slidenum">
              <a:rPr lang="en-US" altLang="zh-TW" smtClean="0">
                <a:latin typeface="Times New Roman" panose="02020603050405020304" pitchFamily="18" charset="0"/>
              </a:rPr>
              <a:pPr>
                <a:spcBef>
                  <a:spcPct val="0"/>
                </a:spcBef>
              </a:pPr>
              <a:t>8</a:t>
            </a:fld>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114414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23</a:t>
            </a:fld>
            <a:endParaRPr lang="en-US" altLang="zh-TW"/>
          </a:p>
        </p:txBody>
      </p:sp>
    </p:spTree>
    <p:extLst>
      <p:ext uri="{BB962C8B-B14F-4D97-AF65-F5344CB8AC3E}">
        <p14:creationId xmlns:p14="http://schemas.microsoft.com/office/powerpoint/2010/main" val="358109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27</a:t>
            </a:fld>
            <a:endParaRPr lang="en-US" altLang="zh-TW"/>
          </a:p>
        </p:txBody>
      </p:sp>
    </p:spTree>
    <p:extLst>
      <p:ext uri="{BB962C8B-B14F-4D97-AF65-F5344CB8AC3E}">
        <p14:creationId xmlns:p14="http://schemas.microsoft.com/office/powerpoint/2010/main" val="370765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為常見共同缺失之來源；</a:t>
            </a:r>
            <a:r>
              <a:rPr lang="en-US" altLang="zh-TW" dirty="0" smtClean="0"/>
              <a:t>(2)</a:t>
            </a:r>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28</a:t>
            </a:fld>
            <a:endParaRPr lang="en-US" altLang="zh-TW"/>
          </a:p>
        </p:txBody>
      </p:sp>
    </p:spTree>
    <p:extLst>
      <p:ext uri="{BB962C8B-B14F-4D97-AF65-F5344CB8AC3E}">
        <p14:creationId xmlns:p14="http://schemas.microsoft.com/office/powerpoint/2010/main" val="288276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為常見共同缺失</a:t>
            </a:r>
            <a:r>
              <a:rPr lang="zh-TW" altLang="en-US" smtClean="0"/>
              <a:t>之來源</a:t>
            </a:r>
            <a:endParaRPr lang="zh-TW" altLang="en-US" dirty="0"/>
          </a:p>
        </p:txBody>
      </p:sp>
      <p:sp>
        <p:nvSpPr>
          <p:cNvPr id="4" name="投影片編號版面配置區 3"/>
          <p:cNvSpPr>
            <a:spLocks noGrp="1"/>
          </p:cNvSpPr>
          <p:nvPr>
            <p:ph type="sldNum" sz="quarter" idx="10"/>
          </p:nvPr>
        </p:nvSpPr>
        <p:spPr/>
        <p:txBody>
          <a:bodyPr/>
          <a:lstStyle/>
          <a:p>
            <a:fld id="{AAADEBAC-D269-4306-8D8F-4A14E31BD91D}" type="slidenum">
              <a:rPr lang="zh-TW" altLang="en-US" smtClean="0"/>
              <a:pPr/>
              <a:t>29</a:t>
            </a:fld>
            <a:endParaRPr lang="en-US" altLang="zh-TW"/>
          </a:p>
        </p:txBody>
      </p:sp>
    </p:spTree>
    <p:extLst>
      <p:ext uri="{BB962C8B-B14F-4D97-AF65-F5344CB8AC3E}">
        <p14:creationId xmlns:p14="http://schemas.microsoft.com/office/powerpoint/2010/main" val="232044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marL="571500" indent="-571500">
              <a:buClrTx/>
              <a:buSzPct val="80000"/>
              <a:buFont typeface="Wingdings" panose="05000000000000000000" pitchFamily="2" charset="2"/>
              <a:buChar char="n"/>
              <a:defRPr/>
            </a:lvl1pPr>
            <a:extLst/>
          </a:lstStyle>
          <a:p>
            <a:r>
              <a:rPr lang="zh-TW" altLang="en-US" dirty="0" smtClean="0"/>
              <a:t>按一下以編輯母片標題樣式</a:t>
            </a:r>
            <a:endParaRPr lang="en-US" dirty="0"/>
          </a:p>
        </p:txBody>
      </p:sp>
      <p:sp>
        <p:nvSpPr>
          <p:cNvPr id="3" name="內容版面配置區 2"/>
          <p:cNvSpPr>
            <a:spLocks noGrp="1"/>
          </p:cNvSpPr>
          <p:nvPr>
            <p:ph idx="1"/>
          </p:nvPr>
        </p:nvSpPr>
        <p:spPr/>
        <p:txBody>
          <a:bodyPr/>
          <a:lstStyle>
            <a:lvl1pPr marL="365125" indent="-282575">
              <a:buClrTx/>
              <a:buFont typeface="Arial" panose="020B0604020202020204" pitchFamily="34" charset="0"/>
              <a:buChar char="•"/>
              <a:defRPr baseline="0">
                <a:solidFill>
                  <a:schemeClr val="bg2">
                    <a:lumMod val="10000"/>
                  </a:schemeClr>
                </a:solidFill>
              </a:defRPr>
            </a:lvl1pPr>
            <a:lvl2pPr marL="639763" indent="-236538">
              <a:buClrTx/>
              <a:buFont typeface="Wingdings" panose="05000000000000000000" pitchFamily="2" charset="2"/>
              <a:buChar char="ü"/>
              <a:defRPr/>
            </a:lvl2pPr>
            <a:lvl3pPr marL="885825" indent="-228600">
              <a:buClrTx/>
              <a:buFont typeface="Arial" panose="020B0604020202020204" pitchFamily="34" charset="0"/>
              <a:buChar char="•"/>
              <a:defRPr/>
            </a:lvl3pPr>
            <a:lvl4pPr marL="1096963" indent="-173038">
              <a:buFont typeface="Arial" panose="020B0604020202020204" pitchFamily="34" charset="0"/>
              <a:buChar char="•"/>
              <a:defRPr/>
            </a:lvl4pPr>
            <a:lvl5pPr marL="1296988" indent="-182563">
              <a:buFont typeface="Arial" panose="020B0604020202020204" pitchFamily="34" charset="0"/>
              <a:buChar char="•"/>
              <a:defRPr/>
            </a:lvl5pPr>
            <a:extLs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投影片編號版面配置區 21"/>
          <p:cNvSpPr>
            <a:spLocks noGrp="1"/>
          </p:cNvSpPr>
          <p:nvPr>
            <p:ph type="sldNum" sz="quarter" idx="10"/>
          </p:nvPr>
        </p:nvSpPr>
        <p:spPr/>
        <p:txBody>
          <a:bodyPr/>
          <a:lstStyle>
            <a:lvl1pPr>
              <a:defRPr/>
            </a:lvl1pPr>
          </a:lstStyle>
          <a:p>
            <a:fld id="{8B287FFD-0222-4443-8C42-38CFEA8EF21F}" type="slidenum">
              <a:rPr lang="zh-TW" altLang="en-US"/>
              <a:pPr/>
              <a:t>‹#›</a:t>
            </a:fld>
            <a:endParaRPr lang="en-US" altLang="zh-TW"/>
          </a:p>
        </p:txBody>
      </p:sp>
    </p:spTree>
    <p:extLst>
      <p:ext uri="{BB962C8B-B14F-4D97-AF65-F5344CB8AC3E}">
        <p14:creationId xmlns:p14="http://schemas.microsoft.com/office/powerpoint/2010/main" val="250465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3"/>
          <p:cNvSpPr>
            <a:spLocks noGrp="1"/>
          </p:cNvSpPr>
          <p:nvPr>
            <p:ph type="dt" sz="half" idx="10"/>
          </p:nvPr>
        </p:nvSpPr>
        <p:spPr/>
        <p:txBody>
          <a:bodyPr/>
          <a:lstStyle>
            <a:lvl1pPr>
              <a:defRPr/>
            </a:lvl1pPr>
          </a:lstStyle>
          <a:p>
            <a:pPr>
              <a:defRPr/>
            </a:pPr>
            <a:endParaRPr lang="zh-TW" altLang="en-US"/>
          </a:p>
        </p:txBody>
      </p:sp>
      <p:sp>
        <p:nvSpPr>
          <p:cNvPr id="6" name="頁尾版面配置區 9"/>
          <p:cNvSpPr>
            <a:spLocks noGrp="1"/>
          </p:cNvSpPr>
          <p:nvPr>
            <p:ph type="ftr" sz="quarter" idx="11"/>
          </p:nvPr>
        </p:nvSpPr>
        <p:spPr/>
        <p:txBody>
          <a:bodyPr/>
          <a:lstStyle>
            <a:lvl1pPr>
              <a:defRPr/>
            </a:lvl1pPr>
          </a:lstStyle>
          <a:p>
            <a:pPr>
              <a:defRPr/>
            </a:pPr>
            <a:endParaRPr lang="zh-TW" altLang="en-US"/>
          </a:p>
        </p:txBody>
      </p:sp>
      <p:sp>
        <p:nvSpPr>
          <p:cNvPr id="7" name="投影片編號版面配置區 21"/>
          <p:cNvSpPr>
            <a:spLocks noGrp="1"/>
          </p:cNvSpPr>
          <p:nvPr>
            <p:ph type="sldNum" sz="quarter" idx="12"/>
          </p:nvPr>
        </p:nvSpPr>
        <p:spPr/>
        <p:txBody>
          <a:bodyPr/>
          <a:lstStyle>
            <a:lvl1pPr>
              <a:defRPr/>
            </a:lvl1pPr>
          </a:lstStyle>
          <a:p>
            <a:fld id="{7019D41C-FA6D-42F2-87A1-A65B6CE98320}" type="slidenum">
              <a:rPr lang="zh-TW" altLang="en-US"/>
              <a:pPr/>
              <a:t>‹#›</a:t>
            </a:fld>
            <a:endParaRPr lang="en-US" altLang="zh-TW"/>
          </a:p>
        </p:txBody>
      </p:sp>
    </p:spTree>
    <p:extLst>
      <p:ext uri="{BB962C8B-B14F-4D97-AF65-F5344CB8AC3E}">
        <p14:creationId xmlns:p14="http://schemas.microsoft.com/office/powerpoint/2010/main" val="414011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dirty="0"/>
          </a:p>
        </p:txBody>
      </p:sp>
      <p:sp>
        <p:nvSpPr>
          <p:cNvPr id="3" name="投影片編號版面配置區 21"/>
          <p:cNvSpPr>
            <a:spLocks noGrp="1"/>
          </p:cNvSpPr>
          <p:nvPr>
            <p:ph type="sldNum" sz="quarter" idx="10"/>
          </p:nvPr>
        </p:nvSpPr>
        <p:spPr/>
        <p:txBody>
          <a:bodyPr/>
          <a:lstStyle>
            <a:lvl1pPr>
              <a:defRPr/>
            </a:lvl1pPr>
          </a:lstStyle>
          <a:p>
            <a:fld id="{1D82B37B-D9D0-4312-B283-F49F6A54CC9A}" type="slidenum">
              <a:rPr lang="zh-TW" altLang="en-US"/>
              <a:pPr/>
              <a:t>‹#›</a:t>
            </a:fld>
            <a:endParaRPr lang="en-US" altLang="zh-TW"/>
          </a:p>
        </p:txBody>
      </p:sp>
    </p:spTree>
    <p:extLst>
      <p:ext uri="{BB962C8B-B14F-4D97-AF65-F5344CB8AC3E}">
        <p14:creationId xmlns:p14="http://schemas.microsoft.com/office/powerpoint/2010/main" val="411680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endParaRPr lang="zh-TW" altLang="en-US"/>
          </a:p>
        </p:txBody>
      </p:sp>
      <p:sp>
        <p:nvSpPr>
          <p:cNvPr id="6" name="投影片編號版面配置區 6"/>
          <p:cNvSpPr>
            <a:spLocks noGrp="1"/>
          </p:cNvSpPr>
          <p:nvPr>
            <p:ph type="sldNum" sz="quarter" idx="11"/>
          </p:nvPr>
        </p:nvSpPr>
        <p:spPr/>
        <p:txBody>
          <a:bodyPr/>
          <a:lstStyle>
            <a:lvl1pPr>
              <a:defRPr/>
            </a:lvl1pPr>
          </a:lstStyle>
          <a:p>
            <a:fld id="{4A9096C3-DE14-412A-9AD4-C81699160D03}" type="slidenum">
              <a:rPr lang="zh-TW" altLang="en-US"/>
              <a:pPr/>
              <a:t>‹#›</a:t>
            </a:fld>
            <a:endParaRPr lang="en-US" altLang="zh-TW"/>
          </a:p>
        </p:txBody>
      </p:sp>
    </p:spTree>
    <p:extLst>
      <p:ext uri="{BB962C8B-B14F-4D97-AF65-F5344CB8AC3E}">
        <p14:creationId xmlns:p14="http://schemas.microsoft.com/office/powerpoint/2010/main" val="233921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3" name="投影片編號版面配置區 21"/>
          <p:cNvSpPr>
            <a:spLocks noGrp="1"/>
          </p:cNvSpPr>
          <p:nvPr>
            <p:ph type="sldNum" sz="quarter" idx="10"/>
          </p:nvPr>
        </p:nvSpPr>
        <p:spPr/>
        <p:txBody>
          <a:bodyPr/>
          <a:lstStyle>
            <a:lvl1pPr>
              <a:defRPr/>
            </a:lvl1pPr>
          </a:lstStyle>
          <a:p>
            <a:fld id="{6345ABB5-624D-496D-8153-7DF2F8567C4F}" type="slidenum">
              <a:rPr lang="zh-TW" altLang="en-US"/>
              <a:pPr/>
              <a:t>‹#›</a:t>
            </a:fld>
            <a:endParaRPr lang="en-US" altLang="zh-TW"/>
          </a:p>
        </p:txBody>
      </p:sp>
    </p:spTree>
    <p:extLst>
      <p:ext uri="{BB962C8B-B14F-4D97-AF65-F5344CB8AC3E}">
        <p14:creationId xmlns:p14="http://schemas.microsoft.com/office/powerpoint/2010/main" val="283670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投影片編號版面配置區 21"/>
          <p:cNvSpPr txBox="1">
            <a:spLocks/>
          </p:cNvSpPr>
          <p:nvPr userDrawn="1"/>
        </p:nvSpPr>
        <p:spPr>
          <a:xfrm>
            <a:off x="8613775" y="6305550"/>
            <a:ext cx="457200" cy="476250"/>
          </a:xfrm>
          <a:prstGeom prst="rect">
            <a:avLst/>
          </a:prstGeom>
        </p:spPr>
        <p:txBody>
          <a:bodyPr anchor="b"/>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fld id="{EEC3DCD5-56CB-4EE9-943D-7ECD5D8B19C8}" type="slidenum">
              <a:rPr kumimoji="0" lang="zh-TW" altLang="en-US" sz="1200">
                <a:solidFill>
                  <a:srgbClr val="4B3E21"/>
                </a:solidFill>
                <a:latin typeface="Arial" panose="020B0604020202020204" pitchFamily="34" charset="0"/>
              </a:rPr>
              <a:pPr algn="ctr" eaLnBrk="1" hangingPunct="1"/>
              <a:t>‹#›</a:t>
            </a:fld>
            <a:endParaRPr kumimoji="0" lang="en-US" altLang="zh-TW" sz="1200">
              <a:solidFill>
                <a:srgbClr val="4B3E21"/>
              </a:solidFill>
              <a:latin typeface="Arial" panose="020B0604020202020204" pitchFamily="34" charset="0"/>
            </a:endParaRPr>
          </a:p>
        </p:txBody>
      </p:sp>
    </p:spTree>
    <p:extLst>
      <p:ext uri="{BB962C8B-B14F-4D97-AF65-F5344CB8AC3E}">
        <p14:creationId xmlns:p14="http://schemas.microsoft.com/office/powerpoint/2010/main" val="374824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p>
            <a:r>
              <a:rPr lang="zh-TW" altLang="en-US" dirty="0" smtClean="0"/>
              <a:t>按一下以編輯母片標題樣式</a:t>
            </a:r>
            <a:endParaRPr lang="en-US" dirty="0"/>
          </a:p>
        </p:txBody>
      </p:sp>
      <p:sp>
        <p:nvSpPr>
          <p:cNvPr id="1033" name="文字版面配置區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新細明體" charset="-120"/>
              </a:defRPr>
            </a:lvl1pPr>
            <a:extLst/>
          </a:lstStyle>
          <a:p>
            <a:pPr>
              <a:defRPr/>
            </a:pPr>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ea typeface="新細明體" charset="-120"/>
              </a:defRPr>
            </a:lvl1pPr>
            <a:extLst/>
          </a:lstStyle>
          <a:p>
            <a:pPr>
              <a:defRPr/>
            </a:pPr>
            <a:endParaRPr lang="zh-TW" altLang="en-US"/>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kumimoji="0" sz="1200">
                <a:solidFill>
                  <a:srgbClr val="4B3E21"/>
                </a:solidFill>
                <a:latin typeface="Arial" panose="020B0604020202020204" pitchFamily="34" charset="0"/>
              </a:defRPr>
            </a:lvl1pPr>
          </a:lstStyle>
          <a:p>
            <a:fld id="{7A0436A7-446E-4CF8-BEA0-B8C4C56F0BD4}" type="slidenum">
              <a:rPr lang="zh-TW" altLang="en-US"/>
              <a:pPr/>
              <a:t>‹#›</a:t>
            </a:fld>
            <a:endParaRPr lang="en-US" altLang="zh-TW"/>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pic>
        <p:nvPicPr>
          <p:cNvPr id="1038" name="圖片 12"/>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635375" y="6338888"/>
            <a:ext cx="2339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409" r:id="rId1"/>
    <p:sldLayoutId id="2147488408" r:id="rId2"/>
    <p:sldLayoutId id="2147488410" r:id="rId3"/>
    <p:sldLayoutId id="2147488411" r:id="rId4"/>
    <p:sldLayoutId id="2147488412" r:id="rId5"/>
    <p:sldLayoutId id="2147488413"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eaLnBrk="1" fontAlgn="base" hangingPunct="1">
        <a:spcBef>
          <a:spcPct val="0"/>
        </a:spcBef>
        <a:spcAft>
          <a:spcPct val="0"/>
        </a:spcAft>
        <a:defRPr sz="4300">
          <a:solidFill>
            <a:srgbClr val="572314"/>
          </a:solidFill>
          <a:latin typeface="標楷體" pitchFamily="65" charset="-120"/>
          <a:ea typeface="標楷體" pitchFamily="65" charset="-120"/>
        </a:defRPr>
      </a:lvl6pPr>
      <a:lvl7pPr marL="914400" algn="l" rtl="0" eaLnBrk="1" fontAlgn="base" hangingPunct="1">
        <a:spcBef>
          <a:spcPct val="0"/>
        </a:spcBef>
        <a:spcAft>
          <a:spcPct val="0"/>
        </a:spcAft>
        <a:defRPr sz="4300">
          <a:solidFill>
            <a:srgbClr val="572314"/>
          </a:solidFill>
          <a:latin typeface="標楷體" pitchFamily="65" charset="-120"/>
          <a:ea typeface="標楷體" pitchFamily="65" charset="-120"/>
        </a:defRPr>
      </a:lvl7pPr>
      <a:lvl8pPr marL="1371600" algn="l" rtl="0" eaLnBrk="1" fontAlgn="base" hangingPunct="1">
        <a:spcBef>
          <a:spcPct val="0"/>
        </a:spcBef>
        <a:spcAft>
          <a:spcPct val="0"/>
        </a:spcAft>
        <a:defRPr sz="4300">
          <a:solidFill>
            <a:srgbClr val="572314"/>
          </a:solidFill>
          <a:latin typeface="標楷體" pitchFamily="65" charset="-120"/>
          <a:ea typeface="標楷體" pitchFamily="65" charset="-120"/>
        </a:defRPr>
      </a:lvl8pPr>
      <a:lvl9pPr marL="1828800" algn="l" rtl="0" eaLnBrk="1" fontAlgn="base" hangingPunct="1">
        <a:spcBef>
          <a:spcPct val="0"/>
        </a:spcBef>
        <a:spcAft>
          <a:spcPct val="0"/>
        </a:spcAft>
        <a:defRPr sz="4300">
          <a:solidFill>
            <a:srgbClr val="572314"/>
          </a:solidFill>
          <a:latin typeface="標楷體" pitchFamily="65" charset="-120"/>
          <a:ea typeface="標楷體" pitchFamily="65" charset="-12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cid:image001.jpg@01D3014D.1200FAC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971550" y="1487488"/>
            <a:ext cx="7848600" cy="2159000"/>
          </a:xfrm>
        </p:spPr>
        <p:txBody>
          <a:bodyPr rtlCol="0">
            <a:noAutofit/>
          </a:bodyPr>
          <a:lstStyle/>
          <a:p>
            <a:pPr algn="ctr" eaLnBrk="1" fontAlgn="auto" hangingPunct="1">
              <a:lnSpc>
                <a:spcPts val="6240"/>
              </a:lnSpc>
              <a:spcAft>
                <a:spcPts val="0"/>
              </a:spcAft>
              <a:defRPr/>
            </a:pPr>
            <a:r>
              <a:rPr lang="zh-TW" altLang="en-US" sz="5400" b="1" dirty="0" smtClean="0">
                <a:solidFill>
                  <a:schemeClr val="accent2">
                    <a:lumMod val="50000"/>
                  </a:schemeClr>
                </a:solidFill>
                <a:effectLst>
                  <a:outerShdw blurRad="38100" dist="38100" dir="2700000" algn="tl">
                    <a:srgbClr val="000000">
                      <a:alpha val="43137"/>
                    </a:srgbClr>
                  </a:outerShdw>
                </a:effectLst>
              </a:rPr>
              <a:t>資訊申報應注意事項</a:t>
            </a:r>
            <a:endParaRPr lang="zh-TW" altLang="en-US" sz="5200" b="1" dirty="0">
              <a:solidFill>
                <a:schemeClr val="accent2">
                  <a:lumMod val="50000"/>
                </a:schemeClr>
              </a:solidFill>
              <a:effectLst>
                <a:outerShdw blurRad="38100" dist="38100" dir="2700000" algn="tl">
                  <a:srgbClr val="000000">
                    <a:alpha val="43137"/>
                  </a:srgbClr>
                </a:outerShdw>
              </a:effectLst>
            </a:endParaRPr>
          </a:p>
        </p:txBody>
      </p:sp>
      <p:sp>
        <p:nvSpPr>
          <p:cNvPr id="23555" name="副標題 3"/>
          <p:cNvSpPr>
            <a:spLocks noGrp="1"/>
          </p:cNvSpPr>
          <p:nvPr>
            <p:ph type="subTitle" idx="4294967295"/>
          </p:nvPr>
        </p:nvSpPr>
        <p:spPr>
          <a:xfrm>
            <a:off x="1331913" y="4868863"/>
            <a:ext cx="7405687" cy="1152525"/>
          </a:xfrm>
        </p:spPr>
        <p:txBody>
          <a:bodyPr/>
          <a:lstStyle/>
          <a:p>
            <a:pPr marL="82550" indent="0" algn="ctr" eaLnBrk="1" hangingPunct="1">
              <a:buFont typeface="Wingdings 2" panose="05020102010507070707" pitchFamily="18" charset="2"/>
              <a:buNone/>
              <a:defRPr/>
            </a:pPr>
            <a:r>
              <a:rPr lang="zh-TW" altLang="en-US" sz="2800" b="1" dirty="0" smtClean="0">
                <a:solidFill>
                  <a:schemeClr val="bg2">
                    <a:lumMod val="50000"/>
                  </a:schemeClr>
                </a:solidFill>
              </a:rPr>
              <a:t>證券櫃檯買賣中心</a:t>
            </a:r>
            <a:endParaRPr lang="en-US" altLang="zh-TW" sz="2800" b="1" dirty="0" smtClean="0">
              <a:solidFill>
                <a:schemeClr val="bg2">
                  <a:lumMod val="50000"/>
                </a:schemeClr>
              </a:solidFill>
            </a:endParaRPr>
          </a:p>
          <a:p>
            <a:pPr algn="ctr" eaLnBrk="1" hangingPunct="1">
              <a:buFont typeface="Arial" charset="0"/>
              <a:buNone/>
              <a:defRPr/>
            </a:pPr>
            <a:r>
              <a:rPr lang="en-US" altLang="zh-TW" sz="2800" b="1" dirty="0" smtClean="0">
                <a:solidFill>
                  <a:schemeClr val="bg2">
                    <a:lumMod val="50000"/>
                  </a:schemeClr>
                </a:solidFill>
              </a:rPr>
              <a:t>106</a:t>
            </a:r>
            <a:r>
              <a:rPr lang="zh-TW" altLang="en-US" sz="2800" b="1" dirty="0" smtClean="0">
                <a:solidFill>
                  <a:schemeClr val="bg2">
                    <a:lumMod val="50000"/>
                  </a:schemeClr>
                </a:solidFill>
              </a:rPr>
              <a:t>年</a:t>
            </a:r>
            <a:r>
              <a:rPr lang="en-US" altLang="zh-TW" sz="2800" b="1" dirty="0" smtClean="0">
                <a:solidFill>
                  <a:schemeClr val="bg2">
                    <a:lumMod val="50000"/>
                  </a:schemeClr>
                </a:solidFill>
              </a:rPr>
              <a:t>10</a:t>
            </a:r>
            <a:r>
              <a:rPr lang="zh-TW" altLang="en-US" sz="2800" b="1" dirty="0" smtClean="0">
                <a:solidFill>
                  <a:schemeClr val="bg2">
                    <a:lumMod val="50000"/>
                  </a:schemeClr>
                </a:solidFill>
              </a:rPr>
              <a:t>月</a:t>
            </a:r>
            <a:endParaRPr lang="en-US" altLang="zh-TW" sz="2800" b="1" dirty="0" smtClean="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239C1A06-7ABD-4AF0-A629-6F41AA4E8B3C}" type="slidenum">
              <a:rPr kumimoji="0" lang="zh-TW" altLang="en-US" smtClean="0">
                <a:solidFill>
                  <a:srgbClr val="4B3E21"/>
                </a:solidFill>
                <a:latin typeface="Arial" panose="020B0604020202020204" pitchFamily="34" charset="0"/>
              </a:rPr>
              <a:pPr/>
              <a:t>10</a:t>
            </a:fld>
            <a:endParaRPr kumimoji="0" lang="zh-TW" altLang="en-US" smtClean="0">
              <a:solidFill>
                <a:srgbClr val="4B3E21"/>
              </a:solidFill>
              <a:latin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874952634"/>
              </p:ext>
            </p:extLst>
          </p:nvPr>
        </p:nvGraphicFramePr>
        <p:xfrm>
          <a:off x="1259632" y="980728"/>
          <a:ext cx="7499350" cy="4792057"/>
        </p:xfrm>
        <a:graphic>
          <a:graphicData uri="http://schemas.openxmlformats.org/drawingml/2006/table">
            <a:tbl>
              <a:tblPr firstRow="1" bandRow="1">
                <a:tableStyleId>{5C22544A-7EE6-4342-B048-85BDC9FD1C3A}</a:tableStyleId>
              </a:tblPr>
              <a:tblGrid>
                <a:gridCol w="2312202"/>
                <a:gridCol w="5187148"/>
              </a:tblGrid>
              <a:tr h="360039">
                <a:tc>
                  <a:txBody>
                    <a:bodyPr/>
                    <a:lstStyle/>
                    <a:p>
                      <a:r>
                        <a:rPr lang="zh-TW" altLang="en-US" sz="1800" dirty="0" smtClean="0"/>
                        <a:t>法規</a:t>
                      </a:r>
                      <a:endParaRPr lang="zh-TW" altLang="en-US" sz="1800" dirty="0"/>
                    </a:p>
                  </a:txBody>
                  <a:tcPr marT="45725" marB="45725"/>
                </a:tc>
                <a:tc>
                  <a:txBody>
                    <a:bodyPr/>
                    <a:lstStyle/>
                    <a:p>
                      <a:r>
                        <a:rPr lang="zh-TW" altLang="en-US" sz="1800" dirty="0" smtClean="0"/>
                        <a:t>缺失案例</a:t>
                      </a:r>
                      <a:endParaRPr lang="zh-TW" altLang="en-US" sz="1800" dirty="0"/>
                    </a:p>
                  </a:txBody>
                  <a:tcPr marT="45725" marB="45725"/>
                </a:tc>
              </a:tr>
              <a:tr h="1621125">
                <a:tc>
                  <a:txBody>
                    <a:bodyPr/>
                    <a:lstStyle/>
                    <a:p>
                      <a:r>
                        <a:rPr lang="zh-TW" altLang="en-US" sz="1800" dirty="0" smtClean="0"/>
                        <a:t>第</a:t>
                      </a:r>
                      <a:r>
                        <a:rPr lang="en-US" altLang="zh-TW" sz="1800" dirty="0" smtClean="0"/>
                        <a:t>3</a:t>
                      </a:r>
                      <a:r>
                        <a:rPr lang="zh-TW" altLang="en-US" sz="1800" dirty="0" smtClean="0"/>
                        <a:t>條第</a:t>
                      </a:r>
                      <a:r>
                        <a:rPr lang="en-US" altLang="zh-TW" sz="1800" dirty="0" smtClean="0"/>
                        <a:t>2</a:t>
                      </a:r>
                      <a:r>
                        <a:rPr lang="zh-TW" altLang="en-US" sz="1800" dirty="0" smtClean="0"/>
                        <a:t>項第</a:t>
                      </a:r>
                      <a:r>
                        <a:rPr lang="en-US" altLang="zh-TW" sz="1800" dirty="0" smtClean="0"/>
                        <a:t>6</a:t>
                      </a:r>
                      <a:r>
                        <a:rPr lang="zh-TW" altLang="en-US" sz="1800" dirty="0" smtClean="0"/>
                        <a:t>款</a:t>
                      </a:r>
                      <a:endParaRPr lang="zh-TW" altLang="en-US" sz="1800" dirty="0"/>
                    </a:p>
                  </a:txBody>
                  <a:tcPr marT="45725" marB="45725"/>
                </a:tc>
                <a:tc>
                  <a:txBody>
                    <a:bodyPr/>
                    <a:lstStyle/>
                    <a:p>
                      <a:r>
                        <a:rPr lang="en-US" altLang="zh-TW" sz="1800" dirty="0" smtClean="0"/>
                        <a:t>1.</a:t>
                      </a:r>
                      <a:r>
                        <a:rPr lang="zh-TW" altLang="en-US" sz="1800" dirty="0" smtClean="0"/>
                        <a:t>董事會決議辦理私募有價證券，</a:t>
                      </a:r>
                      <a:r>
                        <a:rPr lang="zh-TW" altLang="en-US" sz="1800" dirty="0" smtClean="0">
                          <a:solidFill>
                            <a:srgbClr val="FF0000"/>
                          </a:solidFill>
                        </a:rPr>
                        <a:t>未於決議日起二　</a:t>
                      </a:r>
                      <a:endParaRPr lang="en-US" altLang="zh-TW" sz="1800" dirty="0" smtClean="0">
                        <a:solidFill>
                          <a:srgbClr val="FF0000"/>
                        </a:solidFill>
                      </a:endParaRPr>
                    </a:p>
                    <a:p>
                      <a:r>
                        <a:rPr lang="zh-TW" altLang="en-US" sz="1800" dirty="0" smtClean="0">
                          <a:solidFill>
                            <a:srgbClr val="FF0000"/>
                          </a:solidFill>
                        </a:rPr>
                        <a:t>   日內</a:t>
                      </a:r>
                      <a:r>
                        <a:rPr lang="zh-TW" altLang="en-US" sz="1800" dirty="0" smtClean="0"/>
                        <a:t>，申報股東會應充分說明事項。</a:t>
                      </a:r>
                      <a:endParaRPr lang="en-US" altLang="zh-TW" sz="1800" dirty="0" smtClean="0"/>
                    </a:p>
                    <a:p>
                      <a:r>
                        <a:rPr lang="en-US" altLang="zh-TW" sz="1800" dirty="0" smtClean="0"/>
                        <a:t>2.</a:t>
                      </a:r>
                      <a:r>
                        <a:rPr lang="zh-TW" altLang="en-US" sz="1800" dirty="0" smtClean="0"/>
                        <a:t>股東會開會通知寄發後始洽定應募人者，</a:t>
                      </a:r>
                      <a:r>
                        <a:rPr lang="zh-TW" altLang="en-US" sz="1800" dirty="0" smtClean="0">
                          <a:solidFill>
                            <a:srgbClr val="FF0000"/>
                          </a:solidFill>
                        </a:rPr>
                        <a:t>未於洽</a:t>
                      </a:r>
                      <a:endParaRPr lang="en-US" altLang="zh-TW" sz="1800" dirty="0" smtClean="0">
                        <a:solidFill>
                          <a:srgbClr val="FF0000"/>
                        </a:solidFill>
                      </a:endParaRPr>
                    </a:p>
                    <a:p>
                      <a:r>
                        <a:rPr lang="zh-TW" altLang="en-US" sz="1800" dirty="0" smtClean="0">
                          <a:solidFill>
                            <a:srgbClr val="FF0000"/>
                          </a:solidFill>
                        </a:rPr>
                        <a:t>   定日起二日內</a:t>
                      </a:r>
                      <a:r>
                        <a:rPr lang="zh-TW" altLang="en-US" sz="1800" dirty="0" smtClean="0"/>
                        <a:t>輸入應募人與公司之關係。</a:t>
                      </a:r>
                      <a:endParaRPr lang="en-US" altLang="zh-TW" sz="1800" dirty="0" smtClean="0"/>
                    </a:p>
                    <a:p>
                      <a:r>
                        <a:rPr lang="en-US" altLang="zh-TW" sz="1800" dirty="0" smtClean="0"/>
                        <a:t>3.</a:t>
                      </a:r>
                      <a:r>
                        <a:rPr lang="zh-TW" altLang="en-US" sz="1800" dirty="0" smtClean="0">
                          <a:solidFill>
                            <a:srgbClr val="FF0000"/>
                          </a:solidFill>
                        </a:rPr>
                        <a:t>未於董事會決議私募實際定價二日內</a:t>
                      </a:r>
                      <a:r>
                        <a:rPr lang="zh-TW" altLang="en-US" sz="1800" dirty="0" smtClean="0"/>
                        <a:t>申報定價相</a:t>
                      </a:r>
                      <a:endParaRPr lang="en-US" altLang="zh-TW" sz="1800" dirty="0" smtClean="0"/>
                    </a:p>
                    <a:p>
                      <a:r>
                        <a:rPr lang="zh-TW" altLang="en-US" sz="1800" dirty="0" smtClean="0"/>
                        <a:t>   關資訊內容。</a:t>
                      </a:r>
                    </a:p>
                  </a:txBody>
                  <a:tcPr marT="45725" marB="45725"/>
                </a:tc>
              </a:tr>
              <a:tr h="597263">
                <a:tc>
                  <a:txBody>
                    <a:bodyPr/>
                    <a:lstStyle/>
                    <a:p>
                      <a:r>
                        <a:rPr lang="zh-TW" altLang="en-US" sz="1800" dirty="0" smtClean="0"/>
                        <a:t>第</a:t>
                      </a:r>
                      <a:r>
                        <a:rPr lang="en-US" altLang="zh-TW" sz="1800" dirty="0" smtClean="0"/>
                        <a:t>3</a:t>
                      </a:r>
                      <a:r>
                        <a:rPr lang="zh-TW" altLang="en-US" sz="1800" dirty="0" smtClean="0"/>
                        <a:t>條第</a:t>
                      </a:r>
                      <a:r>
                        <a:rPr lang="en-US" altLang="zh-TW" sz="1800" dirty="0" smtClean="0"/>
                        <a:t>2</a:t>
                      </a:r>
                      <a:r>
                        <a:rPr lang="zh-TW" altLang="en-US" sz="1800" dirty="0" smtClean="0"/>
                        <a:t>項第</a:t>
                      </a:r>
                      <a:r>
                        <a:rPr lang="en-US" altLang="zh-TW" sz="1800" dirty="0" smtClean="0"/>
                        <a:t>14</a:t>
                      </a:r>
                      <a:r>
                        <a:rPr lang="zh-TW" altLang="en-US" sz="1800" dirty="0" smtClean="0"/>
                        <a:t>款</a:t>
                      </a:r>
                      <a:endParaRPr lang="zh-TW" altLang="en-US" sz="1800" dirty="0"/>
                    </a:p>
                  </a:txBody>
                  <a:tcPr marT="45725" marB="45725"/>
                </a:tc>
                <a:tc>
                  <a:txBody>
                    <a:bodyPr/>
                    <a:lstStyle/>
                    <a:p>
                      <a:r>
                        <a:rPr lang="zh-TW" altLang="en-US" sz="1800" dirty="0" smtClean="0"/>
                        <a:t>召開法人說明會，</a:t>
                      </a:r>
                      <a:r>
                        <a:rPr lang="zh-TW" altLang="en-US" sz="1800" dirty="0" smtClean="0">
                          <a:effectLst/>
                        </a:rPr>
                        <a:t>相關財務業務資訊未同時輸入</a:t>
                      </a:r>
                      <a:r>
                        <a:rPr lang="zh-TW" altLang="en-US" sz="1800" dirty="0" smtClean="0">
                          <a:solidFill>
                            <a:srgbClr val="FF0000"/>
                          </a:solidFill>
                          <a:effectLst/>
                        </a:rPr>
                        <a:t>中英文簡報檔 </a:t>
                      </a:r>
                      <a:endParaRPr lang="zh-TW" altLang="en-US" sz="1800" dirty="0" smtClean="0">
                        <a:solidFill>
                          <a:srgbClr val="FF0000"/>
                        </a:solidFill>
                      </a:endParaRPr>
                    </a:p>
                  </a:txBody>
                  <a:tcPr marT="45725" marB="45725"/>
                </a:tc>
              </a:tr>
              <a:tr h="2048827">
                <a:tc>
                  <a:txBody>
                    <a:bodyPr/>
                    <a:lstStyle/>
                    <a:p>
                      <a:r>
                        <a:rPr lang="zh-TW" altLang="en-US" sz="1800" dirty="0" smtClean="0"/>
                        <a:t>第</a:t>
                      </a:r>
                      <a:r>
                        <a:rPr lang="en-US" altLang="zh-TW" sz="1800" dirty="0" smtClean="0"/>
                        <a:t>3</a:t>
                      </a:r>
                      <a:r>
                        <a:rPr lang="zh-TW" altLang="en-US" sz="1800" dirty="0" smtClean="0"/>
                        <a:t>條第</a:t>
                      </a:r>
                      <a:r>
                        <a:rPr lang="en-US" altLang="zh-TW" sz="1800" dirty="0" smtClean="0"/>
                        <a:t>2</a:t>
                      </a:r>
                      <a:r>
                        <a:rPr lang="zh-TW" altLang="en-US" sz="1800" dirty="0" smtClean="0"/>
                        <a:t>項第</a:t>
                      </a:r>
                      <a:r>
                        <a:rPr lang="en-US" altLang="zh-TW" sz="1800" dirty="0" smtClean="0"/>
                        <a:t>16</a:t>
                      </a:r>
                      <a:r>
                        <a:rPr lang="zh-TW" altLang="en-US" sz="1800" dirty="0" smtClean="0"/>
                        <a:t>款</a:t>
                      </a:r>
                      <a:endParaRPr lang="zh-TW" altLang="en-US" sz="1800" dirty="0"/>
                    </a:p>
                  </a:txBody>
                  <a:tcPr marT="45725" marB="45725"/>
                </a:tc>
                <a:tc>
                  <a:txBody>
                    <a:bodyPr/>
                    <a:lstStyle/>
                    <a:p>
                      <a:r>
                        <a:rPr lang="en-US" altLang="zh-TW" sz="1800" dirty="0" smtClean="0">
                          <a:solidFill>
                            <a:schemeClr val="tx1"/>
                          </a:solidFill>
                        </a:rPr>
                        <a:t>1.</a:t>
                      </a:r>
                      <a:r>
                        <a:rPr lang="zh-TW" altLang="en-US" sz="1800" dirty="0" smtClean="0">
                          <a:solidFill>
                            <a:srgbClr val="FF0000"/>
                          </a:solidFill>
                        </a:rPr>
                        <a:t>未於股東常會開會三十日前</a:t>
                      </a:r>
                      <a:r>
                        <a:rPr lang="zh-TW" altLang="en-US" sz="1800" dirty="0" smtClean="0"/>
                        <a:t>申報股東會開會通知</a:t>
                      </a:r>
                      <a:endParaRPr lang="en-US" altLang="zh-TW" sz="1800" dirty="0" smtClean="0"/>
                    </a:p>
                    <a:p>
                      <a:r>
                        <a:rPr lang="en-US" altLang="zh-TW" sz="1800" dirty="0" smtClean="0"/>
                        <a:t>   </a:t>
                      </a:r>
                      <a:r>
                        <a:rPr lang="zh-TW" altLang="en-US" sz="1800" dirty="0" smtClean="0"/>
                        <a:t>書、委託書用紙、有關承認案、討論案、選任</a:t>
                      </a:r>
                      <a:endParaRPr lang="en-US" altLang="zh-TW" sz="1800" dirty="0" smtClean="0"/>
                    </a:p>
                    <a:p>
                      <a:r>
                        <a:rPr lang="en-US" altLang="zh-TW" sz="1800" dirty="0" smtClean="0"/>
                        <a:t>   </a:t>
                      </a:r>
                      <a:r>
                        <a:rPr lang="zh-TW" altLang="en-US" sz="1800" dirty="0" smtClean="0"/>
                        <a:t>或解任董事、監察人事項等各項議案之案由及</a:t>
                      </a:r>
                      <a:endParaRPr lang="en-US" altLang="zh-TW" sz="1800" dirty="0" smtClean="0"/>
                    </a:p>
                    <a:p>
                      <a:r>
                        <a:rPr lang="en-US" altLang="zh-TW" sz="1800" dirty="0" smtClean="0"/>
                        <a:t>   </a:t>
                      </a:r>
                      <a:r>
                        <a:rPr lang="zh-TW" altLang="en-US" sz="1800" dirty="0" smtClean="0"/>
                        <a:t>說明資料之電子檔案</a:t>
                      </a:r>
                      <a:r>
                        <a:rPr lang="en-US" altLang="zh-TW" sz="1800" baseline="0" dirty="0" smtClean="0"/>
                        <a:t> </a:t>
                      </a:r>
                      <a:r>
                        <a:rPr lang="zh-TW" altLang="en-US" sz="1800" baseline="0" dirty="0" smtClean="0"/>
                        <a:t>。</a:t>
                      </a:r>
                      <a:endParaRPr lang="en-US" altLang="zh-TW" sz="1800" baseline="0" dirty="0" smtClean="0"/>
                    </a:p>
                    <a:p>
                      <a:r>
                        <a:rPr lang="en-US" altLang="zh-TW" sz="1800" baseline="0" dirty="0" smtClean="0"/>
                        <a:t>2.</a:t>
                      </a:r>
                      <a:r>
                        <a:rPr lang="zh-TW" altLang="en-US" sz="1800" baseline="0" dirty="0" smtClean="0">
                          <a:solidFill>
                            <a:srgbClr val="FF0000"/>
                          </a:solidFill>
                        </a:rPr>
                        <a:t>未於股東常會開會二十一日</a:t>
                      </a:r>
                      <a:r>
                        <a:rPr lang="zh-TW" altLang="en-US" sz="1800" baseline="0" dirty="0" smtClean="0"/>
                        <a:t>前申報股東會議事手 </a:t>
                      </a:r>
                      <a:endParaRPr lang="en-US" altLang="zh-TW" sz="1800" baseline="0" dirty="0" smtClean="0"/>
                    </a:p>
                    <a:p>
                      <a:r>
                        <a:rPr lang="en-US" altLang="zh-TW" sz="1800" baseline="0" dirty="0" smtClean="0"/>
                        <a:t>   </a:t>
                      </a:r>
                      <a:r>
                        <a:rPr lang="zh-TW" altLang="en-US" sz="1800" baseline="0" dirty="0" smtClean="0"/>
                        <a:t>冊及會議補充資料電子檔。</a:t>
                      </a:r>
                      <a:endParaRPr lang="zh-TW" altLang="en-US" sz="1800" dirty="0" smtClean="0"/>
                    </a:p>
                  </a:txBody>
                  <a:tcPr marT="45725" marB="45725"/>
                </a:tc>
              </a:tr>
            </a:tbl>
          </a:graphicData>
        </a:graphic>
      </p:graphicFrame>
      <p:sp>
        <p:nvSpPr>
          <p:cNvPr id="5" name="圓角矩形 4"/>
          <p:cNvSpPr/>
          <p:nvPr/>
        </p:nvSpPr>
        <p:spPr>
          <a:xfrm>
            <a:off x="1259632" y="116633"/>
            <a:ext cx="3816424" cy="576064"/>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a:t>資訊申報常見</a:t>
            </a:r>
            <a:r>
              <a:rPr lang="zh-TW" altLang="en-US" sz="2800" dirty="0" smtClean="0"/>
              <a:t>缺失</a:t>
            </a:r>
            <a:r>
              <a:rPr lang="en-US" altLang="zh-TW" sz="2800" dirty="0" smtClean="0"/>
              <a:t>(</a:t>
            </a:r>
            <a:r>
              <a:rPr lang="zh-TW" altLang="en-US" sz="2800" dirty="0" smtClean="0"/>
              <a:t>續</a:t>
            </a:r>
            <a:r>
              <a:rPr lang="en-US" altLang="zh-TW" sz="2800" dirty="0" smtClean="0"/>
              <a:t>)</a:t>
            </a:r>
            <a:endParaRPr lang="zh-TW" altLang="en-US" sz="2800" dirty="0"/>
          </a:p>
        </p:txBody>
      </p:sp>
    </p:spTree>
    <p:extLst>
      <p:ext uri="{BB962C8B-B14F-4D97-AF65-F5344CB8AC3E}">
        <p14:creationId xmlns:p14="http://schemas.microsoft.com/office/powerpoint/2010/main" val="1275299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239C1A06-7ABD-4AF0-A629-6F41AA4E8B3C}" type="slidenum">
              <a:rPr kumimoji="0" lang="zh-TW" altLang="en-US" smtClean="0">
                <a:solidFill>
                  <a:srgbClr val="4B3E21"/>
                </a:solidFill>
                <a:latin typeface="Arial" panose="020B0604020202020204" pitchFamily="34" charset="0"/>
              </a:rPr>
              <a:pPr/>
              <a:t>11</a:t>
            </a:fld>
            <a:endParaRPr kumimoji="0" lang="zh-TW" altLang="en-US" smtClean="0">
              <a:solidFill>
                <a:srgbClr val="4B3E21"/>
              </a:solidFill>
              <a:latin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860438515"/>
              </p:ext>
            </p:extLst>
          </p:nvPr>
        </p:nvGraphicFramePr>
        <p:xfrm>
          <a:off x="1163241" y="1124744"/>
          <a:ext cx="7499350" cy="3214694"/>
        </p:xfrm>
        <a:graphic>
          <a:graphicData uri="http://schemas.openxmlformats.org/drawingml/2006/table">
            <a:tbl>
              <a:tblPr firstRow="1" bandRow="1">
                <a:tableStyleId>{5C22544A-7EE6-4342-B048-85BDC9FD1C3A}</a:tableStyleId>
              </a:tblPr>
              <a:tblGrid>
                <a:gridCol w="2312202"/>
                <a:gridCol w="5187148"/>
              </a:tblGrid>
              <a:tr h="365798">
                <a:tc>
                  <a:txBody>
                    <a:bodyPr/>
                    <a:lstStyle/>
                    <a:p>
                      <a:r>
                        <a:rPr lang="zh-TW" altLang="en-US" sz="1800" dirty="0" smtClean="0"/>
                        <a:t>法規</a:t>
                      </a:r>
                      <a:endParaRPr lang="zh-TW" altLang="en-US" sz="1800" dirty="0"/>
                    </a:p>
                  </a:txBody>
                  <a:tcPr marT="45725" marB="45725"/>
                </a:tc>
                <a:tc>
                  <a:txBody>
                    <a:bodyPr/>
                    <a:lstStyle/>
                    <a:p>
                      <a:r>
                        <a:rPr lang="zh-TW" altLang="en-US" sz="1800" dirty="0" smtClean="0"/>
                        <a:t>缺失案例</a:t>
                      </a:r>
                      <a:endParaRPr lang="zh-TW" altLang="en-US" sz="1800" dirty="0"/>
                    </a:p>
                  </a:txBody>
                  <a:tcPr marT="45725" marB="45725"/>
                </a:tc>
              </a:tr>
              <a:tr h="1002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第</a:t>
                      </a:r>
                      <a:r>
                        <a:rPr lang="en-US" altLang="zh-TW" sz="1800" dirty="0" smtClean="0"/>
                        <a:t>3</a:t>
                      </a:r>
                      <a:r>
                        <a:rPr lang="zh-TW" altLang="en-US" sz="1800" dirty="0" smtClean="0"/>
                        <a:t>條第</a:t>
                      </a:r>
                      <a:r>
                        <a:rPr lang="en-US" altLang="zh-TW" sz="1800" dirty="0" smtClean="0"/>
                        <a:t>2</a:t>
                      </a:r>
                      <a:r>
                        <a:rPr lang="zh-TW" altLang="en-US" sz="1800" dirty="0" smtClean="0"/>
                        <a:t>項第</a:t>
                      </a:r>
                      <a:r>
                        <a:rPr lang="en-US" altLang="zh-TW" sz="1800" dirty="0" smtClean="0"/>
                        <a:t>24</a:t>
                      </a:r>
                      <a:r>
                        <a:rPr lang="zh-TW" altLang="en-US" sz="1800" dirty="0" smtClean="0"/>
                        <a:t>款</a:t>
                      </a:r>
                    </a:p>
                  </a:txBody>
                  <a:tcPr marT="45725" marB="45725"/>
                </a:tc>
                <a:tc>
                  <a:txBody>
                    <a:bodyPr/>
                    <a:lstStyle/>
                    <a:p>
                      <a:r>
                        <a:rPr lang="zh-TW" altLang="en-US" sz="1800" dirty="0" smtClean="0">
                          <a:solidFill>
                            <a:srgbClr val="FF0000"/>
                          </a:solidFill>
                        </a:rPr>
                        <a:t>未於股東常會召開日七日前</a:t>
                      </a:r>
                      <a:r>
                        <a:rPr lang="zh-TW" altLang="en-US" sz="1800" dirty="0" smtClean="0"/>
                        <a:t>申報</a:t>
                      </a:r>
                      <a:r>
                        <a:rPr lang="zh-TW" altLang="en-US" sz="1800" u="sng" dirty="0" smtClean="0"/>
                        <a:t>股東會年報電子檔</a:t>
                      </a:r>
                      <a:r>
                        <a:rPr lang="zh-TW" altLang="en-US" sz="1800" dirty="0" smtClean="0"/>
                        <a:t>及</a:t>
                      </a:r>
                      <a:r>
                        <a:rPr lang="zh-TW" altLang="en-US" sz="1800" u="sng" dirty="0" smtClean="0"/>
                        <a:t>年報前十大股東相互間關係</a:t>
                      </a:r>
                      <a:r>
                        <a:rPr lang="zh-TW" altLang="en-US" sz="1800" dirty="0" smtClean="0"/>
                        <a:t>之資訊</a:t>
                      </a:r>
                      <a:endParaRPr lang="zh-TW" altLang="en-US" sz="1800" dirty="0"/>
                    </a:p>
                  </a:txBody>
                  <a:tcPr marT="45725" marB="45725"/>
                </a:tc>
              </a:tr>
              <a:tr h="504056">
                <a:tc>
                  <a:txBody>
                    <a:bodyPr/>
                    <a:lstStyle/>
                    <a:p>
                      <a:r>
                        <a:rPr lang="zh-TW" altLang="en-US" sz="1800" dirty="0" smtClean="0"/>
                        <a:t>第</a:t>
                      </a:r>
                      <a:r>
                        <a:rPr lang="en-US" altLang="zh-TW" sz="1800" dirty="0" smtClean="0"/>
                        <a:t>3</a:t>
                      </a:r>
                      <a:r>
                        <a:rPr lang="zh-TW" altLang="en-US" sz="1800" dirty="0" smtClean="0"/>
                        <a:t>條第</a:t>
                      </a:r>
                      <a:r>
                        <a:rPr lang="en-US" altLang="zh-TW" sz="1800" dirty="0" smtClean="0"/>
                        <a:t>2</a:t>
                      </a:r>
                      <a:r>
                        <a:rPr lang="zh-TW" altLang="en-US" sz="1800" dirty="0" smtClean="0"/>
                        <a:t>項第</a:t>
                      </a:r>
                      <a:r>
                        <a:rPr lang="en-US" altLang="zh-TW" sz="1800" dirty="0" smtClean="0"/>
                        <a:t>29</a:t>
                      </a:r>
                      <a:r>
                        <a:rPr lang="zh-TW" altLang="en-US" sz="1800" dirty="0" smtClean="0"/>
                        <a:t>款</a:t>
                      </a:r>
                      <a:endParaRPr lang="zh-TW" altLang="en-US" sz="1800" dirty="0"/>
                    </a:p>
                  </a:txBody>
                  <a:tcPr marT="45725" marB="45725"/>
                </a:tc>
                <a:tc>
                  <a:txBody>
                    <a:bodyPr/>
                    <a:lstStyle/>
                    <a:p>
                      <a:r>
                        <a:rPr lang="zh-TW" altLang="en-US" sz="1800" dirty="0" smtClean="0">
                          <a:solidFill>
                            <a:srgbClr val="FF0000"/>
                          </a:solidFill>
                          <a:effectLst/>
                        </a:rPr>
                        <a:t>未依「企業併購法」第七條第一項及「公開發行公司併購特別委員會設置及相關事項辦法」第七條第四項所定應公告申報之事項</a:t>
                      </a:r>
                      <a:endParaRPr lang="zh-TW" altLang="en-US" sz="1800" dirty="0" smtClean="0">
                        <a:solidFill>
                          <a:srgbClr val="FF0000"/>
                        </a:solidFill>
                      </a:endParaRPr>
                    </a:p>
                  </a:txBody>
                  <a:tcPr marT="45725" marB="45725"/>
                </a:tc>
              </a:tr>
              <a:tr h="932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第</a:t>
                      </a:r>
                      <a:r>
                        <a:rPr lang="en-US" altLang="zh-TW" sz="1800" dirty="0" smtClean="0"/>
                        <a:t>4</a:t>
                      </a:r>
                      <a:r>
                        <a:rPr lang="zh-TW" altLang="en-US" sz="1800" dirty="0" smtClean="0"/>
                        <a:t>條之</a:t>
                      </a:r>
                      <a:r>
                        <a:rPr lang="en-US" altLang="zh-TW" sz="1800" dirty="0" smtClean="0"/>
                        <a:t>1</a:t>
                      </a:r>
                      <a:endParaRPr lang="zh-TW" altLang="en-US" sz="1800" dirty="0" smtClean="0"/>
                    </a:p>
                  </a:txBody>
                  <a:tcPr marT="45725" marB="45725"/>
                </a:tc>
                <a:tc>
                  <a:txBody>
                    <a:bodyPr/>
                    <a:lstStyle/>
                    <a:p>
                      <a:r>
                        <a:rPr lang="en-US" altLang="zh-TW" sz="1800" dirty="0" smtClean="0"/>
                        <a:t>1.</a:t>
                      </a:r>
                      <a:r>
                        <a:rPr lang="zh-TW" altLang="en-US" sz="1800" dirty="0" smtClean="0">
                          <a:solidFill>
                            <a:srgbClr val="FF0000"/>
                          </a:solidFill>
                        </a:rPr>
                        <a:t>未於公司網站設置利害關係人專區。</a:t>
                      </a:r>
                      <a:endParaRPr lang="en-US" altLang="zh-TW" sz="1800" dirty="0" smtClean="0">
                        <a:solidFill>
                          <a:srgbClr val="FF0000"/>
                        </a:solidFill>
                      </a:endParaRPr>
                    </a:p>
                    <a:p>
                      <a:r>
                        <a:rPr lang="en-US" altLang="zh-TW" sz="1800" dirty="0" smtClean="0"/>
                        <a:t>2.</a:t>
                      </a:r>
                      <a:r>
                        <a:rPr lang="zh-TW" altLang="en-US" sz="1800" dirty="0" smtClean="0"/>
                        <a:t>未於公司基本資料申報下輸入</a:t>
                      </a:r>
                      <a:r>
                        <a:rPr lang="zh-TW" altLang="en-US" sz="1800" dirty="0" smtClean="0">
                          <a:solidFill>
                            <a:srgbClr val="FF0000"/>
                          </a:solidFill>
                        </a:rPr>
                        <a:t>公司網站內利害關   </a:t>
                      </a:r>
                      <a:endParaRPr lang="en-US" altLang="zh-TW" sz="1800" dirty="0" smtClean="0">
                        <a:solidFill>
                          <a:srgbClr val="FF0000"/>
                        </a:solidFill>
                      </a:endParaRPr>
                    </a:p>
                    <a:p>
                      <a:r>
                        <a:rPr lang="zh-TW" altLang="en-US" sz="1800" dirty="0" smtClean="0">
                          <a:solidFill>
                            <a:srgbClr val="FF0000"/>
                          </a:solidFill>
                        </a:rPr>
                        <a:t>   係人專區網址</a:t>
                      </a:r>
                      <a:r>
                        <a:rPr lang="zh-TW" altLang="en-US" sz="1800" dirty="0" smtClean="0">
                          <a:solidFill>
                            <a:schemeClr val="tx1"/>
                          </a:solidFill>
                        </a:rPr>
                        <a:t>。</a:t>
                      </a:r>
                    </a:p>
                  </a:txBody>
                  <a:tcPr marT="45725" marB="45725"/>
                </a:tc>
              </a:tr>
            </a:tbl>
          </a:graphicData>
        </a:graphic>
      </p:graphicFrame>
      <p:sp>
        <p:nvSpPr>
          <p:cNvPr id="4" name="圓角矩形 3"/>
          <p:cNvSpPr/>
          <p:nvPr/>
        </p:nvSpPr>
        <p:spPr>
          <a:xfrm>
            <a:off x="1163241" y="404664"/>
            <a:ext cx="3816424" cy="576064"/>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a:t>資訊申報常見</a:t>
            </a:r>
            <a:r>
              <a:rPr lang="zh-TW" altLang="en-US" sz="2800" dirty="0" smtClean="0"/>
              <a:t>缺失</a:t>
            </a:r>
            <a:r>
              <a:rPr lang="en-US" altLang="zh-TW" sz="2800" dirty="0" smtClean="0"/>
              <a:t>(</a:t>
            </a:r>
            <a:r>
              <a:rPr lang="zh-TW" altLang="en-US" sz="2800" dirty="0" smtClean="0"/>
              <a:t>續</a:t>
            </a:r>
            <a:r>
              <a:rPr lang="en-US" altLang="zh-TW" sz="2800" dirty="0" smtClean="0"/>
              <a:t>)</a:t>
            </a:r>
            <a:endParaRPr lang="zh-TW" altLang="en-US" sz="2800" dirty="0"/>
          </a:p>
        </p:txBody>
      </p:sp>
    </p:spTree>
    <p:extLst>
      <p:ext uri="{BB962C8B-B14F-4D97-AF65-F5344CB8AC3E}">
        <p14:creationId xmlns:p14="http://schemas.microsoft.com/office/powerpoint/2010/main" val="386234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6345ABB5-624D-496D-8153-7DF2F8567C4F}" type="slidenum">
              <a:rPr lang="zh-TW" altLang="en-US" smtClean="0"/>
              <a:pPr/>
              <a:t>12</a:t>
            </a:fld>
            <a:endParaRPr lang="en-US" altLang="zh-TW"/>
          </a:p>
        </p:txBody>
      </p:sp>
      <p:sp>
        <p:nvSpPr>
          <p:cNvPr id="9" name="圓角矩形 8"/>
          <p:cNvSpPr/>
          <p:nvPr/>
        </p:nvSpPr>
        <p:spPr>
          <a:xfrm>
            <a:off x="1289477" y="620688"/>
            <a:ext cx="7039827" cy="642703"/>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400" dirty="0" smtClean="0">
                <a:solidFill>
                  <a:schemeClr val="tx1"/>
                </a:solidFill>
              </a:rPr>
              <a:t>公開發行公司併購特別委員會設置及相關事項辦法</a:t>
            </a:r>
            <a:endParaRPr lang="zh-TW" altLang="en-US" sz="2400" dirty="0">
              <a:solidFill>
                <a:schemeClr val="tx1"/>
              </a:solidFill>
            </a:endParaRPr>
          </a:p>
        </p:txBody>
      </p:sp>
      <p:sp>
        <p:nvSpPr>
          <p:cNvPr id="10" name="矩形 9"/>
          <p:cNvSpPr/>
          <p:nvPr/>
        </p:nvSpPr>
        <p:spPr>
          <a:xfrm>
            <a:off x="1309403" y="2653985"/>
            <a:ext cx="6862763" cy="33292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dirty="0" smtClean="0">
              <a:solidFill>
                <a:schemeClr val="tx1"/>
              </a:solidFill>
              <a:sym typeface="Wingdings 3" panose="05040102010807070707" pitchFamily="18" charset="2"/>
            </a:endParaRPr>
          </a:p>
          <a:p>
            <a:pPr>
              <a:defRPr/>
            </a:pPr>
            <a:endParaRPr lang="en-US" altLang="zh-TW" dirty="0">
              <a:solidFill>
                <a:schemeClr val="tx1"/>
              </a:solidFill>
              <a:sym typeface="Wingdings 3" panose="05040102010807070707" pitchFamily="18" charset="2"/>
            </a:endParaRPr>
          </a:p>
          <a:p>
            <a:pPr>
              <a:defRPr/>
            </a:pPr>
            <a:r>
              <a:rPr lang="zh-TW" altLang="en-US" dirty="0" smtClean="0">
                <a:solidFill>
                  <a:schemeClr val="tx1"/>
                </a:solidFill>
                <a:sym typeface="Wingdings 3" panose="05040102010807070707" pitchFamily="18" charset="2"/>
              </a:rPr>
              <a:t>第七條</a:t>
            </a:r>
            <a:endParaRPr lang="en-US" altLang="zh-TW" dirty="0" smtClean="0">
              <a:solidFill>
                <a:schemeClr val="tx1"/>
              </a:solidFill>
              <a:sym typeface="Wingdings 3" panose="05040102010807070707" pitchFamily="18" charset="2"/>
            </a:endParaRPr>
          </a:p>
          <a:p>
            <a:pPr>
              <a:defRPr/>
            </a:pPr>
            <a:r>
              <a:rPr lang="zh-TW" altLang="en-US" dirty="0">
                <a:solidFill>
                  <a:schemeClr val="tx1"/>
                </a:solidFill>
              </a:rPr>
              <a:t>特別委員會為決議時，應有全體成員二分之一以上同意，並將審議結果與 成員同意或反對之明確意見及反對之理由提報董事會</a:t>
            </a:r>
            <a:r>
              <a:rPr lang="zh-TW" altLang="en-US" dirty="0" smtClean="0">
                <a:solidFill>
                  <a:schemeClr val="tx1"/>
                </a:solidFill>
              </a:rPr>
              <a:t>。</a:t>
            </a:r>
            <a:endParaRPr lang="en-US" altLang="zh-TW" dirty="0" smtClean="0">
              <a:solidFill>
                <a:schemeClr val="tx1"/>
              </a:solidFill>
            </a:endParaRPr>
          </a:p>
          <a:p>
            <a:pPr>
              <a:defRPr/>
            </a:pPr>
            <a:r>
              <a:rPr lang="zh-TW" altLang="en-US" dirty="0">
                <a:solidFill>
                  <a:schemeClr val="tx1"/>
                </a:solidFill>
              </a:rPr>
              <a:t>特別委員會成員應親自出席特別委員會，不得代理出席，其出席之委員意 見應明確表示同意或反對，不得棄權。如以視訊參加會議者，視為親自出 席</a:t>
            </a:r>
            <a:r>
              <a:rPr lang="zh-TW" altLang="en-US" dirty="0" smtClean="0">
                <a:solidFill>
                  <a:schemeClr val="tx1"/>
                </a:solidFill>
              </a:rPr>
              <a:t>。</a:t>
            </a:r>
            <a:endParaRPr lang="en-US" altLang="zh-TW" dirty="0" smtClean="0">
              <a:solidFill>
                <a:schemeClr val="tx1"/>
              </a:solidFill>
            </a:endParaRPr>
          </a:p>
          <a:p>
            <a:pPr>
              <a:defRPr/>
            </a:pPr>
            <a:r>
              <a:rPr lang="zh-TW" altLang="en-US" dirty="0">
                <a:solidFill>
                  <a:schemeClr val="tx1"/>
                </a:solidFill>
              </a:rPr>
              <a:t>特別委員會之議事，應作成議事錄，其議決事項應將成員同意或反對之明 確意見及反對之理由列入。 </a:t>
            </a:r>
            <a:endParaRPr lang="en-US" altLang="zh-TW" dirty="0" smtClean="0">
              <a:solidFill>
                <a:schemeClr val="tx1"/>
              </a:solidFill>
            </a:endParaRPr>
          </a:p>
          <a:p>
            <a:pPr>
              <a:defRPr/>
            </a:pPr>
            <a:r>
              <a:rPr lang="zh-TW" altLang="en-US" u="sng" dirty="0">
                <a:solidFill>
                  <a:srgbClr val="FF0000"/>
                </a:solidFill>
              </a:rPr>
              <a:t>公司應於第一項董事會決議之日起算二日內將董事會之決議及特別委員會 之審議結果，於證券主管機關指定之網站辦理公告申報</a:t>
            </a:r>
            <a:r>
              <a:rPr lang="zh-TW" altLang="en-US" dirty="0">
                <a:solidFill>
                  <a:schemeClr val="tx1"/>
                </a:solidFill>
              </a:rPr>
              <a:t>，並載明任何持</a:t>
            </a:r>
            <a:r>
              <a:rPr lang="zh-TW" altLang="en-US" dirty="0" smtClean="0">
                <a:solidFill>
                  <a:schemeClr val="tx1"/>
                </a:solidFill>
              </a:rPr>
              <a:t>反對</a:t>
            </a:r>
            <a:r>
              <a:rPr lang="zh-TW" altLang="en-US" dirty="0">
                <a:solidFill>
                  <a:schemeClr val="tx1"/>
                </a:solidFill>
              </a:rPr>
              <a:t>意見之董事及特別委員會成員之姓名及其所持理由。 </a:t>
            </a:r>
            <a:endParaRPr lang="zh-TW" altLang="en-US" dirty="0" smtClean="0">
              <a:solidFill>
                <a:schemeClr val="tx1"/>
              </a:solidFill>
              <a:sym typeface="Wingdings 3" panose="05040102010807070707" pitchFamily="18" charset="2"/>
            </a:endParaRPr>
          </a:p>
          <a:p>
            <a:pPr>
              <a:defRPr/>
            </a:pPr>
            <a:endParaRPr lang="zh-TW" altLang="en-US" sz="2800" dirty="0">
              <a:solidFill>
                <a:schemeClr val="tx1"/>
              </a:solidFill>
            </a:endParaRPr>
          </a:p>
        </p:txBody>
      </p:sp>
      <p:sp>
        <p:nvSpPr>
          <p:cNvPr id="12" name="矩形 11"/>
          <p:cNvSpPr/>
          <p:nvPr/>
        </p:nvSpPr>
        <p:spPr>
          <a:xfrm>
            <a:off x="1309403" y="1484784"/>
            <a:ext cx="6862763" cy="93610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chemeClr val="tx1"/>
                </a:solidFill>
                <a:sym typeface="Wingdings 3" panose="05040102010807070707" pitchFamily="18" charset="2"/>
              </a:rPr>
              <a:t>第二條</a:t>
            </a:r>
            <a:endParaRPr lang="en-US" altLang="zh-TW" dirty="0" smtClean="0">
              <a:solidFill>
                <a:schemeClr val="tx1"/>
              </a:solidFill>
              <a:sym typeface="Wingdings 3" panose="05040102010807070707" pitchFamily="18" charset="2"/>
            </a:endParaRPr>
          </a:p>
          <a:p>
            <a:pPr>
              <a:defRPr/>
            </a:pPr>
            <a:r>
              <a:rPr lang="zh-TW" altLang="en-US" dirty="0" smtClean="0">
                <a:solidFill>
                  <a:schemeClr val="tx1"/>
                </a:solidFill>
                <a:sym typeface="Wingdings 3" panose="05040102010807070707" pitchFamily="18" charset="2"/>
              </a:rPr>
              <a:t>公開</a:t>
            </a:r>
            <a:r>
              <a:rPr lang="zh-TW" altLang="en-US" dirty="0">
                <a:solidFill>
                  <a:schemeClr val="tx1"/>
                </a:solidFill>
                <a:sym typeface="Wingdings 3" panose="05040102010807070707" pitchFamily="18" charset="2"/>
              </a:rPr>
              <a:t>發行公司於召開董事會決議併購事項前，應依本法</a:t>
            </a:r>
            <a:r>
              <a:rPr lang="zh-TW" altLang="en-US" dirty="0" smtClean="0">
                <a:solidFill>
                  <a:schemeClr val="tx1"/>
                </a:solidFill>
                <a:sym typeface="Wingdings 3" panose="05040102010807070707" pitchFamily="18" charset="2"/>
              </a:rPr>
              <a:t>及本</a:t>
            </a:r>
            <a:r>
              <a:rPr lang="zh-TW" altLang="en-US" dirty="0">
                <a:solidFill>
                  <a:schemeClr val="tx1"/>
                </a:solidFill>
                <a:sym typeface="Wingdings 3" panose="05040102010807070707" pitchFamily="18" charset="2"/>
              </a:rPr>
              <a:t>辦法規定</a:t>
            </a:r>
            <a:r>
              <a:rPr lang="zh-TW" altLang="en-US" dirty="0" smtClean="0">
                <a:solidFill>
                  <a:schemeClr val="tx1"/>
                </a:solidFill>
                <a:sym typeface="Wingdings 3" panose="05040102010807070707" pitchFamily="18" charset="2"/>
              </a:rPr>
              <a:t>設置併</a:t>
            </a:r>
            <a:r>
              <a:rPr lang="zh-TW" altLang="en-US" dirty="0">
                <a:solidFill>
                  <a:schemeClr val="tx1"/>
                </a:solidFill>
                <a:sym typeface="Wingdings 3" panose="05040102010807070707" pitchFamily="18" charset="2"/>
              </a:rPr>
              <a:t>購特別</a:t>
            </a:r>
            <a:r>
              <a:rPr lang="zh-TW" altLang="en-US" dirty="0" smtClean="0">
                <a:solidFill>
                  <a:schemeClr val="tx1"/>
                </a:solidFill>
                <a:sym typeface="Wingdings 3" panose="05040102010807070707" pitchFamily="18" charset="2"/>
              </a:rPr>
              <a:t>委員會</a:t>
            </a:r>
            <a:endParaRPr lang="zh-TW" altLang="en-US" dirty="0">
              <a:solidFill>
                <a:schemeClr val="tx1"/>
              </a:solidFill>
              <a:sym typeface="Wingdings 3" panose="05040102010807070707" pitchFamily="18" charset="2"/>
            </a:endParaRPr>
          </a:p>
        </p:txBody>
      </p:sp>
    </p:spTree>
    <p:extLst>
      <p:ext uri="{BB962C8B-B14F-4D97-AF65-F5344CB8AC3E}">
        <p14:creationId xmlns:p14="http://schemas.microsoft.com/office/powerpoint/2010/main" val="1132371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115616" y="1124744"/>
            <a:ext cx="7848872" cy="5184576"/>
          </a:xfrm>
          <a:prstGeom prst="rect">
            <a:avLst/>
          </a:prstGeom>
        </p:spPr>
      </p:pic>
      <p:sp>
        <p:nvSpPr>
          <p:cNvPr id="4" name="圓角矩形 3"/>
          <p:cNvSpPr/>
          <p:nvPr/>
        </p:nvSpPr>
        <p:spPr>
          <a:xfrm>
            <a:off x="1187624" y="260648"/>
            <a:ext cx="5106553"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企業併購法資訊申報作業（續）</a:t>
            </a:r>
            <a:endParaRPr lang="zh-TW" altLang="en-US" sz="2800" dirty="0">
              <a:solidFill>
                <a:schemeClr val="tx1"/>
              </a:solidFill>
            </a:endParaRPr>
          </a:p>
        </p:txBody>
      </p:sp>
    </p:spTree>
    <p:extLst>
      <p:ext uri="{BB962C8B-B14F-4D97-AF65-F5344CB8AC3E}">
        <p14:creationId xmlns:p14="http://schemas.microsoft.com/office/powerpoint/2010/main" val="3500113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187624" y="260648"/>
            <a:ext cx="5106553"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企業併購法資訊申報作業（續）</a:t>
            </a:r>
            <a:endParaRPr lang="zh-TW" altLang="en-US" sz="2800" dirty="0">
              <a:solidFill>
                <a:schemeClr val="tx1"/>
              </a:solidFill>
            </a:endParaRPr>
          </a:p>
        </p:txBody>
      </p:sp>
      <p:pic>
        <p:nvPicPr>
          <p:cNvPr id="2" name="圖片 1"/>
          <p:cNvPicPr>
            <a:picLocks noChangeAspect="1"/>
          </p:cNvPicPr>
          <p:nvPr/>
        </p:nvPicPr>
        <p:blipFill>
          <a:blip r:embed="rId2"/>
          <a:stretch>
            <a:fillRect/>
          </a:stretch>
        </p:blipFill>
        <p:spPr>
          <a:xfrm>
            <a:off x="961416" y="980728"/>
            <a:ext cx="8075080" cy="5328592"/>
          </a:xfrm>
          <a:prstGeom prst="rect">
            <a:avLst/>
          </a:prstGeom>
        </p:spPr>
      </p:pic>
    </p:spTree>
    <p:extLst>
      <p:ext uri="{BB962C8B-B14F-4D97-AF65-F5344CB8AC3E}">
        <p14:creationId xmlns:p14="http://schemas.microsoft.com/office/powerpoint/2010/main" val="89099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187624" y="260648"/>
            <a:ext cx="5106553"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企業併購法資訊申報作業（續）</a:t>
            </a:r>
            <a:endParaRPr lang="zh-TW" altLang="en-US" sz="2800" dirty="0">
              <a:solidFill>
                <a:schemeClr val="tx1"/>
              </a:solidFill>
            </a:endParaRPr>
          </a:p>
        </p:txBody>
      </p:sp>
      <p:pic>
        <p:nvPicPr>
          <p:cNvPr id="3" name="圖片 2"/>
          <p:cNvPicPr>
            <a:picLocks noChangeAspect="1"/>
          </p:cNvPicPr>
          <p:nvPr/>
        </p:nvPicPr>
        <p:blipFill>
          <a:blip r:embed="rId2"/>
          <a:stretch>
            <a:fillRect/>
          </a:stretch>
        </p:blipFill>
        <p:spPr>
          <a:xfrm>
            <a:off x="1147628" y="1268760"/>
            <a:ext cx="7992888" cy="4936784"/>
          </a:xfrm>
          <a:prstGeom prst="rect">
            <a:avLst/>
          </a:prstGeom>
        </p:spPr>
      </p:pic>
    </p:spTree>
    <p:extLst>
      <p:ext uri="{BB962C8B-B14F-4D97-AF65-F5344CB8AC3E}">
        <p14:creationId xmlns:p14="http://schemas.microsoft.com/office/powerpoint/2010/main" val="96604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1187159" y="680774"/>
            <a:ext cx="5688632"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員工福利政策及權益維護措施申報</a:t>
            </a:r>
            <a:endParaRPr lang="zh-TW" altLang="en-US" sz="2800" dirty="0">
              <a:solidFill>
                <a:schemeClr val="tx1"/>
              </a:solidFill>
            </a:endParaRPr>
          </a:p>
        </p:txBody>
      </p:sp>
      <p:sp>
        <p:nvSpPr>
          <p:cNvPr id="5" name="矩形 4"/>
          <p:cNvSpPr/>
          <p:nvPr/>
        </p:nvSpPr>
        <p:spPr>
          <a:xfrm>
            <a:off x="1259632" y="1417782"/>
            <a:ext cx="5589440" cy="504825"/>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eaLnBrk="1" hangingPunct="1">
              <a:defRPr/>
            </a:pPr>
            <a:r>
              <a:rPr lang="zh-TW" altLang="en-US" sz="2400" dirty="0" smtClean="0"/>
              <a:t>資訊</a:t>
            </a:r>
            <a:r>
              <a:rPr lang="zh-TW" altLang="en-US" sz="2400" dirty="0"/>
              <a:t>申報作業辦法第３條第</a:t>
            </a:r>
            <a:r>
              <a:rPr lang="en-US" altLang="zh-TW" sz="2400" dirty="0"/>
              <a:t>1</a:t>
            </a:r>
            <a:r>
              <a:rPr lang="zh-TW" altLang="en-US" sz="2400" dirty="0"/>
              <a:t>項第</a:t>
            </a:r>
            <a:r>
              <a:rPr lang="en-US" altLang="zh-TW" sz="2400" dirty="0"/>
              <a:t>31</a:t>
            </a:r>
            <a:r>
              <a:rPr lang="zh-TW" altLang="en-US" sz="2400" dirty="0"/>
              <a:t>款</a:t>
            </a:r>
            <a:endParaRPr lang="en-US" altLang="zh-TW" sz="2400" dirty="0"/>
          </a:p>
          <a:p>
            <a:pPr eaLnBrk="1" hangingPunct="1">
              <a:defRPr/>
            </a:pPr>
            <a:endParaRPr lang="en-US" altLang="zh-TW" sz="2400" dirty="0"/>
          </a:p>
          <a:p>
            <a:pPr eaLnBrk="1" hangingPunct="1">
              <a:defRPr/>
            </a:pPr>
            <a:endParaRPr lang="en-US" altLang="zh-TW" sz="2400" dirty="0"/>
          </a:p>
          <a:p>
            <a:pPr eaLnBrk="1" hangingPunct="1">
              <a:defRPr/>
            </a:pPr>
            <a:endParaRPr lang="en-US" altLang="zh-TW" sz="2400" dirty="0"/>
          </a:p>
          <a:p>
            <a:pPr eaLnBrk="1" hangingPunct="1">
              <a:defRPr/>
            </a:pPr>
            <a:endParaRPr lang="zh-TW" altLang="en-US" sz="2400" dirty="0"/>
          </a:p>
        </p:txBody>
      </p:sp>
      <p:grpSp>
        <p:nvGrpSpPr>
          <p:cNvPr id="6" name="群組 7"/>
          <p:cNvGrpSpPr/>
          <p:nvPr/>
        </p:nvGrpSpPr>
        <p:grpSpPr>
          <a:xfrm>
            <a:off x="1308033" y="2108459"/>
            <a:ext cx="5398031" cy="873910"/>
            <a:chOff x="-1" y="2324636"/>
            <a:chExt cx="7434634" cy="614468"/>
          </a:xfrm>
          <a:scene3d>
            <a:camera prst="orthographicFront"/>
            <a:lightRig rig="flat" dir="t"/>
          </a:scene3d>
        </p:grpSpPr>
        <p:sp>
          <p:nvSpPr>
            <p:cNvPr id="7" name="圓角矩形 6"/>
            <p:cNvSpPr/>
            <p:nvPr/>
          </p:nvSpPr>
          <p:spPr>
            <a:xfrm>
              <a:off x="-1" y="2324636"/>
              <a:ext cx="7434634" cy="460850"/>
            </a:xfrm>
            <a:prstGeom prst="roundRect">
              <a:avLst/>
            </a:prstGeom>
            <a:solidFill>
              <a:schemeClr val="accent2"/>
            </a:solidFill>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zh-TW" sz="2400" dirty="0">
                  <a:solidFill>
                    <a:srgbClr val="FF0000"/>
                  </a:solidFill>
                </a:rPr>
                <a:t>應於會計年度終了日後四個月內申報</a:t>
              </a:r>
              <a:endParaRPr lang="zh-TW" altLang="zh-TW" sz="2400" dirty="0"/>
            </a:p>
            <a:p>
              <a:pPr eaLnBrk="1" hangingPunct="1">
                <a:defRPr/>
              </a:pPr>
              <a:endParaRPr lang="zh-TW" altLang="en-US" sz="2400" dirty="0">
                <a:solidFill>
                  <a:schemeClr val="tx1"/>
                </a:solidFill>
              </a:endParaRPr>
            </a:p>
          </p:txBody>
        </p:sp>
        <p:sp>
          <p:nvSpPr>
            <p:cNvPr id="8" name="圓角矩形 4"/>
            <p:cNvSpPr/>
            <p:nvPr/>
          </p:nvSpPr>
          <p:spPr>
            <a:xfrm>
              <a:off x="32899" y="2395938"/>
              <a:ext cx="5053488" cy="543166"/>
            </a:xfrm>
            <a:prstGeom prst="rect">
              <a:avLst/>
            </a:prstGeom>
            <a:sp3d/>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eaLnBrk="1" hangingPunct="1">
                <a:lnSpc>
                  <a:spcPct val="90000"/>
                </a:lnSpc>
                <a:spcAft>
                  <a:spcPct val="35000"/>
                </a:spcAft>
                <a:defRPr/>
              </a:pPr>
              <a:endParaRPr lang="en-US" altLang="zh-TW" sz="3200" b="1" dirty="0">
                <a:latin typeface="標楷體" pitchFamily="65" charset="-120"/>
                <a:ea typeface="標楷體" pitchFamily="65" charset="-120"/>
              </a:endParaRPr>
            </a:p>
          </p:txBody>
        </p:sp>
      </p:grpSp>
      <p:pic>
        <p:nvPicPr>
          <p:cNvPr id="9" name="圖片 8"/>
          <p:cNvPicPr>
            <a:picLocks noChangeAspect="1"/>
          </p:cNvPicPr>
          <p:nvPr/>
        </p:nvPicPr>
        <p:blipFill>
          <a:blip r:embed="rId2"/>
          <a:stretch>
            <a:fillRect/>
          </a:stretch>
        </p:blipFill>
        <p:spPr>
          <a:xfrm>
            <a:off x="1259632" y="2833584"/>
            <a:ext cx="7560840" cy="3475736"/>
          </a:xfrm>
          <a:prstGeom prst="rect">
            <a:avLst/>
          </a:prstGeom>
        </p:spPr>
      </p:pic>
      <p:sp>
        <p:nvSpPr>
          <p:cNvPr id="10" name="矩形 9"/>
          <p:cNvSpPr/>
          <p:nvPr/>
        </p:nvSpPr>
        <p:spPr>
          <a:xfrm>
            <a:off x="1403648" y="6021289"/>
            <a:ext cx="1898650"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5436096" y="4005063"/>
            <a:ext cx="3384376" cy="4240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 11"/>
          <p:cNvSpPr/>
          <p:nvPr/>
        </p:nvSpPr>
        <p:spPr>
          <a:xfrm>
            <a:off x="1187159" y="69863"/>
            <a:ext cx="1800200" cy="576064"/>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t>注意事項</a:t>
            </a:r>
            <a:endParaRPr lang="zh-TW" altLang="en-US" sz="2800" dirty="0"/>
          </a:p>
        </p:txBody>
      </p:sp>
    </p:spTree>
    <p:extLst>
      <p:ext uri="{BB962C8B-B14F-4D97-AF65-F5344CB8AC3E}">
        <p14:creationId xmlns:p14="http://schemas.microsoft.com/office/powerpoint/2010/main" val="3922376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1259632" y="404664"/>
            <a:ext cx="6264696"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員工福利政策及權益維護措施申報</a:t>
            </a:r>
            <a:r>
              <a:rPr lang="en-US" altLang="zh-TW" sz="2800" dirty="0" smtClean="0">
                <a:solidFill>
                  <a:schemeClr val="tx1"/>
                </a:solidFill>
              </a:rPr>
              <a:t>(</a:t>
            </a:r>
            <a:r>
              <a:rPr lang="zh-TW" altLang="en-US" sz="2800" dirty="0" smtClean="0">
                <a:solidFill>
                  <a:schemeClr val="tx1"/>
                </a:solidFill>
              </a:rPr>
              <a:t>續</a:t>
            </a:r>
            <a:r>
              <a:rPr lang="en-US" altLang="zh-TW" sz="2800" dirty="0" smtClean="0">
                <a:solidFill>
                  <a:schemeClr val="tx1"/>
                </a:solidFill>
              </a:rPr>
              <a:t>)</a:t>
            </a:r>
            <a:endParaRPr lang="zh-TW" altLang="en-US" sz="2800" dirty="0">
              <a:solidFill>
                <a:schemeClr val="tx1"/>
              </a:solidFill>
            </a:endParaRPr>
          </a:p>
        </p:txBody>
      </p:sp>
      <p:pic>
        <p:nvPicPr>
          <p:cNvPr id="4" name="圖片 3"/>
          <p:cNvPicPr>
            <a:picLocks noChangeAspect="1"/>
          </p:cNvPicPr>
          <p:nvPr/>
        </p:nvPicPr>
        <p:blipFill>
          <a:blip r:embed="rId2"/>
          <a:stretch>
            <a:fillRect/>
          </a:stretch>
        </p:blipFill>
        <p:spPr>
          <a:xfrm>
            <a:off x="1270852" y="1202471"/>
            <a:ext cx="6840760" cy="5112568"/>
          </a:xfrm>
          <a:prstGeom prst="rect">
            <a:avLst/>
          </a:prstGeom>
        </p:spPr>
      </p:pic>
      <p:sp>
        <p:nvSpPr>
          <p:cNvPr id="12" name="矩形 11"/>
          <p:cNvSpPr/>
          <p:nvPr/>
        </p:nvSpPr>
        <p:spPr>
          <a:xfrm>
            <a:off x="3275857" y="2596526"/>
            <a:ext cx="3816424" cy="371279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橢圓形圖說文字 12"/>
          <p:cNvSpPr/>
          <p:nvPr/>
        </p:nvSpPr>
        <p:spPr>
          <a:xfrm>
            <a:off x="7236296" y="3861048"/>
            <a:ext cx="1331913" cy="719138"/>
          </a:xfrm>
          <a:prstGeom prst="wedgeEllipseCallout">
            <a:avLst>
              <a:gd name="adj1" fmla="val -60866"/>
              <a:gd name="adj2" fmla="val 262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t>強制申報內容</a:t>
            </a:r>
          </a:p>
        </p:txBody>
      </p:sp>
    </p:spTree>
    <p:extLst>
      <p:ext uri="{BB962C8B-B14F-4D97-AF65-F5344CB8AC3E}">
        <p14:creationId xmlns:p14="http://schemas.microsoft.com/office/powerpoint/2010/main" val="819707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1259632" y="404664"/>
            <a:ext cx="6264696"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員工福利政策及權益維護措施申報</a:t>
            </a:r>
            <a:r>
              <a:rPr lang="en-US" altLang="zh-TW" sz="2800" dirty="0" smtClean="0">
                <a:solidFill>
                  <a:schemeClr val="tx1"/>
                </a:solidFill>
              </a:rPr>
              <a:t>(</a:t>
            </a:r>
            <a:r>
              <a:rPr lang="zh-TW" altLang="en-US" sz="2800" dirty="0" smtClean="0">
                <a:solidFill>
                  <a:schemeClr val="tx1"/>
                </a:solidFill>
              </a:rPr>
              <a:t>續</a:t>
            </a:r>
            <a:r>
              <a:rPr lang="en-US" altLang="zh-TW" sz="2800" dirty="0" smtClean="0">
                <a:solidFill>
                  <a:schemeClr val="tx1"/>
                </a:solidFill>
              </a:rPr>
              <a:t>)</a:t>
            </a:r>
            <a:endParaRPr lang="zh-TW" altLang="en-US" sz="2800" dirty="0">
              <a:solidFill>
                <a:schemeClr val="tx1"/>
              </a:solidFill>
            </a:endParaRPr>
          </a:p>
        </p:txBody>
      </p:sp>
      <p:pic>
        <p:nvPicPr>
          <p:cNvPr id="2" name="圖片 1"/>
          <p:cNvPicPr>
            <a:picLocks noChangeAspect="1"/>
          </p:cNvPicPr>
          <p:nvPr/>
        </p:nvPicPr>
        <p:blipFill>
          <a:blip r:embed="rId2"/>
          <a:stretch>
            <a:fillRect/>
          </a:stretch>
        </p:blipFill>
        <p:spPr>
          <a:xfrm>
            <a:off x="1305636" y="1124744"/>
            <a:ext cx="7344816" cy="5230391"/>
          </a:xfrm>
          <a:prstGeom prst="rect">
            <a:avLst/>
          </a:prstGeom>
        </p:spPr>
      </p:pic>
      <p:sp>
        <p:nvSpPr>
          <p:cNvPr id="5" name="矩形 4"/>
          <p:cNvSpPr/>
          <p:nvPr/>
        </p:nvSpPr>
        <p:spPr>
          <a:xfrm>
            <a:off x="1475656" y="1124744"/>
            <a:ext cx="6624736" cy="1513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形圖說文字 7"/>
          <p:cNvSpPr/>
          <p:nvPr/>
        </p:nvSpPr>
        <p:spPr>
          <a:xfrm>
            <a:off x="7318539" y="548680"/>
            <a:ext cx="1331913" cy="719138"/>
          </a:xfrm>
          <a:prstGeom prst="wedgeEllipseCallout">
            <a:avLst>
              <a:gd name="adj1" fmla="val -50097"/>
              <a:gd name="adj2" fmla="val 661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t>強制申報內容</a:t>
            </a:r>
          </a:p>
        </p:txBody>
      </p:sp>
      <p:sp>
        <p:nvSpPr>
          <p:cNvPr id="9" name="矩形 8"/>
          <p:cNvSpPr/>
          <p:nvPr/>
        </p:nvSpPr>
        <p:spPr>
          <a:xfrm>
            <a:off x="1482297" y="2638428"/>
            <a:ext cx="4817895" cy="29686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形圖說文字 9"/>
          <p:cNvSpPr/>
          <p:nvPr/>
        </p:nvSpPr>
        <p:spPr>
          <a:xfrm>
            <a:off x="0" y="2935291"/>
            <a:ext cx="1655441" cy="719138"/>
          </a:xfrm>
          <a:prstGeom prst="wedgeEllipseCallout">
            <a:avLst>
              <a:gd name="adj1" fmla="val 46621"/>
              <a:gd name="adj2" fmla="val -546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u="sng" dirty="0" smtClean="0">
                <a:solidFill>
                  <a:srgbClr val="FF0000"/>
                </a:solidFill>
              </a:rPr>
              <a:t>自願揭露</a:t>
            </a:r>
            <a:endParaRPr lang="zh-TW" altLang="en-US" b="1" u="sng" dirty="0">
              <a:solidFill>
                <a:srgbClr val="FF0000"/>
              </a:solidFill>
            </a:endParaRPr>
          </a:p>
        </p:txBody>
      </p:sp>
      <p:sp>
        <p:nvSpPr>
          <p:cNvPr id="11" name="橢圓形圖說文字 10"/>
          <p:cNvSpPr/>
          <p:nvPr/>
        </p:nvSpPr>
        <p:spPr>
          <a:xfrm>
            <a:off x="179512" y="4394011"/>
            <a:ext cx="3095601" cy="986948"/>
          </a:xfrm>
          <a:prstGeom prst="wedgeEllipseCallout">
            <a:avLst>
              <a:gd name="adj1" fmla="val 55861"/>
              <a:gd name="adj2" fmla="val -578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u="sng" dirty="0" smtClean="0">
                <a:solidFill>
                  <a:srgbClr val="FF0000"/>
                </a:solidFill>
              </a:rPr>
              <a:t>若填尚未決議（定案）者，後續決議或定案時應補申報</a:t>
            </a:r>
            <a:endParaRPr lang="zh-TW" altLang="en-US" b="1" u="sng" dirty="0">
              <a:solidFill>
                <a:srgbClr val="FF0000"/>
              </a:solidFill>
            </a:endParaRPr>
          </a:p>
        </p:txBody>
      </p:sp>
    </p:spTree>
    <p:extLst>
      <p:ext uri="{BB962C8B-B14F-4D97-AF65-F5344CB8AC3E}">
        <p14:creationId xmlns:p14="http://schemas.microsoft.com/office/powerpoint/2010/main" val="3601409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1187296" y="676600"/>
            <a:ext cx="4464824"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庫藏股執行情形不佳問題</a:t>
            </a:r>
            <a:endParaRPr lang="en-US" altLang="zh-TW" sz="2800" dirty="0" smtClean="0">
              <a:solidFill>
                <a:schemeClr val="tx1"/>
              </a:solidFill>
            </a:endParaRPr>
          </a:p>
          <a:p>
            <a:pPr eaLnBrk="1" hangingPunct="1">
              <a:defRPr/>
            </a:pPr>
            <a:endParaRPr lang="zh-TW" altLang="en-US" sz="2800" dirty="0">
              <a:solidFill>
                <a:schemeClr val="tx1"/>
              </a:solidFill>
            </a:endParaRPr>
          </a:p>
        </p:txBody>
      </p:sp>
      <p:pic>
        <p:nvPicPr>
          <p:cNvPr id="2" name="圖片 1"/>
          <p:cNvPicPr>
            <a:picLocks noChangeAspect="1"/>
          </p:cNvPicPr>
          <p:nvPr/>
        </p:nvPicPr>
        <p:blipFill>
          <a:blip r:embed="rId2"/>
          <a:stretch>
            <a:fillRect/>
          </a:stretch>
        </p:blipFill>
        <p:spPr>
          <a:xfrm>
            <a:off x="1187624" y="1412776"/>
            <a:ext cx="7704856" cy="4833938"/>
          </a:xfrm>
          <a:prstGeom prst="rect">
            <a:avLst/>
          </a:prstGeom>
        </p:spPr>
      </p:pic>
      <p:sp>
        <p:nvSpPr>
          <p:cNvPr id="4" name="圓角矩形 3"/>
          <p:cNvSpPr/>
          <p:nvPr/>
        </p:nvSpPr>
        <p:spPr>
          <a:xfrm>
            <a:off x="1187296" y="40634"/>
            <a:ext cx="2232576" cy="576064"/>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t>注意事項</a:t>
            </a:r>
            <a:r>
              <a:rPr lang="en-US" altLang="zh-TW" sz="2800" dirty="0" smtClean="0"/>
              <a:t>(</a:t>
            </a:r>
            <a:r>
              <a:rPr lang="zh-TW" altLang="en-US" sz="2800" dirty="0" smtClean="0"/>
              <a:t>續</a:t>
            </a:r>
            <a:r>
              <a:rPr lang="en-US" altLang="zh-TW" sz="2800" dirty="0" smtClean="0"/>
              <a:t>)</a:t>
            </a:r>
            <a:endParaRPr lang="zh-TW" altLang="en-US" sz="2800" dirty="0"/>
          </a:p>
        </p:txBody>
      </p:sp>
    </p:spTree>
    <p:extLst>
      <p:ext uri="{BB962C8B-B14F-4D97-AF65-F5344CB8AC3E}">
        <p14:creationId xmlns:p14="http://schemas.microsoft.com/office/powerpoint/2010/main" val="354896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187450" y="260350"/>
            <a:ext cx="7499350" cy="1143000"/>
          </a:xfrm>
        </p:spPr>
        <p:txBody>
          <a:bodyPr/>
          <a:lstStyle/>
          <a:p>
            <a:pPr marL="0" indent="0">
              <a:buFont typeface="Wingdings" panose="05000000000000000000" pitchFamily="2" charset="2"/>
              <a:buNone/>
              <a:defRPr/>
            </a:pPr>
            <a:r>
              <a:rPr lang="zh-TW" altLang="en-US" sz="4200" dirty="0"/>
              <a:t>簡報</a:t>
            </a:r>
            <a:r>
              <a:rPr lang="zh-TW" altLang="en-US" sz="4200" dirty="0" smtClean="0"/>
              <a:t>大綱</a:t>
            </a:r>
            <a:endParaRPr lang="zh-TW" altLang="en-US" sz="4200" dirty="0"/>
          </a:p>
        </p:txBody>
      </p:sp>
      <p:sp>
        <p:nvSpPr>
          <p:cNvPr id="8195" name="內容版面配置區 4"/>
          <p:cNvSpPr>
            <a:spLocks noGrp="1"/>
          </p:cNvSpPr>
          <p:nvPr>
            <p:ph idx="1"/>
          </p:nvPr>
        </p:nvSpPr>
        <p:spPr>
          <a:xfrm>
            <a:off x="1116013" y="1447800"/>
            <a:ext cx="7704137" cy="4800600"/>
          </a:xfrm>
        </p:spPr>
        <p:txBody>
          <a:bodyPr/>
          <a:lstStyle/>
          <a:p>
            <a:pPr marL="82550" indent="0">
              <a:lnSpc>
                <a:spcPct val="150000"/>
              </a:lnSpc>
              <a:buFont typeface="Arial" panose="020B0604020202020204" pitchFamily="34" charset="0"/>
              <a:buNone/>
            </a:pPr>
            <a:r>
              <a:rPr lang="zh-TW" altLang="en-US" dirty="0" smtClean="0">
                <a:solidFill>
                  <a:srgbClr val="1E190D"/>
                </a:solidFill>
              </a:rPr>
              <a:t>壹、資訊申報相關規範</a:t>
            </a:r>
            <a:endParaRPr lang="en-US" altLang="zh-TW" dirty="0" smtClean="0">
              <a:solidFill>
                <a:srgbClr val="1E190D"/>
              </a:solidFill>
            </a:endParaRPr>
          </a:p>
          <a:p>
            <a:pPr marL="82550" indent="0">
              <a:lnSpc>
                <a:spcPct val="150000"/>
              </a:lnSpc>
              <a:buNone/>
            </a:pPr>
            <a:r>
              <a:rPr lang="zh-TW" altLang="en-US" dirty="0" smtClean="0">
                <a:solidFill>
                  <a:srgbClr val="1E190D"/>
                </a:solidFill>
              </a:rPr>
              <a:t>貳、注意事項及常見</a:t>
            </a:r>
            <a:r>
              <a:rPr lang="zh-TW" altLang="en-US" dirty="0">
                <a:solidFill>
                  <a:srgbClr val="1E190D"/>
                </a:solidFill>
              </a:rPr>
              <a:t>缺失</a:t>
            </a:r>
            <a:endParaRPr lang="en-US" altLang="zh-TW" dirty="0">
              <a:solidFill>
                <a:srgbClr val="1E190D"/>
              </a:solidFill>
            </a:endParaRPr>
          </a:p>
          <a:p>
            <a:pPr marL="82550" indent="0">
              <a:lnSpc>
                <a:spcPct val="150000"/>
              </a:lnSpc>
              <a:buNone/>
            </a:pPr>
            <a:r>
              <a:rPr lang="zh-TW" altLang="en-US" dirty="0" smtClean="0">
                <a:solidFill>
                  <a:srgbClr val="1E190D"/>
                </a:solidFill>
              </a:rPr>
              <a:t>參、產業價值鍵資訊平台</a:t>
            </a:r>
            <a:endParaRPr lang="en-US" altLang="zh-TW" dirty="0" smtClean="0">
              <a:solidFill>
                <a:srgbClr val="1E190D"/>
              </a:solidFill>
            </a:endParaRPr>
          </a:p>
          <a:p>
            <a:pPr marL="82550" indent="0">
              <a:lnSpc>
                <a:spcPct val="150000"/>
              </a:lnSpc>
              <a:buNone/>
            </a:pPr>
            <a:r>
              <a:rPr lang="zh-TW" altLang="en-US" dirty="0">
                <a:solidFill>
                  <a:srgbClr val="1E190D"/>
                </a:solidFill>
              </a:rPr>
              <a:t>肆、</a:t>
            </a:r>
            <a:r>
              <a:rPr lang="zh-TW" altLang="en-US" dirty="0" smtClean="0">
                <a:solidFill>
                  <a:srgbClr val="1E190D"/>
                </a:solidFill>
              </a:rPr>
              <a:t>財務重點專區</a:t>
            </a:r>
            <a:endParaRPr lang="en-US" altLang="zh-TW" dirty="0" smtClean="0">
              <a:solidFill>
                <a:srgbClr val="1E190D"/>
              </a:solidFill>
            </a:endParaRPr>
          </a:p>
          <a:p>
            <a:pPr marL="82550" indent="0">
              <a:lnSpc>
                <a:spcPct val="150000"/>
              </a:lnSpc>
              <a:buNone/>
            </a:pPr>
            <a:r>
              <a:rPr lang="zh-TW" altLang="en-US" dirty="0">
                <a:solidFill>
                  <a:srgbClr val="1E190D"/>
                </a:solidFill>
              </a:rPr>
              <a:t>伍</a:t>
            </a:r>
            <a:r>
              <a:rPr lang="zh-TW" altLang="en-US" dirty="0" smtClean="0">
                <a:solidFill>
                  <a:srgbClr val="1E190D"/>
                </a:solidFill>
              </a:rPr>
              <a:t>、普通股股數增減申報作業</a:t>
            </a:r>
            <a:endParaRPr lang="en-US" altLang="zh-TW" dirty="0" smtClean="0">
              <a:solidFill>
                <a:srgbClr val="1E190D"/>
              </a:solidFill>
            </a:endParaRPr>
          </a:p>
          <a:p>
            <a:pPr marL="82550" indent="0">
              <a:lnSpc>
                <a:spcPct val="150000"/>
              </a:lnSpc>
              <a:buNone/>
            </a:pPr>
            <a:endParaRPr lang="en-US" altLang="zh-TW" dirty="0" smtClean="0">
              <a:solidFill>
                <a:srgbClr val="1E190D"/>
              </a:solidFill>
            </a:endParaRPr>
          </a:p>
        </p:txBody>
      </p:sp>
      <p:sp>
        <p:nvSpPr>
          <p:cNvPr id="819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C352C3B-DDF7-41B3-BFF8-D4AC32CCF969}" type="slidenum">
              <a:rPr lang="zh-TW" altLang="en-US"/>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1193975" y="553082"/>
            <a:ext cx="6120681"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採</a:t>
            </a:r>
            <a:r>
              <a:rPr lang="zh-TW" altLang="en-US" sz="2800" dirty="0">
                <a:solidFill>
                  <a:schemeClr val="tx1"/>
                </a:solidFill>
              </a:rPr>
              <a:t>候選人提名制選任董監事相關公告</a:t>
            </a:r>
            <a:endParaRPr lang="en-US" altLang="zh-TW" sz="2800" dirty="0" smtClean="0">
              <a:solidFill>
                <a:schemeClr val="tx1"/>
              </a:solidFill>
            </a:endParaRPr>
          </a:p>
          <a:p>
            <a:pPr eaLnBrk="1" hangingPunct="1">
              <a:defRPr/>
            </a:pPr>
            <a:endParaRPr lang="zh-TW" altLang="en-US" sz="2800" dirty="0">
              <a:solidFill>
                <a:schemeClr val="tx1"/>
              </a:solidFill>
            </a:endParaRPr>
          </a:p>
        </p:txBody>
      </p:sp>
      <p:sp>
        <p:nvSpPr>
          <p:cNvPr id="11" name="矩形 10"/>
          <p:cNvSpPr/>
          <p:nvPr/>
        </p:nvSpPr>
        <p:spPr>
          <a:xfrm>
            <a:off x="1259631" y="1209329"/>
            <a:ext cx="7236804" cy="504825"/>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eaLnBrk="1" hangingPunct="1">
              <a:defRPr/>
            </a:pPr>
            <a:r>
              <a:rPr lang="zh-TW" altLang="en-US" sz="2400" dirty="0" smtClean="0"/>
              <a:t>資訊</a:t>
            </a:r>
            <a:r>
              <a:rPr lang="zh-TW" altLang="en-US" sz="2400" dirty="0"/>
              <a:t>申報作業辦法第３條第</a:t>
            </a:r>
            <a:r>
              <a:rPr lang="en-US" altLang="zh-TW" sz="2400" dirty="0"/>
              <a:t>2</a:t>
            </a:r>
            <a:r>
              <a:rPr lang="zh-TW" altLang="en-US" sz="2400" dirty="0"/>
              <a:t>項</a:t>
            </a:r>
            <a:r>
              <a:rPr lang="zh-TW" altLang="en-US" sz="2400" dirty="0" smtClean="0"/>
              <a:t>第</a:t>
            </a:r>
            <a:r>
              <a:rPr lang="en-US" altLang="zh-TW" sz="2400" dirty="0" smtClean="0"/>
              <a:t>22</a:t>
            </a:r>
            <a:r>
              <a:rPr lang="zh-TW" altLang="en-US" sz="2400" dirty="0" smtClean="0"/>
              <a:t>款</a:t>
            </a:r>
            <a:endParaRPr lang="en-US" altLang="zh-TW" sz="2400" dirty="0"/>
          </a:p>
          <a:p>
            <a:pPr eaLnBrk="1" hangingPunct="1">
              <a:defRPr/>
            </a:pPr>
            <a:endParaRPr lang="en-US" altLang="zh-TW" sz="2400" dirty="0"/>
          </a:p>
          <a:p>
            <a:pPr eaLnBrk="1" hangingPunct="1">
              <a:defRPr/>
            </a:pPr>
            <a:endParaRPr lang="en-US" altLang="zh-TW" sz="2400" dirty="0"/>
          </a:p>
          <a:p>
            <a:pPr eaLnBrk="1" hangingPunct="1">
              <a:defRPr/>
            </a:pPr>
            <a:endParaRPr lang="en-US" altLang="zh-TW" sz="2400" dirty="0"/>
          </a:p>
          <a:p>
            <a:pPr eaLnBrk="1" hangingPunct="1">
              <a:defRPr/>
            </a:pPr>
            <a:endParaRPr lang="zh-TW" altLang="en-US" sz="2400" dirty="0"/>
          </a:p>
        </p:txBody>
      </p:sp>
      <p:grpSp>
        <p:nvGrpSpPr>
          <p:cNvPr id="12" name="群組 7"/>
          <p:cNvGrpSpPr/>
          <p:nvPr/>
        </p:nvGrpSpPr>
        <p:grpSpPr>
          <a:xfrm>
            <a:off x="2280081" y="1772816"/>
            <a:ext cx="5235250" cy="875156"/>
            <a:chOff x="-257956" y="2323760"/>
            <a:chExt cx="6817280" cy="615344"/>
          </a:xfrm>
          <a:scene3d>
            <a:camera prst="orthographicFront"/>
            <a:lightRig rig="flat" dir="t"/>
          </a:scene3d>
        </p:grpSpPr>
        <p:sp>
          <p:nvSpPr>
            <p:cNvPr id="13" name="圓角矩形 12"/>
            <p:cNvSpPr/>
            <p:nvPr/>
          </p:nvSpPr>
          <p:spPr>
            <a:xfrm>
              <a:off x="-257956" y="2323760"/>
              <a:ext cx="6817280" cy="460850"/>
            </a:xfrm>
            <a:prstGeom prst="roundRect">
              <a:avLst/>
            </a:prstGeom>
            <a:solidFill>
              <a:schemeClr val="accent2"/>
            </a:solidFill>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dirty="0" smtClean="0">
                  <a:solidFill>
                    <a:srgbClr val="FF0000"/>
                  </a:solidFill>
                </a:rPr>
                <a:t>應於停止變更股東名簿</a:t>
              </a:r>
              <a:r>
                <a:rPr lang="zh-TW" altLang="en-US" dirty="0">
                  <a:solidFill>
                    <a:srgbClr val="FF0000"/>
                  </a:solidFill>
                </a:rPr>
                <a:t>記載日前</a:t>
              </a:r>
              <a:r>
                <a:rPr lang="zh-TW" altLang="en-US" dirty="0">
                  <a:solidFill>
                    <a:schemeClr val="tx1"/>
                  </a:solidFill>
                </a:rPr>
                <a:t>公告</a:t>
              </a:r>
              <a:r>
                <a:rPr lang="zh-TW" altLang="en-US" u="sng" dirty="0">
                  <a:solidFill>
                    <a:schemeClr val="tx1"/>
                  </a:solidFill>
                </a:rPr>
                <a:t>受理提名、審查標準及作業流程 </a:t>
              </a:r>
            </a:p>
          </p:txBody>
        </p:sp>
        <p:sp>
          <p:nvSpPr>
            <p:cNvPr id="14" name="圓角矩形 4"/>
            <p:cNvSpPr/>
            <p:nvPr/>
          </p:nvSpPr>
          <p:spPr>
            <a:xfrm>
              <a:off x="32899" y="2395938"/>
              <a:ext cx="5053488" cy="543166"/>
            </a:xfrm>
            <a:prstGeom prst="rect">
              <a:avLst/>
            </a:prstGeom>
            <a:sp3d/>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eaLnBrk="1" hangingPunct="1">
                <a:lnSpc>
                  <a:spcPct val="90000"/>
                </a:lnSpc>
                <a:spcAft>
                  <a:spcPct val="35000"/>
                </a:spcAft>
                <a:defRPr/>
              </a:pPr>
              <a:endParaRPr lang="en-US" altLang="zh-TW" sz="3200" b="1" dirty="0">
                <a:latin typeface="標楷體" pitchFamily="65" charset="-120"/>
                <a:ea typeface="標楷體" pitchFamily="65" charset="-120"/>
              </a:endParaRPr>
            </a:p>
          </p:txBody>
        </p:sp>
      </p:grpSp>
      <p:sp>
        <p:nvSpPr>
          <p:cNvPr id="15" name="向下箭號 14"/>
          <p:cNvSpPr/>
          <p:nvPr/>
        </p:nvSpPr>
        <p:spPr>
          <a:xfrm>
            <a:off x="4424732" y="2497172"/>
            <a:ext cx="635000" cy="423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nvGrpSpPr>
          <p:cNvPr id="16" name="群組 7"/>
          <p:cNvGrpSpPr/>
          <p:nvPr/>
        </p:nvGrpSpPr>
        <p:grpSpPr>
          <a:xfrm>
            <a:off x="2278377" y="2982500"/>
            <a:ext cx="5236954" cy="875155"/>
            <a:chOff x="-173186" y="2323761"/>
            <a:chExt cx="6038247" cy="615343"/>
          </a:xfrm>
          <a:scene3d>
            <a:camera prst="orthographicFront"/>
            <a:lightRig rig="flat" dir="t"/>
          </a:scene3d>
        </p:grpSpPr>
        <p:sp>
          <p:nvSpPr>
            <p:cNvPr id="17" name="圓角矩形 16"/>
            <p:cNvSpPr/>
            <p:nvPr/>
          </p:nvSpPr>
          <p:spPr>
            <a:xfrm>
              <a:off x="-173186" y="2323761"/>
              <a:ext cx="6038247" cy="309397"/>
            </a:xfrm>
            <a:prstGeom prst="roundRect">
              <a:avLst/>
            </a:prstGeom>
            <a:solidFill>
              <a:schemeClr val="accent2"/>
            </a:solidFill>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dirty="0" smtClean="0">
                  <a:solidFill>
                    <a:srgbClr val="FF0000"/>
                  </a:solidFill>
                </a:rPr>
                <a:t>應</a:t>
              </a:r>
              <a:r>
                <a:rPr lang="zh-TW" altLang="en-US" dirty="0">
                  <a:solidFill>
                    <a:srgbClr val="FF0000"/>
                  </a:solidFill>
                </a:rPr>
                <a:t>於受理期間截止日後二日內</a:t>
              </a:r>
              <a:r>
                <a:rPr lang="zh-TW" altLang="en-US" dirty="0" smtClean="0"/>
                <a:t>公告</a:t>
              </a:r>
              <a:r>
                <a:rPr lang="zh-TW" altLang="en-US" u="sng" dirty="0" smtClean="0"/>
                <a:t>被</a:t>
              </a:r>
              <a:r>
                <a:rPr lang="zh-TW" altLang="en-US" u="sng" dirty="0"/>
                <a:t>提名人名單</a:t>
              </a:r>
              <a:endParaRPr lang="zh-TW" altLang="en-US" u="sng" dirty="0">
                <a:solidFill>
                  <a:schemeClr val="tx1"/>
                </a:solidFill>
              </a:endParaRPr>
            </a:p>
          </p:txBody>
        </p:sp>
        <p:sp>
          <p:nvSpPr>
            <p:cNvPr id="18" name="圓角矩形 4"/>
            <p:cNvSpPr/>
            <p:nvPr/>
          </p:nvSpPr>
          <p:spPr>
            <a:xfrm>
              <a:off x="32899" y="2395938"/>
              <a:ext cx="5053488" cy="543166"/>
            </a:xfrm>
            <a:prstGeom prst="rect">
              <a:avLst/>
            </a:prstGeom>
            <a:sp3d/>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eaLnBrk="1" hangingPunct="1">
                <a:lnSpc>
                  <a:spcPct val="90000"/>
                </a:lnSpc>
                <a:spcAft>
                  <a:spcPct val="35000"/>
                </a:spcAft>
                <a:defRPr/>
              </a:pPr>
              <a:endParaRPr lang="en-US" altLang="zh-TW" sz="3200" b="1" dirty="0">
                <a:latin typeface="標楷體" pitchFamily="65" charset="-120"/>
                <a:ea typeface="標楷體" pitchFamily="65" charset="-120"/>
              </a:endParaRPr>
            </a:p>
          </p:txBody>
        </p:sp>
      </p:grpSp>
      <p:sp>
        <p:nvSpPr>
          <p:cNvPr id="19" name="圓角矩形 18"/>
          <p:cNvSpPr/>
          <p:nvPr/>
        </p:nvSpPr>
        <p:spPr>
          <a:xfrm>
            <a:off x="2282985" y="3896538"/>
            <a:ext cx="5235250" cy="1305954"/>
          </a:xfrm>
          <a:prstGeom prst="roundRect">
            <a:avLst/>
          </a:pr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dirty="0" smtClean="0">
                <a:solidFill>
                  <a:srgbClr val="FF0000"/>
                </a:solidFill>
              </a:rPr>
              <a:t>應</a:t>
            </a:r>
            <a:r>
              <a:rPr lang="zh-TW" altLang="en-US" dirty="0">
                <a:solidFill>
                  <a:srgbClr val="FF0000"/>
                </a:solidFill>
              </a:rPr>
              <a:t>於董事會決議後二日內、股東常會開會四十日前或股東</a:t>
            </a:r>
            <a:r>
              <a:rPr lang="zh-TW" altLang="en-US" dirty="0" smtClean="0">
                <a:solidFill>
                  <a:srgbClr val="FF0000"/>
                </a:solidFill>
              </a:rPr>
              <a:t>臨時會</a:t>
            </a:r>
            <a:r>
              <a:rPr lang="zh-TW" altLang="en-US" dirty="0">
                <a:solidFill>
                  <a:srgbClr val="FF0000"/>
                </a:solidFill>
              </a:rPr>
              <a:t>開會二十五日前，以上開日期孰前者為準</a:t>
            </a:r>
            <a:r>
              <a:rPr lang="zh-TW" altLang="en-US" dirty="0"/>
              <a:t>，公告</a:t>
            </a:r>
            <a:r>
              <a:rPr lang="zh-TW" altLang="en-US" u="sng" dirty="0"/>
              <a:t>董事會審查</a:t>
            </a:r>
            <a:r>
              <a:rPr lang="zh-TW" altLang="en-US" u="sng" dirty="0" smtClean="0"/>
              <a:t>結果</a:t>
            </a:r>
            <a:r>
              <a:rPr lang="zh-TW" altLang="en-US" u="sng" dirty="0"/>
              <a:t>、候選人名單及被提名人未</a:t>
            </a:r>
            <a:r>
              <a:rPr lang="zh-TW" altLang="en-US" u="sng" dirty="0" smtClean="0"/>
              <a:t>列入候選人</a:t>
            </a:r>
            <a:r>
              <a:rPr lang="zh-TW" altLang="en-US" u="sng" dirty="0"/>
              <a:t>名單之理由</a:t>
            </a:r>
            <a:endParaRPr lang="zh-TW" altLang="en-US" u="sng" dirty="0">
              <a:solidFill>
                <a:schemeClr val="tx1"/>
              </a:solidFill>
            </a:endParaRPr>
          </a:p>
        </p:txBody>
      </p:sp>
      <p:sp>
        <p:nvSpPr>
          <p:cNvPr id="20" name="向下箭號 19"/>
          <p:cNvSpPr/>
          <p:nvPr/>
        </p:nvSpPr>
        <p:spPr>
          <a:xfrm>
            <a:off x="4424732" y="3461415"/>
            <a:ext cx="635000" cy="423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1" name="向下箭號 20"/>
          <p:cNvSpPr/>
          <p:nvPr/>
        </p:nvSpPr>
        <p:spPr>
          <a:xfrm>
            <a:off x="4424732" y="5257990"/>
            <a:ext cx="635000" cy="423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nvGrpSpPr>
          <p:cNvPr id="22" name="群組 7"/>
          <p:cNvGrpSpPr/>
          <p:nvPr/>
        </p:nvGrpSpPr>
        <p:grpSpPr>
          <a:xfrm>
            <a:off x="2278377" y="5733256"/>
            <a:ext cx="5236954" cy="875156"/>
            <a:chOff x="-173186" y="2323760"/>
            <a:chExt cx="6038247" cy="615344"/>
          </a:xfrm>
          <a:scene3d>
            <a:camera prst="orthographicFront"/>
            <a:lightRig rig="flat" dir="t"/>
          </a:scene3d>
        </p:grpSpPr>
        <p:sp>
          <p:nvSpPr>
            <p:cNvPr id="23" name="圓角矩形 22"/>
            <p:cNvSpPr/>
            <p:nvPr/>
          </p:nvSpPr>
          <p:spPr>
            <a:xfrm>
              <a:off x="-173186" y="2323760"/>
              <a:ext cx="6038247" cy="386587"/>
            </a:xfrm>
            <a:prstGeom prst="roundRect">
              <a:avLst/>
            </a:prstGeom>
            <a:solidFill>
              <a:schemeClr val="accent2"/>
            </a:solidFill>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dirty="0" smtClean="0">
                  <a:solidFill>
                    <a:srgbClr val="FF0000"/>
                  </a:solidFill>
                </a:rPr>
                <a:t>應於</a:t>
              </a:r>
              <a:r>
                <a:rPr lang="zh-TW" altLang="en-US" dirty="0">
                  <a:solidFill>
                    <a:srgbClr val="FF0000"/>
                  </a:solidFill>
                </a:rPr>
                <a:t>選舉後二日內</a:t>
              </a:r>
              <a:r>
                <a:rPr lang="zh-TW" altLang="en-US" dirty="0">
                  <a:solidFill>
                    <a:schemeClr val="tx1"/>
                  </a:solidFill>
                </a:rPr>
                <a:t>公告</a:t>
              </a:r>
              <a:r>
                <a:rPr lang="zh-TW" altLang="en-US" u="sng" dirty="0">
                  <a:solidFill>
                    <a:schemeClr val="tx1"/>
                  </a:solidFill>
                </a:rPr>
                <a:t>當選</a:t>
              </a:r>
              <a:r>
                <a:rPr lang="zh-TW" altLang="en-US" u="sng" dirty="0" smtClean="0">
                  <a:solidFill>
                    <a:schemeClr val="tx1"/>
                  </a:solidFill>
                </a:rPr>
                <a:t>情形</a:t>
              </a:r>
              <a:endParaRPr lang="zh-TW" altLang="en-US" u="sng" dirty="0">
                <a:solidFill>
                  <a:schemeClr val="tx1"/>
                </a:solidFill>
              </a:endParaRPr>
            </a:p>
          </p:txBody>
        </p:sp>
        <p:sp>
          <p:nvSpPr>
            <p:cNvPr id="24" name="圓角矩形 4"/>
            <p:cNvSpPr/>
            <p:nvPr/>
          </p:nvSpPr>
          <p:spPr>
            <a:xfrm>
              <a:off x="32899" y="2395938"/>
              <a:ext cx="5053488" cy="543166"/>
            </a:xfrm>
            <a:prstGeom prst="rect">
              <a:avLst/>
            </a:prstGeom>
            <a:sp3d/>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eaLnBrk="1" hangingPunct="1">
                <a:lnSpc>
                  <a:spcPct val="90000"/>
                </a:lnSpc>
                <a:spcAft>
                  <a:spcPct val="35000"/>
                </a:spcAft>
                <a:defRPr/>
              </a:pPr>
              <a:endParaRPr lang="en-US" altLang="zh-TW" sz="3200" b="1" dirty="0">
                <a:latin typeface="標楷體" pitchFamily="65" charset="-120"/>
                <a:ea typeface="標楷體" pitchFamily="65" charset="-120"/>
              </a:endParaRPr>
            </a:p>
          </p:txBody>
        </p:sp>
      </p:grpSp>
      <p:sp>
        <p:nvSpPr>
          <p:cNvPr id="26" name="圓角矩形 25"/>
          <p:cNvSpPr/>
          <p:nvPr/>
        </p:nvSpPr>
        <p:spPr>
          <a:xfrm>
            <a:off x="1187296" y="40634"/>
            <a:ext cx="2232576" cy="576064"/>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t>注意事項</a:t>
            </a:r>
            <a:r>
              <a:rPr lang="en-US" altLang="zh-TW" sz="2800" dirty="0" smtClean="0"/>
              <a:t>(</a:t>
            </a:r>
            <a:r>
              <a:rPr lang="zh-TW" altLang="en-US" sz="2800" dirty="0" smtClean="0"/>
              <a:t>續</a:t>
            </a:r>
            <a:r>
              <a:rPr lang="en-US" altLang="zh-TW" sz="2800" dirty="0" smtClean="0"/>
              <a:t>)</a:t>
            </a:r>
            <a:endParaRPr lang="zh-TW" altLang="en-US" sz="2800" dirty="0"/>
          </a:p>
        </p:txBody>
      </p:sp>
    </p:spTree>
    <p:extLst>
      <p:ext uri="{BB962C8B-B14F-4D97-AF65-F5344CB8AC3E}">
        <p14:creationId xmlns:p14="http://schemas.microsoft.com/office/powerpoint/2010/main" val="1434053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1259631" y="312890"/>
            <a:ext cx="6552729"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採</a:t>
            </a:r>
            <a:r>
              <a:rPr lang="zh-TW" altLang="en-US" sz="2800" dirty="0">
                <a:solidFill>
                  <a:schemeClr val="tx1"/>
                </a:solidFill>
              </a:rPr>
              <a:t>候選人提名制選任董監事相關</a:t>
            </a:r>
            <a:r>
              <a:rPr lang="zh-TW" altLang="en-US" sz="2800" dirty="0" smtClean="0">
                <a:solidFill>
                  <a:schemeClr val="tx1"/>
                </a:solidFill>
              </a:rPr>
              <a:t>公告</a:t>
            </a:r>
            <a:r>
              <a:rPr lang="en-US" altLang="zh-TW" sz="2800" dirty="0" smtClean="0">
                <a:solidFill>
                  <a:schemeClr val="tx1"/>
                </a:solidFill>
              </a:rPr>
              <a:t>(</a:t>
            </a:r>
            <a:r>
              <a:rPr lang="zh-TW" altLang="en-US" sz="2800" dirty="0" smtClean="0">
                <a:solidFill>
                  <a:schemeClr val="tx1"/>
                </a:solidFill>
              </a:rPr>
              <a:t>續</a:t>
            </a:r>
            <a:r>
              <a:rPr lang="en-US" altLang="zh-TW" sz="2800" dirty="0" smtClean="0">
                <a:solidFill>
                  <a:schemeClr val="tx1"/>
                </a:solidFill>
              </a:rPr>
              <a:t>)</a:t>
            </a:r>
          </a:p>
          <a:p>
            <a:pPr eaLnBrk="1" hangingPunct="1">
              <a:defRPr/>
            </a:pPr>
            <a:endParaRPr lang="zh-TW" altLang="en-US" sz="2800" dirty="0">
              <a:solidFill>
                <a:schemeClr val="tx1"/>
              </a:solidFill>
            </a:endParaRPr>
          </a:p>
        </p:txBody>
      </p:sp>
      <p:sp>
        <p:nvSpPr>
          <p:cNvPr id="18" name="圓角矩形 4"/>
          <p:cNvSpPr/>
          <p:nvPr/>
        </p:nvSpPr>
        <p:spPr>
          <a:xfrm>
            <a:off x="2457114" y="2996175"/>
            <a:ext cx="4382875" cy="7725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eaLnBrk="1" hangingPunct="1">
              <a:lnSpc>
                <a:spcPct val="90000"/>
              </a:lnSpc>
              <a:spcAft>
                <a:spcPct val="35000"/>
              </a:spcAft>
              <a:defRPr/>
            </a:pPr>
            <a:endParaRPr lang="en-US" altLang="zh-TW" sz="3200" b="1" dirty="0">
              <a:latin typeface="標楷體" pitchFamily="65" charset="-120"/>
              <a:ea typeface="標楷體" pitchFamily="65" charset="-120"/>
            </a:endParaRPr>
          </a:p>
        </p:txBody>
      </p:sp>
      <p:pic>
        <p:nvPicPr>
          <p:cNvPr id="2" name="圖片 1"/>
          <p:cNvPicPr>
            <a:picLocks noChangeAspect="1"/>
          </p:cNvPicPr>
          <p:nvPr/>
        </p:nvPicPr>
        <p:blipFill>
          <a:blip r:embed="rId2"/>
          <a:stretch>
            <a:fillRect/>
          </a:stretch>
        </p:blipFill>
        <p:spPr>
          <a:xfrm>
            <a:off x="1115616" y="1116903"/>
            <a:ext cx="7632848" cy="5192417"/>
          </a:xfrm>
          <a:prstGeom prst="rect">
            <a:avLst/>
          </a:prstGeom>
        </p:spPr>
      </p:pic>
      <p:sp>
        <p:nvSpPr>
          <p:cNvPr id="3" name="矩形 2"/>
          <p:cNvSpPr/>
          <p:nvPr/>
        </p:nvSpPr>
        <p:spPr>
          <a:xfrm>
            <a:off x="1115616" y="5301208"/>
            <a:ext cx="244827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6516216" y="1628800"/>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圖說文字 5"/>
          <p:cNvSpPr/>
          <p:nvPr/>
        </p:nvSpPr>
        <p:spPr>
          <a:xfrm>
            <a:off x="3563888" y="1463645"/>
            <a:ext cx="2664296" cy="1173267"/>
          </a:xfrm>
          <a:prstGeom prst="wedgeRectCallout">
            <a:avLst>
              <a:gd name="adj1" fmla="val 62460"/>
              <a:gd name="adj2" fmla="val -240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solidFill>
                  <a:srgbClr val="FF0000"/>
                </a:solidFill>
              </a:rPr>
              <a:t>完成</a:t>
            </a:r>
            <a:r>
              <a:rPr lang="zh-TW" altLang="en-US" dirty="0">
                <a:solidFill>
                  <a:srgbClr val="FF0000"/>
                </a:solidFill>
              </a:rPr>
              <a:t>「召開股東常</a:t>
            </a:r>
            <a:r>
              <a:rPr lang="en-US" altLang="zh-TW" dirty="0">
                <a:solidFill>
                  <a:srgbClr val="FF0000"/>
                </a:solidFill>
              </a:rPr>
              <a:t>(</a:t>
            </a:r>
            <a:r>
              <a:rPr lang="zh-TW" altLang="en-US" dirty="0">
                <a:solidFill>
                  <a:srgbClr val="FF0000"/>
                </a:solidFill>
              </a:rPr>
              <a:t>臨時</a:t>
            </a:r>
            <a:r>
              <a:rPr lang="en-US" altLang="zh-TW" dirty="0">
                <a:solidFill>
                  <a:srgbClr val="FF0000"/>
                </a:solidFill>
              </a:rPr>
              <a:t>)</a:t>
            </a:r>
            <a:r>
              <a:rPr lang="zh-TW" altLang="en-US" dirty="0">
                <a:solidFill>
                  <a:srgbClr val="FF0000"/>
                </a:solidFill>
              </a:rPr>
              <a:t>會之公告」，且經所轄管區覆核確認</a:t>
            </a:r>
            <a:r>
              <a:rPr lang="zh-TW" altLang="en-US" dirty="0" smtClean="0">
                <a:solidFill>
                  <a:srgbClr val="FF0000"/>
                </a:solidFill>
              </a:rPr>
              <a:t>後</a:t>
            </a:r>
            <a:endParaRPr lang="zh-TW" altLang="en-US" dirty="0">
              <a:solidFill>
                <a:srgbClr val="FF0000"/>
              </a:solidFill>
            </a:endParaRPr>
          </a:p>
        </p:txBody>
      </p:sp>
      <p:pic>
        <p:nvPicPr>
          <p:cNvPr id="7" name="圖片 6"/>
          <p:cNvPicPr>
            <a:picLocks noChangeAspect="1"/>
          </p:cNvPicPr>
          <p:nvPr/>
        </p:nvPicPr>
        <p:blipFill>
          <a:blip r:embed="rId3"/>
          <a:stretch>
            <a:fillRect/>
          </a:stretch>
        </p:blipFill>
        <p:spPr>
          <a:xfrm>
            <a:off x="3563888" y="3270413"/>
            <a:ext cx="5467091" cy="3528392"/>
          </a:xfrm>
          <a:prstGeom prst="rect">
            <a:avLst/>
          </a:prstGeom>
        </p:spPr>
      </p:pic>
      <p:sp>
        <p:nvSpPr>
          <p:cNvPr id="8" name="矩形 7"/>
          <p:cNvSpPr/>
          <p:nvPr/>
        </p:nvSpPr>
        <p:spPr>
          <a:xfrm>
            <a:off x="3923928" y="5589240"/>
            <a:ext cx="4824536" cy="1209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96709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1187624" y="188640"/>
            <a:ext cx="7768927"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採</a:t>
            </a:r>
            <a:r>
              <a:rPr lang="zh-TW" altLang="en-US" sz="2800" dirty="0">
                <a:solidFill>
                  <a:schemeClr val="tx1"/>
                </a:solidFill>
              </a:rPr>
              <a:t>候選人提名制選任董監事相關</a:t>
            </a:r>
            <a:r>
              <a:rPr lang="zh-TW" altLang="en-US" sz="2800" dirty="0" smtClean="0">
                <a:solidFill>
                  <a:schemeClr val="tx1"/>
                </a:solidFill>
              </a:rPr>
              <a:t>公告－受理提名</a:t>
            </a:r>
            <a:endParaRPr lang="en-US" altLang="zh-TW" sz="2800" dirty="0" smtClean="0">
              <a:solidFill>
                <a:schemeClr val="tx1"/>
              </a:solidFill>
            </a:endParaRPr>
          </a:p>
          <a:p>
            <a:pPr eaLnBrk="1" hangingPunct="1">
              <a:defRPr/>
            </a:pPr>
            <a:endParaRPr lang="zh-TW" altLang="en-US" sz="2800" dirty="0">
              <a:solidFill>
                <a:schemeClr val="tx1"/>
              </a:solidFill>
            </a:endParaRPr>
          </a:p>
        </p:txBody>
      </p:sp>
      <p:pic>
        <p:nvPicPr>
          <p:cNvPr id="4" name="圖片 3"/>
          <p:cNvPicPr>
            <a:picLocks noChangeAspect="1"/>
          </p:cNvPicPr>
          <p:nvPr/>
        </p:nvPicPr>
        <p:blipFill>
          <a:blip r:embed="rId2"/>
          <a:stretch>
            <a:fillRect/>
          </a:stretch>
        </p:blipFill>
        <p:spPr>
          <a:xfrm>
            <a:off x="1187624" y="1052736"/>
            <a:ext cx="7800975" cy="5076825"/>
          </a:xfrm>
          <a:prstGeom prst="rect">
            <a:avLst/>
          </a:prstGeom>
        </p:spPr>
      </p:pic>
      <p:cxnSp>
        <p:nvCxnSpPr>
          <p:cNvPr id="7" name="直線接點 6"/>
          <p:cNvCxnSpPr/>
          <p:nvPr/>
        </p:nvCxnSpPr>
        <p:spPr>
          <a:xfrm>
            <a:off x="2771800" y="3645024"/>
            <a:ext cx="2016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615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1187624" y="851394"/>
            <a:ext cx="7776864" cy="5745957"/>
          </a:xfrm>
          <a:prstGeom prst="rect">
            <a:avLst/>
          </a:prstGeom>
        </p:spPr>
      </p:pic>
      <p:sp>
        <p:nvSpPr>
          <p:cNvPr id="8" name="矩形圖說文字 7"/>
          <p:cNvSpPr/>
          <p:nvPr/>
        </p:nvSpPr>
        <p:spPr>
          <a:xfrm>
            <a:off x="4437856" y="5241791"/>
            <a:ext cx="4536504" cy="1610311"/>
          </a:xfrm>
          <a:prstGeom prst="wedgeRectCallout">
            <a:avLst>
              <a:gd name="adj1" fmla="val 24948"/>
              <a:gd name="adj2" fmla="val -105126"/>
            </a:avLst>
          </a:prstGeom>
          <a:solidFill>
            <a:srgbClr val="F795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smtClean="0"/>
          </a:p>
          <a:p>
            <a:r>
              <a:rPr lang="zh-TW" altLang="en-US" dirty="0" smtClean="0">
                <a:solidFill>
                  <a:srgbClr val="FF0000"/>
                </a:solidFill>
              </a:rPr>
              <a:t>注意：</a:t>
            </a:r>
            <a:endParaRPr lang="en-US" altLang="zh-TW" dirty="0" smtClean="0">
              <a:solidFill>
                <a:srgbClr val="FF0000"/>
              </a:solidFill>
            </a:endParaRPr>
          </a:p>
          <a:p>
            <a:r>
              <a:rPr lang="zh-TW" altLang="en-US" dirty="0" smtClean="0">
                <a:solidFill>
                  <a:srgbClr val="FF0000"/>
                </a:solidFill>
              </a:rPr>
              <a:t>因實務</a:t>
            </a:r>
            <a:r>
              <a:rPr lang="zh-TW" altLang="en-US" dirty="0">
                <a:solidFill>
                  <a:srgbClr val="FF0000"/>
                </a:solidFill>
              </a:rPr>
              <a:t>上有公司以提名股東所附文件不完備，而撤銷其提名名單之情事</a:t>
            </a:r>
            <a:r>
              <a:rPr lang="zh-TW" altLang="en-US" dirty="0" smtClean="0">
                <a:solidFill>
                  <a:srgbClr val="FF0000"/>
                </a:solidFill>
              </a:rPr>
              <a:t>，</a:t>
            </a:r>
            <a:r>
              <a:rPr lang="zh-TW" altLang="en-US" u="sng" dirty="0" smtClean="0">
                <a:solidFill>
                  <a:srgbClr val="FF0000"/>
                </a:solidFill>
              </a:rPr>
              <a:t>重申公司於</a:t>
            </a:r>
            <a:r>
              <a:rPr lang="zh-TW" altLang="en-US" u="sng" dirty="0">
                <a:solidFill>
                  <a:srgbClr val="FF0000"/>
                </a:solidFill>
              </a:rPr>
              <a:t>辦理受理提名公告時，就應檢附之資料應明確具體，</a:t>
            </a:r>
            <a:r>
              <a:rPr lang="zh-TW" altLang="en-US" u="sng" dirty="0" smtClean="0">
                <a:solidFill>
                  <a:srgbClr val="FF0000"/>
                </a:solidFill>
              </a:rPr>
              <a:t>以避免</a:t>
            </a:r>
            <a:r>
              <a:rPr lang="zh-TW" altLang="en-US" u="sng" dirty="0">
                <a:solidFill>
                  <a:srgbClr val="FF0000"/>
                </a:solidFill>
              </a:rPr>
              <a:t>提名股東對應檢附資料產生爭議</a:t>
            </a:r>
          </a:p>
          <a:p>
            <a:endParaRPr lang="zh-TW" altLang="en-US" dirty="0"/>
          </a:p>
        </p:txBody>
      </p:sp>
      <p:sp>
        <p:nvSpPr>
          <p:cNvPr id="7" name="矩形 6"/>
          <p:cNvSpPr/>
          <p:nvPr/>
        </p:nvSpPr>
        <p:spPr>
          <a:xfrm>
            <a:off x="1187624" y="1196752"/>
            <a:ext cx="7776864" cy="324036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187624" y="5229200"/>
            <a:ext cx="1944216" cy="136815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1187624" y="188640"/>
            <a:ext cx="7768927"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採</a:t>
            </a:r>
            <a:r>
              <a:rPr lang="zh-TW" altLang="en-US" sz="2800" dirty="0">
                <a:solidFill>
                  <a:schemeClr val="tx1"/>
                </a:solidFill>
              </a:rPr>
              <a:t>候選人提名制選任董監事相關</a:t>
            </a:r>
            <a:r>
              <a:rPr lang="zh-TW" altLang="en-US" sz="2800" dirty="0" smtClean="0">
                <a:solidFill>
                  <a:schemeClr val="tx1"/>
                </a:solidFill>
              </a:rPr>
              <a:t>公告－受理提名</a:t>
            </a:r>
            <a:endParaRPr lang="en-US" altLang="zh-TW" sz="2800" dirty="0" smtClean="0">
              <a:solidFill>
                <a:schemeClr val="tx1"/>
              </a:solidFill>
            </a:endParaRPr>
          </a:p>
          <a:p>
            <a:pPr eaLnBrk="1" hangingPunct="1">
              <a:defRPr/>
            </a:pPr>
            <a:endParaRPr lang="zh-TW" altLang="en-US" sz="2800" dirty="0">
              <a:solidFill>
                <a:schemeClr val="tx1"/>
              </a:solidFill>
            </a:endParaRPr>
          </a:p>
        </p:txBody>
      </p:sp>
      <p:sp>
        <p:nvSpPr>
          <p:cNvPr id="2" name="圓角矩形 1"/>
          <p:cNvSpPr/>
          <p:nvPr/>
        </p:nvSpPr>
        <p:spPr>
          <a:xfrm>
            <a:off x="1187624" y="4797152"/>
            <a:ext cx="7344816" cy="28803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25396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圓角矩形 4"/>
          <p:cNvSpPr/>
          <p:nvPr/>
        </p:nvSpPr>
        <p:spPr>
          <a:xfrm>
            <a:off x="2457114" y="2996175"/>
            <a:ext cx="4382875" cy="7725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eaLnBrk="1" hangingPunct="1">
              <a:lnSpc>
                <a:spcPct val="90000"/>
              </a:lnSpc>
              <a:spcAft>
                <a:spcPct val="35000"/>
              </a:spcAft>
              <a:defRPr/>
            </a:pPr>
            <a:endParaRPr lang="en-US" altLang="zh-TW" sz="3200" b="1" dirty="0">
              <a:latin typeface="標楷體" pitchFamily="65" charset="-120"/>
              <a:ea typeface="標楷體" pitchFamily="65" charset="-120"/>
            </a:endParaRPr>
          </a:p>
        </p:txBody>
      </p:sp>
      <p:sp>
        <p:nvSpPr>
          <p:cNvPr id="7" name="圓角矩形 6"/>
          <p:cNvSpPr/>
          <p:nvPr/>
        </p:nvSpPr>
        <p:spPr>
          <a:xfrm>
            <a:off x="683568" y="188640"/>
            <a:ext cx="8460432"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採</a:t>
            </a:r>
            <a:r>
              <a:rPr lang="zh-TW" altLang="en-US" sz="2800" dirty="0">
                <a:solidFill>
                  <a:schemeClr val="tx1"/>
                </a:solidFill>
              </a:rPr>
              <a:t>候選人提名制選任董監事相關</a:t>
            </a:r>
            <a:r>
              <a:rPr lang="zh-TW" altLang="en-US" sz="2800" dirty="0" smtClean="0">
                <a:solidFill>
                  <a:schemeClr val="tx1"/>
                </a:solidFill>
              </a:rPr>
              <a:t>公告－被提名人名單</a:t>
            </a:r>
            <a:endParaRPr lang="en-US" altLang="zh-TW" sz="2800" dirty="0" smtClean="0">
              <a:solidFill>
                <a:schemeClr val="tx1"/>
              </a:solidFill>
            </a:endParaRPr>
          </a:p>
          <a:p>
            <a:pPr eaLnBrk="1" hangingPunct="1">
              <a:defRPr/>
            </a:pPr>
            <a:endParaRPr lang="zh-TW" altLang="en-US" sz="2800" dirty="0">
              <a:solidFill>
                <a:schemeClr val="tx1"/>
              </a:solidFill>
            </a:endParaRPr>
          </a:p>
        </p:txBody>
      </p:sp>
      <p:pic>
        <p:nvPicPr>
          <p:cNvPr id="8" name="圖片 7"/>
          <p:cNvPicPr/>
          <p:nvPr/>
        </p:nvPicPr>
        <p:blipFill>
          <a:blip r:embed="rId2" cstate="print"/>
          <a:srcRect/>
          <a:stretch>
            <a:fillRect/>
          </a:stretch>
        </p:blipFill>
        <p:spPr bwMode="auto">
          <a:xfrm>
            <a:off x="899592" y="908720"/>
            <a:ext cx="8208911" cy="5688632"/>
          </a:xfrm>
          <a:prstGeom prst="rect">
            <a:avLst/>
          </a:prstGeom>
          <a:noFill/>
          <a:ln w="9525">
            <a:noFill/>
            <a:miter lim="800000"/>
            <a:headEnd/>
            <a:tailEnd/>
          </a:ln>
        </p:spPr>
      </p:pic>
      <p:sp>
        <p:nvSpPr>
          <p:cNvPr id="9" name="圓角矩形 8"/>
          <p:cNvSpPr/>
          <p:nvPr/>
        </p:nvSpPr>
        <p:spPr>
          <a:xfrm>
            <a:off x="3275856" y="2896784"/>
            <a:ext cx="5544616" cy="794357"/>
          </a:xfrm>
          <a:prstGeom prst="roundRect">
            <a:avLst/>
          </a:pr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b="1" dirty="0" smtClean="0">
                <a:solidFill>
                  <a:srgbClr val="FF0000"/>
                </a:solidFill>
              </a:rPr>
              <a:t>於</a:t>
            </a:r>
            <a:r>
              <a:rPr lang="zh-TW" altLang="en-US" b="1" dirty="0">
                <a:solidFill>
                  <a:srgbClr val="FF0000"/>
                </a:solidFill>
              </a:rPr>
              <a:t>受理期間截止日後二日內</a:t>
            </a:r>
            <a:r>
              <a:rPr lang="zh-TW" altLang="en-US" b="1" dirty="0" smtClean="0">
                <a:solidFill>
                  <a:srgbClr val="FF0000"/>
                </a:solidFill>
              </a:rPr>
              <a:t>公告</a:t>
            </a:r>
            <a:r>
              <a:rPr lang="zh-TW" altLang="en-US" b="1" u="sng" dirty="0" smtClean="0">
                <a:solidFill>
                  <a:srgbClr val="FF0000"/>
                </a:solidFill>
              </a:rPr>
              <a:t>所有</a:t>
            </a:r>
            <a:r>
              <a:rPr lang="zh-TW" altLang="en-US" b="1" u="sng" dirty="0">
                <a:solidFill>
                  <a:srgbClr val="FF0000"/>
                </a:solidFill>
              </a:rPr>
              <a:t>受理之董事會及股東提名之人選</a:t>
            </a:r>
            <a:r>
              <a:rPr lang="zh-TW" altLang="en-US" b="1" dirty="0">
                <a:solidFill>
                  <a:srgbClr val="FF0000"/>
                </a:solidFill>
              </a:rPr>
              <a:t>。（此時尚未經董事會審查）</a:t>
            </a:r>
            <a:r>
              <a:rPr lang="zh-TW" altLang="en-US" dirty="0" smtClean="0">
                <a:solidFill>
                  <a:srgbClr val="FF0000"/>
                </a:solidFill>
              </a:rPr>
              <a:t>　</a:t>
            </a:r>
            <a:r>
              <a:rPr lang="zh-TW" altLang="en-US" u="sng" dirty="0" smtClean="0">
                <a:solidFill>
                  <a:schemeClr val="tx1"/>
                </a:solidFill>
              </a:rPr>
              <a:t> </a:t>
            </a:r>
            <a:endParaRPr lang="zh-TW" altLang="en-US" u="sng" dirty="0">
              <a:solidFill>
                <a:schemeClr val="tx1"/>
              </a:solidFill>
            </a:endParaRPr>
          </a:p>
        </p:txBody>
      </p:sp>
    </p:spTree>
    <p:extLst>
      <p:ext uri="{BB962C8B-B14F-4D97-AF65-F5344CB8AC3E}">
        <p14:creationId xmlns:p14="http://schemas.microsoft.com/office/powerpoint/2010/main" val="2491603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圓角矩形 4"/>
          <p:cNvSpPr/>
          <p:nvPr/>
        </p:nvSpPr>
        <p:spPr>
          <a:xfrm>
            <a:off x="2457114" y="2996175"/>
            <a:ext cx="4382875" cy="7725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eaLnBrk="1" hangingPunct="1">
              <a:lnSpc>
                <a:spcPct val="90000"/>
              </a:lnSpc>
              <a:spcAft>
                <a:spcPct val="35000"/>
              </a:spcAft>
              <a:defRPr/>
            </a:pPr>
            <a:endParaRPr lang="en-US" altLang="zh-TW" sz="3200" b="1" dirty="0">
              <a:latin typeface="標楷體" pitchFamily="65" charset="-120"/>
              <a:ea typeface="標楷體" pitchFamily="65" charset="-120"/>
            </a:endParaRPr>
          </a:p>
        </p:txBody>
      </p:sp>
      <p:sp>
        <p:nvSpPr>
          <p:cNvPr id="7" name="圓角矩形 6"/>
          <p:cNvSpPr/>
          <p:nvPr/>
        </p:nvSpPr>
        <p:spPr>
          <a:xfrm>
            <a:off x="1007096" y="260648"/>
            <a:ext cx="8136904"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採</a:t>
            </a:r>
            <a:r>
              <a:rPr lang="zh-TW" altLang="en-US" sz="2800" dirty="0">
                <a:solidFill>
                  <a:schemeClr val="tx1"/>
                </a:solidFill>
              </a:rPr>
              <a:t>候選人提名制選任董監事相關</a:t>
            </a:r>
            <a:r>
              <a:rPr lang="zh-TW" altLang="en-US" sz="2800" dirty="0" smtClean="0">
                <a:solidFill>
                  <a:schemeClr val="tx1"/>
                </a:solidFill>
              </a:rPr>
              <a:t>公告－候選人名單</a:t>
            </a:r>
            <a:endParaRPr lang="en-US" altLang="zh-TW" sz="2800" dirty="0" smtClean="0">
              <a:solidFill>
                <a:schemeClr val="tx1"/>
              </a:solidFill>
            </a:endParaRPr>
          </a:p>
          <a:p>
            <a:pPr eaLnBrk="1" hangingPunct="1">
              <a:defRPr/>
            </a:pPr>
            <a:endParaRPr lang="zh-TW" altLang="en-US" sz="2800" dirty="0">
              <a:solidFill>
                <a:schemeClr val="tx1"/>
              </a:solidFill>
            </a:endParaRPr>
          </a:p>
        </p:txBody>
      </p:sp>
      <p:pic>
        <p:nvPicPr>
          <p:cNvPr id="6" name="圖片 5"/>
          <p:cNvPicPr/>
          <p:nvPr/>
        </p:nvPicPr>
        <p:blipFill>
          <a:blip r:embed="rId2" cstate="print"/>
          <a:srcRect/>
          <a:stretch>
            <a:fillRect/>
          </a:stretch>
        </p:blipFill>
        <p:spPr bwMode="auto">
          <a:xfrm>
            <a:off x="1029859" y="1068378"/>
            <a:ext cx="8112760" cy="5312950"/>
          </a:xfrm>
          <a:prstGeom prst="rect">
            <a:avLst/>
          </a:prstGeom>
          <a:noFill/>
          <a:ln w="9525">
            <a:noFill/>
            <a:miter lim="800000"/>
            <a:headEnd/>
            <a:tailEnd/>
          </a:ln>
        </p:spPr>
      </p:pic>
      <p:sp>
        <p:nvSpPr>
          <p:cNvPr id="3" name="矩形 2"/>
          <p:cNvSpPr/>
          <p:nvPr/>
        </p:nvSpPr>
        <p:spPr>
          <a:xfrm>
            <a:off x="2051720" y="2780928"/>
            <a:ext cx="1152128" cy="3024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接點 4"/>
          <p:cNvCxnSpPr/>
          <p:nvPr/>
        </p:nvCxnSpPr>
        <p:spPr>
          <a:xfrm>
            <a:off x="1115616" y="6021288"/>
            <a:ext cx="49685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28184" y="2780928"/>
            <a:ext cx="2914435" cy="3024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64620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圓角矩形 4"/>
          <p:cNvSpPr/>
          <p:nvPr/>
        </p:nvSpPr>
        <p:spPr>
          <a:xfrm>
            <a:off x="2457114" y="2996175"/>
            <a:ext cx="4382875" cy="77250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eaLnBrk="1" hangingPunct="1">
              <a:lnSpc>
                <a:spcPct val="90000"/>
              </a:lnSpc>
              <a:spcAft>
                <a:spcPct val="35000"/>
              </a:spcAft>
              <a:defRPr/>
            </a:pPr>
            <a:endParaRPr lang="en-US" altLang="zh-TW" sz="3200" b="1" dirty="0">
              <a:latin typeface="標楷體" pitchFamily="65" charset="-120"/>
              <a:ea typeface="標楷體" pitchFamily="65" charset="-120"/>
            </a:endParaRPr>
          </a:p>
        </p:txBody>
      </p:sp>
      <p:sp>
        <p:nvSpPr>
          <p:cNvPr id="7" name="圓角矩形 6"/>
          <p:cNvSpPr/>
          <p:nvPr/>
        </p:nvSpPr>
        <p:spPr>
          <a:xfrm>
            <a:off x="1007096" y="260648"/>
            <a:ext cx="8136904" cy="644082"/>
          </a:xfrm>
          <a:prstGeom prst="roundRect">
            <a:avLst/>
          </a:prstGeom>
          <a:solidFill>
            <a:schemeClr val="tx2">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solidFill>
                  <a:schemeClr val="tx1"/>
                </a:solidFill>
              </a:rPr>
              <a:t>採</a:t>
            </a:r>
            <a:r>
              <a:rPr lang="zh-TW" altLang="en-US" sz="2800" dirty="0">
                <a:solidFill>
                  <a:schemeClr val="tx1"/>
                </a:solidFill>
              </a:rPr>
              <a:t>候選人提名制選任董監事相關</a:t>
            </a:r>
            <a:r>
              <a:rPr lang="zh-TW" altLang="en-US" sz="2800" dirty="0" smtClean="0">
                <a:solidFill>
                  <a:schemeClr val="tx1"/>
                </a:solidFill>
              </a:rPr>
              <a:t>公告－當選情形</a:t>
            </a:r>
            <a:endParaRPr lang="en-US" altLang="zh-TW" sz="2800" dirty="0" smtClean="0">
              <a:solidFill>
                <a:schemeClr val="tx1"/>
              </a:solidFill>
            </a:endParaRPr>
          </a:p>
          <a:p>
            <a:pPr eaLnBrk="1" hangingPunct="1">
              <a:defRPr/>
            </a:pPr>
            <a:endParaRPr lang="zh-TW" altLang="en-US" sz="2800" dirty="0">
              <a:solidFill>
                <a:schemeClr val="tx1"/>
              </a:solidFill>
            </a:endParaRPr>
          </a:p>
        </p:txBody>
      </p:sp>
      <p:pic>
        <p:nvPicPr>
          <p:cNvPr id="8" name="圖片 7"/>
          <p:cNvPicPr/>
          <p:nvPr/>
        </p:nvPicPr>
        <p:blipFill>
          <a:blip r:embed="rId2" cstate="print"/>
          <a:srcRect/>
          <a:stretch>
            <a:fillRect/>
          </a:stretch>
        </p:blipFill>
        <p:spPr bwMode="auto">
          <a:xfrm>
            <a:off x="1151112" y="3287627"/>
            <a:ext cx="7992888" cy="3309725"/>
          </a:xfrm>
          <a:prstGeom prst="rect">
            <a:avLst/>
          </a:prstGeom>
          <a:noFill/>
          <a:ln w="9525">
            <a:noFill/>
            <a:miter lim="800000"/>
            <a:headEnd/>
            <a:tailEnd/>
          </a:ln>
        </p:spPr>
      </p:pic>
      <p:pic>
        <p:nvPicPr>
          <p:cNvPr id="9" name="圖片 8"/>
          <p:cNvPicPr/>
          <p:nvPr/>
        </p:nvPicPr>
        <p:blipFill>
          <a:blip r:embed="rId3" cstate="print"/>
          <a:srcRect/>
          <a:stretch>
            <a:fillRect/>
          </a:stretch>
        </p:blipFill>
        <p:spPr bwMode="auto">
          <a:xfrm>
            <a:off x="1151112" y="1121530"/>
            <a:ext cx="7885384" cy="1947429"/>
          </a:xfrm>
          <a:prstGeom prst="rect">
            <a:avLst/>
          </a:prstGeom>
          <a:noFill/>
          <a:ln w="9525">
            <a:noFill/>
            <a:miter lim="800000"/>
            <a:headEnd/>
            <a:tailEnd/>
          </a:ln>
        </p:spPr>
      </p:pic>
      <p:sp>
        <p:nvSpPr>
          <p:cNvPr id="2" name="矩形圖說文字 1"/>
          <p:cNvSpPr/>
          <p:nvPr/>
        </p:nvSpPr>
        <p:spPr>
          <a:xfrm>
            <a:off x="208577" y="2711563"/>
            <a:ext cx="4291416" cy="576064"/>
          </a:xfrm>
          <a:prstGeom prst="wedgeRectCallout">
            <a:avLst>
              <a:gd name="adj1" fmla="val -7876"/>
              <a:gd name="adj2" fmla="val -85339"/>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rgbClr val="FF0000"/>
                </a:solidFill>
              </a:rPr>
              <a:t>請</a:t>
            </a:r>
            <a:r>
              <a:rPr lang="zh-TW" altLang="en-US" b="1" dirty="0">
                <a:solidFill>
                  <a:srgbClr val="FF0000"/>
                </a:solidFill>
              </a:rPr>
              <a:t>勾選本次公告候選人名單之申報日期後，按確定，再申報當選情形</a:t>
            </a:r>
          </a:p>
        </p:txBody>
      </p:sp>
    </p:spTree>
    <p:extLst>
      <p:ext uri="{BB962C8B-B14F-4D97-AF65-F5344CB8AC3E}">
        <p14:creationId xmlns:p14="http://schemas.microsoft.com/office/powerpoint/2010/main" val="4043950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6345ABB5-624D-496D-8153-7DF2F8567C4F}" type="slidenum">
              <a:rPr lang="zh-TW" altLang="en-US" smtClean="0"/>
              <a:pPr/>
              <a:t>27</a:t>
            </a:fld>
            <a:endParaRPr lang="en-US" altLang="zh-TW"/>
          </a:p>
        </p:txBody>
      </p:sp>
      <p:sp>
        <p:nvSpPr>
          <p:cNvPr id="9" name="內容版面配置區 4"/>
          <p:cNvSpPr txBox="1">
            <a:spLocks/>
          </p:cNvSpPr>
          <p:nvPr/>
        </p:nvSpPr>
        <p:spPr>
          <a:xfrm>
            <a:off x="1116013" y="1447800"/>
            <a:ext cx="7704137" cy="4800600"/>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nSpc>
                <a:spcPct val="150000"/>
              </a:lnSpc>
              <a:buFont typeface="Arial" panose="020B0604020202020204" pitchFamily="34" charset="0"/>
              <a:buNone/>
            </a:pPr>
            <a:endParaRPr kumimoji="0" lang="en-US" altLang="zh-TW" dirty="0" smtClean="0">
              <a:solidFill>
                <a:srgbClr val="1E190D"/>
              </a:solidFill>
            </a:endParaRPr>
          </a:p>
          <a:p>
            <a:pPr marL="82550" indent="0">
              <a:lnSpc>
                <a:spcPct val="150000"/>
              </a:lnSpc>
              <a:buFont typeface="Wingdings 2" panose="05020102010507070707" pitchFamily="18" charset="2"/>
              <a:buNone/>
            </a:pPr>
            <a:endParaRPr kumimoji="0" lang="en-US" altLang="zh-TW" dirty="0" smtClean="0">
              <a:solidFill>
                <a:srgbClr val="1E190D"/>
              </a:solidFill>
            </a:endParaRPr>
          </a:p>
        </p:txBody>
      </p:sp>
      <p:sp>
        <p:nvSpPr>
          <p:cNvPr id="11" name="內容版面配置區 4"/>
          <p:cNvSpPr txBox="1">
            <a:spLocks/>
          </p:cNvSpPr>
          <p:nvPr/>
        </p:nvSpPr>
        <p:spPr>
          <a:xfrm>
            <a:off x="971600" y="1292794"/>
            <a:ext cx="7704137" cy="4800600"/>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nSpc>
                <a:spcPct val="150000"/>
              </a:lnSpc>
              <a:buFont typeface="Arial" panose="020B0604020202020204" pitchFamily="34" charset="0"/>
              <a:buNone/>
            </a:pPr>
            <a:r>
              <a:rPr lang="zh-TW" altLang="zh-TW" sz="2600" dirty="0"/>
              <a:t>為簡化</a:t>
            </a:r>
            <a:r>
              <a:rPr lang="zh-TW" altLang="zh-TW" sz="2600" dirty="0" smtClean="0"/>
              <a:t>作業</a:t>
            </a:r>
            <a:r>
              <a:rPr lang="zh-TW" altLang="en-US" sz="2600" dirty="0" smtClean="0"/>
              <a:t>及增進時效</a:t>
            </a:r>
            <a:r>
              <a:rPr lang="zh-TW" altLang="zh-TW" sz="2600" dirty="0" smtClean="0"/>
              <a:t>，</a:t>
            </a:r>
            <a:r>
              <a:rPr kumimoji="0" lang="zh-TW" altLang="en-US" sz="2600" b="1" u="sng" dirty="0">
                <a:solidFill>
                  <a:srgbClr val="FF0000"/>
                </a:solidFill>
              </a:rPr>
              <a:t>自</a:t>
            </a:r>
            <a:r>
              <a:rPr kumimoji="0" lang="en-US" altLang="zh-TW" sz="2600" b="1" u="sng" dirty="0">
                <a:solidFill>
                  <a:srgbClr val="FF0000"/>
                </a:solidFill>
              </a:rPr>
              <a:t>107</a:t>
            </a:r>
            <a:r>
              <a:rPr kumimoji="0" lang="zh-TW" altLang="en-US" sz="2600" b="1" u="sng" dirty="0">
                <a:solidFill>
                  <a:srgbClr val="FF0000"/>
                </a:solidFill>
              </a:rPr>
              <a:t>年</a:t>
            </a:r>
            <a:r>
              <a:rPr kumimoji="0" lang="en-US" altLang="zh-TW" sz="2600" b="1" u="sng" dirty="0">
                <a:solidFill>
                  <a:srgbClr val="FF0000"/>
                </a:solidFill>
              </a:rPr>
              <a:t>1</a:t>
            </a:r>
            <a:r>
              <a:rPr kumimoji="0" lang="zh-TW" altLang="en-US" sz="2600" b="1" u="sng" dirty="0">
                <a:solidFill>
                  <a:srgbClr val="FF0000"/>
                </a:solidFill>
              </a:rPr>
              <a:t>月</a:t>
            </a:r>
            <a:r>
              <a:rPr kumimoji="0" lang="en-US" altLang="zh-TW" sz="2600" b="1" u="sng" dirty="0">
                <a:solidFill>
                  <a:srgbClr val="FF0000"/>
                </a:solidFill>
              </a:rPr>
              <a:t>1</a:t>
            </a:r>
            <a:r>
              <a:rPr kumimoji="0" lang="zh-TW" altLang="en-US" sz="2600" b="1" u="sng" dirty="0">
                <a:solidFill>
                  <a:srgbClr val="FF0000"/>
                </a:solidFill>
              </a:rPr>
              <a:t>日</a:t>
            </a:r>
            <a:r>
              <a:rPr kumimoji="0" lang="zh-TW" altLang="en-US" sz="2600" b="1" u="sng" dirty="0" smtClean="0">
                <a:solidFill>
                  <a:srgbClr val="FF0000"/>
                </a:solidFill>
              </a:rPr>
              <a:t>起，股東會相關電子資料</a:t>
            </a:r>
            <a:r>
              <a:rPr kumimoji="0" lang="en-US" altLang="zh-TW" sz="2600" b="1" u="sng" dirty="0" smtClean="0">
                <a:solidFill>
                  <a:srgbClr val="FF0000"/>
                </a:solidFill>
              </a:rPr>
              <a:t>(</a:t>
            </a:r>
            <a:r>
              <a:rPr kumimoji="0" lang="zh-TW" altLang="en-US" sz="2600" b="1" u="sng" dirty="0" smtClean="0">
                <a:solidFill>
                  <a:srgbClr val="FF0000"/>
                </a:solidFill>
              </a:rPr>
              <a:t>含股東會年報</a:t>
            </a:r>
            <a:r>
              <a:rPr kumimoji="0" lang="en-US" altLang="zh-TW" sz="2600" b="1" u="sng" dirty="0" smtClean="0">
                <a:solidFill>
                  <a:srgbClr val="FF0000"/>
                </a:solidFill>
              </a:rPr>
              <a:t>)</a:t>
            </a:r>
            <a:r>
              <a:rPr lang="zh-TW" altLang="zh-TW" sz="2600" b="1" u="sng" dirty="0" smtClean="0">
                <a:solidFill>
                  <a:srgbClr val="FF0000"/>
                </a:solidFill>
              </a:rPr>
              <a:t>由</a:t>
            </a:r>
            <a:r>
              <a:rPr lang="zh-TW" altLang="en-US" sz="2600" b="1" u="sng" dirty="0" smtClean="0">
                <a:solidFill>
                  <a:srgbClr val="FF0000"/>
                </a:solidFill>
              </a:rPr>
              <a:t>發行</a:t>
            </a:r>
            <a:r>
              <a:rPr lang="zh-TW" altLang="zh-TW" sz="2600" b="1" u="sng" dirty="0" smtClean="0">
                <a:solidFill>
                  <a:srgbClr val="FF0000"/>
                </a:solidFill>
              </a:rPr>
              <a:t>公司</a:t>
            </a:r>
            <a:r>
              <a:rPr lang="zh-TW" altLang="en-US" sz="2600" b="1" u="sng" dirty="0" smtClean="0">
                <a:solidFill>
                  <a:srgbClr val="FF0000"/>
                </a:solidFill>
              </a:rPr>
              <a:t>自行</a:t>
            </a:r>
            <a:r>
              <a:rPr lang="zh-TW" altLang="zh-TW" sz="2600" b="1" u="sng" dirty="0" smtClean="0">
                <a:solidFill>
                  <a:srgbClr val="FF0000"/>
                </a:solidFill>
              </a:rPr>
              <a:t>申報</a:t>
            </a:r>
            <a:r>
              <a:rPr lang="zh-TW" altLang="zh-TW" sz="2600" dirty="0" smtClean="0"/>
              <a:t>並</a:t>
            </a:r>
            <a:r>
              <a:rPr lang="zh-TW" altLang="en-US" sz="2600" b="1" u="sng" dirty="0" smtClean="0">
                <a:solidFill>
                  <a:srgbClr val="FF0000"/>
                </a:solidFill>
              </a:rPr>
              <a:t>自行</a:t>
            </a:r>
            <a:r>
              <a:rPr lang="zh-TW" altLang="zh-TW" sz="2600" b="1" u="sng" dirty="0" smtClean="0">
                <a:solidFill>
                  <a:srgbClr val="FF0000"/>
                </a:solidFill>
              </a:rPr>
              <a:t>確認</a:t>
            </a:r>
            <a:r>
              <a:rPr lang="zh-TW" altLang="zh-TW" sz="2600" dirty="0"/>
              <a:t>上傳後，毋需再經各單位管區</a:t>
            </a:r>
            <a:r>
              <a:rPr lang="zh-TW" altLang="zh-TW" sz="2600" dirty="0" smtClean="0"/>
              <a:t>確認</a:t>
            </a:r>
            <a:r>
              <a:rPr lang="zh-TW" altLang="en-US" sz="2600" dirty="0" smtClean="0"/>
              <a:t>，即對外揭示。</a:t>
            </a:r>
            <a:endParaRPr lang="en-US" altLang="zh-TW" sz="2600" dirty="0" smtClean="0"/>
          </a:p>
          <a:p>
            <a:pPr marL="82550" indent="0">
              <a:lnSpc>
                <a:spcPct val="150000"/>
              </a:lnSpc>
              <a:buFont typeface="Arial" panose="020B0604020202020204" pitchFamily="34" charset="0"/>
              <a:buNone/>
            </a:pPr>
            <a:endParaRPr lang="en-US" altLang="zh-TW" sz="2600" dirty="0" smtClean="0"/>
          </a:p>
          <a:p>
            <a:pPr marL="82550" indent="0">
              <a:lnSpc>
                <a:spcPct val="150000"/>
              </a:lnSpc>
              <a:buFont typeface="Arial" panose="020B0604020202020204" pitchFamily="34" charset="0"/>
              <a:buNone/>
            </a:pPr>
            <a:endParaRPr kumimoji="0" lang="en-US" altLang="zh-TW" sz="2600" dirty="0" smtClean="0">
              <a:solidFill>
                <a:srgbClr val="1E190D"/>
              </a:solidFill>
            </a:endParaRPr>
          </a:p>
          <a:p>
            <a:pPr marL="82550" indent="0">
              <a:lnSpc>
                <a:spcPct val="150000"/>
              </a:lnSpc>
              <a:buFont typeface="Arial" panose="020B0604020202020204" pitchFamily="34" charset="0"/>
              <a:buNone/>
            </a:pPr>
            <a:endParaRPr kumimoji="0" lang="en-US" altLang="zh-TW" dirty="0" smtClean="0">
              <a:solidFill>
                <a:srgbClr val="1E190D"/>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197" y="3284984"/>
            <a:ext cx="3251366" cy="27021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內容版面配置區 4"/>
          <p:cNvSpPr txBox="1">
            <a:spLocks/>
          </p:cNvSpPr>
          <p:nvPr/>
        </p:nvSpPr>
        <p:spPr>
          <a:xfrm>
            <a:off x="971600" y="3587658"/>
            <a:ext cx="4612894" cy="2534311"/>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nSpc>
                <a:spcPct val="150000"/>
              </a:lnSpc>
              <a:buFont typeface="Arial" panose="020B0604020202020204" pitchFamily="34" charset="0"/>
              <a:buNone/>
            </a:pPr>
            <a:r>
              <a:rPr lang="zh-TW" altLang="en-US" sz="2600" dirty="0" smtClean="0"/>
              <a:t>發行公司</a:t>
            </a:r>
            <a:r>
              <a:rPr lang="zh-TW" altLang="zh-TW" sz="2600" dirty="0" smtClean="0"/>
              <a:t>若</a:t>
            </a:r>
            <a:r>
              <a:rPr lang="zh-TW" altLang="zh-TW" sz="2600" dirty="0"/>
              <a:t>需更正</a:t>
            </a:r>
            <a:r>
              <a:rPr lang="zh-TW" altLang="zh-TW" sz="2600" dirty="0" smtClean="0"/>
              <a:t>，</a:t>
            </a:r>
            <a:r>
              <a:rPr lang="zh-TW" altLang="en-US" sz="2600" dirty="0" smtClean="0"/>
              <a:t>仍</a:t>
            </a:r>
            <a:r>
              <a:rPr lang="zh-TW" altLang="zh-TW" sz="2600" dirty="0" smtClean="0"/>
              <a:t>需經由</a:t>
            </a:r>
            <a:r>
              <a:rPr lang="zh-TW" altLang="en-US" sz="2600" dirty="0" smtClean="0"/>
              <a:t>管區</a:t>
            </a:r>
            <a:r>
              <a:rPr lang="zh-TW" altLang="zh-TW" sz="2600" dirty="0" smtClean="0"/>
              <a:t>依</a:t>
            </a:r>
            <a:r>
              <a:rPr lang="zh-TW" altLang="zh-TW" sz="2600" dirty="0"/>
              <a:t>個案處理</a:t>
            </a:r>
            <a:r>
              <a:rPr lang="zh-TW" altLang="zh-TW" sz="2600" dirty="0" smtClean="0"/>
              <a:t>並</a:t>
            </a:r>
            <a:r>
              <a:rPr lang="zh-TW" altLang="en-US" sz="2600" dirty="0" smtClean="0"/>
              <a:t>覆核</a:t>
            </a:r>
            <a:r>
              <a:rPr lang="zh-TW" altLang="zh-TW" sz="2600" dirty="0" smtClean="0"/>
              <a:t>後刪除原</a:t>
            </a:r>
            <a:r>
              <a:rPr lang="zh-TW" altLang="en-US" sz="2600" dirty="0" smtClean="0"/>
              <a:t>上傳</a:t>
            </a:r>
            <a:r>
              <a:rPr lang="zh-TW" altLang="zh-TW" sz="2600" dirty="0" smtClean="0"/>
              <a:t>檔</a:t>
            </a:r>
            <a:r>
              <a:rPr lang="zh-TW" altLang="en-US" sz="2600" dirty="0" smtClean="0"/>
              <a:t>案</a:t>
            </a:r>
            <a:r>
              <a:rPr lang="zh-TW" altLang="zh-TW" sz="2600" dirty="0" smtClean="0"/>
              <a:t>，</a:t>
            </a:r>
            <a:r>
              <a:rPr lang="zh-TW" altLang="en-US" sz="2600" dirty="0" smtClean="0"/>
              <a:t>發行公司始可再</a:t>
            </a:r>
            <a:r>
              <a:rPr lang="zh-TW" altLang="zh-TW" sz="2600" dirty="0" smtClean="0"/>
              <a:t>重新</a:t>
            </a:r>
            <a:r>
              <a:rPr lang="zh-TW" altLang="zh-TW" sz="2600" dirty="0"/>
              <a:t>上</a:t>
            </a:r>
            <a:r>
              <a:rPr lang="zh-TW" altLang="zh-TW" sz="2600" dirty="0" smtClean="0"/>
              <a:t>傳</a:t>
            </a:r>
            <a:r>
              <a:rPr lang="zh-TW" altLang="en-US" sz="2600" dirty="0" smtClean="0"/>
              <a:t>。其餘項目維持現行作業方式。</a:t>
            </a:r>
            <a:endParaRPr kumimoji="0" lang="en-US" altLang="zh-TW" sz="2600" dirty="0" smtClean="0">
              <a:solidFill>
                <a:srgbClr val="1E190D"/>
              </a:solidFill>
            </a:endParaRPr>
          </a:p>
        </p:txBody>
      </p:sp>
      <p:sp>
        <p:nvSpPr>
          <p:cNvPr id="10" name="圓角矩形 9"/>
          <p:cNvSpPr/>
          <p:nvPr/>
        </p:nvSpPr>
        <p:spPr>
          <a:xfrm>
            <a:off x="1116013" y="472347"/>
            <a:ext cx="2376592" cy="576064"/>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t>注意事項</a:t>
            </a:r>
            <a:r>
              <a:rPr lang="en-US" altLang="zh-TW" sz="2800" dirty="0" smtClean="0"/>
              <a:t>(</a:t>
            </a:r>
            <a:r>
              <a:rPr lang="zh-TW" altLang="en-US" sz="2800" dirty="0" smtClean="0"/>
              <a:t>續</a:t>
            </a:r>
            <a:r>
              <a:rPr lang="en-US" altLang="zh-TW" sz="2800" dirty="0"/>
              <a:t>)</a:t>
            </a:r>
            <a:endParaRPr lang="zh-TW" altLang="en-US" sz="2800" dirty="0"/>
          </a:p>
        </p:txBody>
      </p:sp>
    </p:spTree>
    <p:extLst>
      <p:ext uri="{BB962C8B-B14F-4D97-AF65-F5344CB8AC3E}">
        <p14:creationId xmlns:p14="http://schemas.microsoft.com/office/powerpoint/2010/main" val="2156493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6345ABB5-624D-496D-8153-7DF2F8567C4F}" type="slidenum">
              <a:rPr lang="zh-TW" altLang="en-US" smtClean="0"/>
              <a:pPr/>
              <a:t>28</a:t>
            </a:fld>
            <a:endParaRPr lang="en-US" altLang="zh-TW"/>
          </a:p>
        </p:txBody>
      </p:sp>
      <p:sp>
        <p:nvSpPr>
          <p:cNvPr id="9" name="內容版面配置區 4"/>
          <p:cNvSpPr txBox="1">
            <a:spLocks/>
          </p:cNvSpPr>
          <p:nvPr/>
        </p:nvSpPr>
        <p:spPr>
          <a:xfrm>
            <a:off x="1116013" y="1447800"/>
            <a:ext cx="7704137" cy="4800600"/>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nSpc>
                <a:spcPct val="150000"/>
              </a:lnSpc>
              <a:buFont typeface="Arial" panose="020B0604020202020204" pitchFamily="34" charset="0"/>
              <a:buNone/>
            </a:pPr>
            <a:endParaRPr kumimoji="0" lang="en-US" altLang="zh-TW" dirty="0" smtClean="0">
              <a:solidFill>
                <a:srgbClr val="1E190D"/>
              </a:solidFill>
            </a:endParaRPr>
          </a:p>
          <a:p>
            <a:pPr marL="82550" indent="0">
              <a:lnSpc>
                <a:spcPct val="150000"/>
              </a:lnSpc>
              <a:buFont typeface="Wingdings 2" panose="05020102010507070707" pitchFamily="18" charset="2"/>
              <a:buNone/>
            </a:pPr>
            <a:endParaRPr kumimoji="0" lang="en-US" altLang="zh-TW" dirty="0" smtClean="0">
              <a:solidFill>
                <a:srgbClr val="1E190D"/>
              </a:solidFill>
            </a:endParaRPr>
          </a:p>
        </p:txBody>
      </p:sp>
      <p:sp>
        <p:nvSpPr>
          <p:cNvPr id="11" name="內容版面配置區 4"/>
          <p:cNvSpPr txBox="1">
            <a:spLocks/>
          </p:cNvSpPr>
          <p:nvPr/>
        </p:nvSpPr>
        <p:spPr>
          <a:xfrm>
            <a:off x="988912" y="1196752"/>
            <a:ext cx="7704137" cy="4800600"/>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nSpc>
                <a:spcPct val="150000"/>
              </a:lnSpc>
              <a:buFont typeface="Arial" panose="020B0604020202020204" pitchFamily="34" charset="0"/>
              <a:buNone/>
            </a:pPr>
            <a:r>
              <a:rPr lang="zh-TW" altLang="zh-TW" sz="2600" dirty="0" smtClean="0"/>
              <a:t>為</a:t>
            </a:r>
            <a:r>
              <a:rPr lang="zh-TW" altLang="en-US" sz="2600" dirty="0" smtClean="0"/>
              <a:t>強化發行公司年報揭露品質，建議發行公司宜：</a:t>
            </a:r>
            <a:endParaRPr lang="en-US" altLang="zh-TW" sz="2600" dirty="0" smtClean="0"/>
          </a:p>
          <a:p>
            <a:pPr marL="82550" indent="0">
              <a:lnSpc>
                <a:spcPct val="150000"/>
              </a:lnSpc>
              <a:buFont typeface="Arial" panose="020B0604020202020204" pitchFamily="34" charset="0"/>
              <a:buNone/>
            </a:pPr>
            <a:r>
              <a:rPr lang="en-US" altLang="zh-TW" sz="2600" dirty="0" smtClean="0"/>
              <a:t>(1)</a:t>
            </a:r>
            <a:r>
              <a:rPr lang="zh-TW" altLang="en-US" sz="2600" dirty="0" smtClean="0"/>
              <a:t>再次檢視最新修正之年報法規及附表</a:t>
            </a:r>
            <a:r>
              <a:rPr lang="en-US" altLang="zh-TW" sz="2600" dirty="0" smtClean="0"/>
              <a:t/>
            </a:r>
            <a:br>
              <a:rPr lang="en-US" altLang="zh-TW" sz="2600" dirty="0" smtClean="0"/>
            </a:br>
            <a:r>
              <a:rPr lang="en-US" altLang="zh-TW" sz="2600" dirty="0" smtClean="0"/>
              <a:t>   </a:t>
            </a:r>
            <a:r>
              <a:rPr lang="zh-TW" altLang="en-US" sz="1600" u="sng" dirty="0" smtClean="0">
                <a:solidFill>
                  <a:srgbClr val="FF0000"/>
                </a:solidFill>
                <a:effectLst>
                  <a:outerShdw blurRad="38100" dist="38100" dir="2700000" algn="tl">
                    <a:srgbClr val="000000">
                      <a:alpha val="43137"/>
                    </a:srgbClr>
                  </a:outerShdw>
                </a:effectLst>
              </a:rPr>
              <a:t>證期局網站首頁 </a:t>
            </a:r>
            <a:r>
              <a:rPr lang="en-US" altLang="zh-TW" sz="1600" u="sng" dirty="0" smtClean="0">
                <a:solidFill>
                  <a:srgbClr val="FF0000"/>
                </a:solidFill>
                <a:effectLst>
                  <a:outerShdw blurRad="38100" dist="38100" dir="2700000" algn="tl">
                    <a:srgbClr val="000000">
                      <a:alpha val="43137"/>
                    </a:srgbClr>
                  </a:outerShdw>
                </a:effectLst>
              </a:rPr>
              <a:t>&gt; </a:t>
            </a:r>
            <a:r>
              <a:rPr lang="zh-TW" altLang="en-US" sz="1600" u="sng" dirty="0" smtClean="0">
                <a:solidFill>
                  <a:srgbClr val="FF0000"/>
                </a:solidFill>
                <a:effectLst>
                  <a:outerShdw blurRad="38100" dist="38100" dir="2700000" algn="tl">
                    <a:srgbClr val="000000">
                      <a:alpha val="43137"/>
                    </a:srgbClr>
                  </a:outerShdw>
                </a:effectLst>
              </a:rPr>
              <a:t>便民服務 </a:t>
            </a:r>
            <a:r>
              <a:rPr lang="en-US" altLang="zh-TW" sz="1600" u="sng" dirty="0" smtClean="0">
                <a:solidFill>
                  <a:srgbClr val="FF0000"/>
                </a:solidFill>
                <a:effectLst>
                  <a:outerShdw blurRad="38100" dist="38100" dir="2700000" algn="tl">
                    <a:srgbClr val="000000">
                      <a:alpha val="43137"/>
                    </a:srgbClr>
                  </a:outerShdw>
                </a:effectLst>
              </a:rPr>
              <a:t>&gt; </a:t>
            </a:r>
            <a:r>
              <a:rPr lang="zh-TW" altLang="en-US" sz="1600" u="sng" dirty="0" smtClean="0">
                <a:solidFill>
                  <a:srgbClr val="FF0000"/>
                </a:solidFill>
                <a:effectLst>
                  <a:outerShdw blurRad="38100" dist="38100" dir="2700000" algn="tl">
                    <a:srgbClr val="000000">
                      <a:alpha val="43137"/>
                    </a:srgbClr>
                  </a:outerShdw>
                </a:effectLst>
              </a:rPr>
              <a:t>申辦案件</a:t>
            </a:r>
            <a:r>
              <a:rPr lang="en-US" altLang="zh-TW" sz="1600" u="sng" dirty="0" smtClean="0">
                <a:solidFill>
                  <a:srgbClr val="FF0000"/>
                </a:solidFill>
                <a:effectLst>
                  <a:outerShdw blurRad="38100" dist="38100" dir="2700000" algn="tl">
                    <a:srgbClr val="000000">
                      <a:alpha val="43137"/>
                    </a:srgbClr>
                  </a:outerShdw>
                </a:effectLst>
              </a:rPr>
              <a:t>&gt;</a:t>
            </a:r>
            <a:r>
              <a:rPr lang="zh-TW" altLang="en-US" sz="1600" u="sng" dirty="0" smtClean="0">
                <a:solidFill>
                  <a:srgbClr val="FF0000"/>
                </a:solidFill>
                <a:effectLst>
                  <a:outerShdw blurRad="38100" dist="38100" dir="2700000" algn="tl">
                    <a:srgbClr val="000000">
                      <a:alpha val="43137"/>
                    </a:srgbClr>
                  </a:outerShdw>
                </a:effectLst>
              </a:rPr>
              <a:t>申報</a:t>
            </a:r>
            <a:r>
              <a:rPr lang="en-US" altLang="zh-TW" sz="1600" u="sng" dirty="0">
                <a:solidFill>
                  <a:srgbClr val="FF0000"/>
                </a:solidFill>
                <a:effectLst>
                  <a:outerShdw blurRad="38100" dist="38100" dir="2700000" algn="tl">
                    <a:srgbClr val="000000">
                      <a:alpha val="43137"/>
                    </a:srgbClr>
                  </a:outerShdw>
                </a:effectLst>
              </a:rPr>
              <a:t>(</a:t>
            </a:r>
            <a:r>
              <a:rPr lang="zh-TW" altLang="en-US" sz="1600" u="sng" dirty="0">
                <a:solidFill>
                  <a:srgbClr val="FF0000"/>
                </a:solidFill>
                <a:effectLst>
                  <a:outerShdw blurRad="38100" dist="38100" dir="2700000" algn="tl">
                    <a:srgbClr val="000000">
                      <a:alpha val="43137"/>
                    </a:srgbClr>
                  </a:outerShdw>
                </a:effectLst>
              </a:rPr>
              <a:t>請</a:t>
            </a:r>
            <a:r>
              <a:rPr lang="en-US" altLang="zh-TW" sz="1600" u="sng" dirty="0">
                <a:solidFill>
                  <a:srgbClr val="FF0000"/>
                </a:solidFill>
                <a:effectLst>
                  <a:outerShdw blurRad="38100" dist="38100" dir="2700000" algn="tl">
                    <a:srgbClr val="000000">
                      <a:alpha val="43137"/>
                    </a:srgbClr>
                  </a:outerShdw>
                </a:effectLst>
              </a:rPr>
              <a:t>)</a:t>
            </a:r>
            <a:r>
              <a:rPr lang="zh-TW" altLang="en-US" sz="1600" u="sng" dirty="0">
                <a:solidFill>
                  <a:srgbClr val="FF0000"/>
                </a:solidFill>
                <a:effectLst>
                  <a:outerShdw blurRad="38100" dist="38100" dir="2700000" algn="tl">
                    <a:srgbClr val="000000">
                      <a:alpha val="43137"/>
                    </a:srgbClr>
                  </a:outerShdw>
                </a:effectLst>
              </a:rPr>
              <a:t>案件表格下載</a:t>
            </a:r>
          </a:p>
          <a:p>
            <a:pPr marL="82550" indent="0">
              <a:lnSpc>
                <a:spcPct val="150000"/>
              </a:lnSpc>
              <a:buFont typeface="Arial" panose="020B0604020202020204" pitchFamily="34" charset="0"/>
              <a:buNone/>
            </a:pPr>
            <a:r>
              <a:rPr lang="en-US" altLang="zh-TW" sz="2600" dirty="0" smtClean="0"/>
              <a:t>(2)</a:t>
            </a:r>
            <a:r>
              <a:rPr lang="zh-TW" altLang="en-US" sz="2600" dirty="0" smtClean="0"/>
              <a:t>善用本中心網站，避免再犯年報常見共同缺失</a:t>
            </a:r>
            <a:r>
              <a:rPr lang="en-US" altLang="zh-TW" sz="2600" dirty="0" smtClean="0"/>
              <a:t/>
            </a:r>
            <a:br>
              <a:rPr lang="en-US" altLang="zh-TW" sz="2600" dirty="0" smtClean="0"/>
            </a:br>
            <a:r>
              <a:rPr lang="en-US" altLang="zh-TW" sz="2600" dirty="0" smtClean="0"/>
              <a:t>   </a:t>
            </a:r>
            <a:r>
              <a:rPr lang="zh-TW" altLang="en-US" sz="1600" u="sng" dirty="0">
                <a:solidFill>
                  <a:srgbClr val="FF0000"/>
                </a:solidFill>
                <a:effectLst>
                  <a:outerShdw blurRad="38100" dist="38100" dir="2700000" algn="tl">
                    <a:srgbClr val="000000">
                      <a:alpha val="43137"/>
                    </a:srgbClr>
                  </a:outerShdw>
                </a:effectLst>
              </a:rPr>
              <a:t>本中心網站</a:t>
            </a:r>
            <a:r>
              <a:rPr lang="en-US" altLang="zh-TW" sz="1600" u="sng" dirty="0">
                <a:solidFill>
                  <a:srgbClr val="FF0000"/>
                </a:solidFill>
                <a:effectLst>
                  <a:outerShdw blurRad="38100" dist="38100" dir="2700000" algn="tl">
                    <a:srgbClr val="000000">
                      <a:alpha val="43137"/>
                    </a:srgbClr>
                  </a:outerShdw>
                </a:effectLst>
              </a:rPr>
              <a:t>&gt; </a:t>
            </a:r>
            <a:r>
              <a:rPr lang="zh-TW" altLang="en-US" sz="1600" u="sng" dirty="0" smtClean="0">
                <a:solidFill>
                  <a:srgbClr val="FF0000"/>
                </a:solidFill>
                <a:effectLst>
                  <a:outerShdw blurRad="38100" dist="38100" dir="2700000" algn="tl">
                    <a:srgbClr val="000000">
                      <a:alpha val="43137"/>
                    </a:srgbClr>
                  </a:outerShdw>
                </a:effectLst>
              </a:rPr>
              <a:t>上櫃</a:t>
            </a:r>
            <a:r>
              <a:rPr lang="en-US" altLang="zh-TW" sz="1600" u="sng" dirty="0" smtClean="0">
                <a:solidFill>
                  <a:srgbClr val="FF0000"/>
                </a:solidFill>
                <a:effectLst>
                  <a:outerShdw blurRad="38100" dist="38100" dir="2700000" algn="tl">
                    <a:srgbClr val="000000">
                      <a:alpha val="43137"/>
                    </a:srgbClr>
                  </a:outerShdw>
                </a:effectLst>
              </a:rPr>
              <a:t>/</a:t>
            </a:r>
            <a:r>
              <a:rPr lang="zh-TW" altLang="en-US" sz="1600" u="sng" dirty="0" smtClean="0">
                <a:solidFill>
                  <a:srgbClr val="FF0000"/>
                </a:solidFill>
                <a:effectLst>
                  <a:outerShdw blurRad="38100" dist="38100" dir="2700000" algn="tl">
                    <a:srgbClr val="000000">
                      <a:alpha val="43137"/>
                    </a:srgbClr>
                  </a:outerShdw>
                </a:effectLst>
              </a:rPr>
              <a:t>興櫃公司專區</a:t>
            </a:r>
            <a:r>
              <a:rPr lang="zh-TW" altLang="en-US" sz="1600" u="sng" dirty="0">
                <a:solidFill>
                  <a:srgbClr val="FF0000"/>
                </a:solidFill>
                <a:effectLst>
                  <a:outerShdw blurRad="38100" dist="38100" dir="2700000" algn="tl">
                    <a:srgbClr val="000000">
                      <a:alpha val="43137"/>
                    </a:srgbClr>
                  </a:outerShdw>
                </a:effectLst>
              </a:rPr>
              <a:t> </a:t>
            </a:r>
            <a:r>
              <a:rPr lang="en-US" altLang="zh-TW" sz="1600" u="sng" dirty="0">
                <a:solidFill>
                  <a:srgbClr val="FF0000"/>
                </a:solidFill>
                <a:effectLst>
                  <a:outerShdw blurRad="38100" dist="38100" dir="2700000" algn="tl">
                    <a:srgbClr val="000000">
                      <a:alpha val="43137"/>
                    </a:srgbClr>
                  </a:outerShdw>
                </a:effectLst>
              </a:rPr>
              <a:t>&gt; </a:t>
            </a:r>
            <a:r>
              <a:rPr lang="zh-TW" altLang="en-US" sz="1600" u="sng" dirty="0">
                <a:solidFill>
                  <a:srgbClr val="FF0000"/>
                </a:solidFill>
                <a:effectLst>
                  <a:outerShdw blurRad="38100" dist="38100" dir="2700000" algn="tl">
                    <a:srgbClr val="000000">
                      <a:alpha val="43137"/>
                    </a:srgbClr>
                  </a:outerShdw>
                </a:effectLst>
              </a:rPr>
              <a:t>教育宣導 </a:t>
            </a:r>
            <a:r>
              <a:rPr lang="en-US" altLang="zh-TW" sz="1600" u="sng" dirty="0">
                <a:solidFill>
                  <a:srgbClr val="FF0000"/>
                </a:solidFill>
                <a:effectLst>
                  <a:outerShdw blurRad="38100" dist="38100" dir="2700000" algn="tl">
                    <a:srgbClr val="000000">
                      <a:alpha val="43137"/>
                    </a:srgbClr>
                  </a:outerShdw>
                </a:effectLst>
              </a:rPr>
              <a:t>&gt; </a:t>
            </a:r>
            <a:r>
              <a:rPr lang="zh-TW" altLang="en-US" sz="1600" u="sng" dirty="0" smtClean="0">
                <a:solidFill>
                  <a:srgbClr val="FF0000"/>
                </a:solidFill>
                <a:effectLst>
                  <a:outerShdw blurRad="38100" dist="38100" dir="2700000" algn="tl">
                    <a:srgbClr val="000000">
                      <a:alpha val="43137"/>
                    </a:srgbClr>
                  </a:outerShdw>
                </a:effectLst>
              </a:rPr>
              <a:t>審閱上櫃公司年報共同缺失</a:t>
            </a:r>
            <a:endParaRPr lang="en-US" altLang="zh-TW" sz="1600" u="sng" dirty="0" smtClean="0">
              <a:solidFill>
                <a:srgbClr val="FF0000"/>
              </a:solidFill>
              <a:effectLst>
                <a:outerShdw blurRad="38100" dist="38100" dir="2700000" algn="tl">
                  <a:srgbClr val="000000">
                    <a:alpha val="43137"/>
                  </a:srgbClr>
                </a:outerShdw>
              </a:effectLst>
            </a:endParaRPr>
          </a:p>
          <a:p>
            <a:pPr marL="82550" indent="0">
              <a:lnSpc>
                <a:spcPct val="150000"/>
              </a:lnSpc>
              <a:buFont typeface="Arial" panose="020B0604020202020204" pitchFamily="34" charset="0"/>
              <a:buNone/>
            </a:pPr>
            <a:r>
              <a:rPr lang="en-US" altLang="zh-TW" sz="2600" dirty="0" smtClean="0"/>
              <a:t>(3)</a:t>
            </a:r>
            <a:r>
              <a:rPr lang="zh-TW" altLang="en-US" sz="2600" dirty="0" smtClean="0"/>
              <a:t>把握年報</a:t>
            </a:r>
            <a:r>
              <a:rPr lang="en-US" altLang="zh-TW" sz="1200" dirty="0" smtClean="0"/>
              <a:t>(</a:t>
            </a:r>
            <a:r>
              <a:rPr lang="zh-TW" altLang="en-US" sz="1200" dirty="0" smtClean="0"/>
              <a:t>第</a:t>
            </a:r>
            <a:r>
              <a:rPr lang="en-US" altLang="zh-TW" sz="1200" dirty="0" smtClean="0"/>
              <a:t>3</a:t>
            </a:r>
            <a:r>
              <a:rPr lang="zh-TW" altLang="en-US" sz="1200" dirty="0" smtClean="0"/>
              <a:t>條</a:t>
            </a:r>
            <a:r>
              <a:rPr lang="en-US" altLang="zh-TW" sz="1200" dirty="0" smtClean="0"/>
              <a:t>)</a:t>
            </a:r>
            <a:r>
              <a:rPr lang="zh-TW" altLang="en-US" sz="2600" dirty="0" smtClean="0"/>
              <a:t>編製基本原則</a:t>
            </a:r>
            <a:r>
              <a:rPr lang="en-US" altLang="zh-TW" sz="2600" dirty="0" smtClean="0"/>
              <a:t>(</a:t>
            </a:r>
            <a:r>
              <a:rPr lang="zh-TW" altLang="en-US" sz="2600" dirty="0" smtClean="0"/>
              <a:t>時效性及詳實明確</a:t>
            </a:r>
            <a:r>
              <a:rPr lang="en-US" altLang="zh-TW" sz="2600" dirty="0" smtClean="0"/>
              <a:t>)</a:t>
            </a:r>
          </a:p>
          <a:p>
            <a:pPr marL="82550" indent="0">
              <a:lnSpc>
                <a:spcPct val="150000"/>
              </a:lnSpc>
              <a:buFont typeface="Arial" panose="020B0604020202020204" pitchFamily="34" charset="0"/>
              <a:buNone/>
            </a:pPr>
            <a:endParaRPr lang="en-US" altLang="zh-TW" sz="2600" dirty="0" smtClean="0"/>
          </a:p>
          <a:p>
            <a:pPr marL="82550" indent="0">
              <a:lnSpc>
                <a:spcPct val="150000"/>
              </a:lnSpc>
              <a:buFont typeface="Arial" panose="020B0604020202020204" pitchFamily="34" charset="0"/>
              <a:buNone/>
            </a:pPr>
            <a:endParaRPr lang="en-US" altLang="zh-TW" sz="2600" dirty="0" smtClean="0"/>
          </a:p>
          <a:p>
            <a:pPr marL="82550" indent="0">
              <a:lnSpc>
                <a:spcPct val="150000"/>
              </a:lnSpc>
              <a:buFont typeface="Arial" panose="020B0604020202020204" pitchFamily="34" charset="0"/>
              <a:buNone/>
            </a:pPr>
            <a:endParaRPr kumimoji="0" lang="en-US" altLang="zh-TW" sz="2600" dirty="0" smtClean="0">
              <a:solidFill>
                <a:srgbClr val="1E190D"/>
              </a:solidFill>
            </a:endParaRPr>
          </a:p>
          <a:p>
            <a:pPr marL="82550" indent="0">
              <a:lnSpc>
                <a:spcPct val="150000"/>
              </a:lnSpc>
              <a:buFont typeface="Arial" panose="020B0604020202020204" pitchFamily="34" charset="0"/>
              <a:buNone/>
            </a:pPr>
            <a:endParaRPr kumimoji="0" lang="en-US" altLang="zh-TW" dirty="0" smtClean="0">
              <a:solidFill>
                <a:srgbClr val="1E190D"/>
              </a:solidFill>
            </a:endParaRPr>
          </a:p>
        </p:txBody>
      </p:sp>
      <p:sp>
        <p:nvSpPr>
          <p:cNvPr id="14" name="內容版面配置區 4"/>
          <p:cNvSpPr txBox="1">
            <a:spLocks/>
          </p:cNvSpPr>
          <p:nvPr/>
        </p:nvSpPr>
        <p:spPr>
          <a:xfrm>
            <a:off x="971600" y="3546243"/>
            <a:ext cx="4612894" cy="2836168"/>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nSpc>
                <a:spcPct val="150000"/>
              </a:lnSpc>
              <a:buFont typeface="Arial" panose="020B0604020202020204" pitchFamily="34" charset="0"/>
              <a:buNone/>
            </a:pPr>
            <a:endParaRPr kumimoji="0" lang="en-US" altLang="zh-TW" sz="2600" dirty="0" smtClean="0">
              <a:solidFill>
                <a:srgbClr val="1E190D"/>
              </a:solidFill>
            </a:endParaRPr>
          </a:p>
        </p:txBody>
      </p:sp>
      <p:sp>
        <p:nvSpPr>
          <p:cNvPr id="10" name="圓角矩形 9"/>
          <p:cNvSpPr/>
          <p:nvPr/>
        </p:nvSpPr>
        <p:spPr>
          <a:xfrm>
            <a:off x="1116013" y="472347"/>
            <a:ext cx="2376592" cy="576064"/>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t>注意事項</a:t>
            </a:r>
            <a:r>
              <a:rPr lang="en-US" altLang="zh-TW" sz="2800" dirty="0" smtClean="0"/>
              <a:t>(</a:t>
            </a:r>
            <a:r>
              <a:rPr lang="zh-TW" altLang="en-US" sz="2800" dirty="0" smtClean="0"/>
              <a:t>續</a:t>
            </a:r>
            <a:r>
              <a:rPr lang="en-US" altLang="zh-TW" sz="2800" dirty="0"/>
              <a:t>)</a:t>
            </a:r>
            <a:endParaRPr lang="zh-TW" altLang="en-US" sz="2800" dirty="0"/>
          </a:p>
        </p:txBody>
      </p:sp>
    </p:spTree>
    <p:extLst>
      <p:ext uri="{BB962C8B-B14F-4D97-AF65-F5344CB8AC3E}">
        <p14:creationId xmlns:p14="http://schemas.microsoft.com/office/powerpoint/2010/main" val="204374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6345ABB5-624D-496D-8153-7DF2F8567C4F}" type="slidenum">
              <a:rPr lang="zh-TW" altLang="en-US" smtClean="0"/>
              <a:pPr/>
              <a:t>29</a:t>
            </a:fld>
            <a:endParaRPr lang="en-US" altLang="zh-TW"/>
          </a:p>
        </p:txBody>
      </p:sp>
      <p:sp>
        <p:nvSpPr>
          <p:cNvPr id="9" name="內容版面配置區 4"/>
          <p:cNvSpPr txBox="1">
            <a:spLocks/>
          </p:cNvSpPr>
          <p:nvPr/>
        </p:nvSpPr>
        <p:spPr>
          <a:xfrm>
            <a:off x="1116013" y="1447800"/>
            <a:ext cx="7704137" cy="4800600"/>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nSpc>
                <a:spcPct val="150000"/>
              </a:lnSpc>
              <a:buFont typeface="Arial" panose="020B0604020202020204" pitchFamily="34" charset="0"/>
              <a:buNone/>
            </a:pPr>
            <a:endParaRPr kumimoji="0" lang="en-US" altLang="zh-TW" dirty="0" smtClean="0">
              <a:solidFill>
                <a:srgbClr val="1E190D"/>
              </a:solidFill>
            </a:endParaRPr>
          </a:p>
          <a:p>
            <a:pPr marL="82550" indent="0">
              <a:lnSpc>
                <a:spcPct val="150000"/>
              </a:lnSpc>
              <a:buFont typeface="Wingdings 2" panose="05020102010507070707" pitchFamily="18" charset="2"/>
              <a:buNone/>
            </a:pPr>
            <a:endParaRPr kumimoji="0" lang="en-US" altLang="zh-TW" dirty="0" smtClean="0">
              <a:solidFill>
                <a:srgbClr val="1E190D"/>
              </a:solidFill>
            </a:endParaRPr>
          </a:p>
        </p:txBody>
      </p:sp>
      <p:sp>
        <p:nvSpPr>
          <p:cNvPr id="11" name="內容版面配置區 4"/>
          <p:cNvSpPr txBox="1">
            <a:spLocks/>
          </p:cNvSpPr>
          <p:nvPr/>
        </p:nvSpPr>
        <p:spPr>
          <a:xfrm>
            <a:off x="971600" y="96722"/>
            <a:ext cx="7704137" cy="4800600"/>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nSpc>
                <a:spcPct val="150000"/>
              </a:lnSpc>
              <a:buFont typeface="Arial" panose="020B0604020202020204" pitchFamily="34" charset="0"/>
              <a:buNone/>
            </a:pPr>
            <a:r>
              <a:rPr lang="en-US" altLang="zh-TW" sz="2600" dirty="0" smtClean="0"/>
              <a:t>(4)</a:t>
            </a:r>
            <a:r>
              <a:rPr lang="zh-TW" altLang="en-US" sz="2600" dirty="0" smtClean="0"/>
              <a:t>將擇優劣揭露方式，放置於本中心網站供參：</a:t>
            </a:r>
            <a:r>
              <a:rPr lang="en-US" altLang="zh-TW" sz="2600" dirty="0" smtClean="0"/>
              <a:t/>
            </a:r>
            <a:br>
              <a:rPr lang="en-US" altLang="zh-TW" sz="2600" dirty="0" smtClean="0"/>
            </a:br>
            <a:r>
              <a:rPr lang="en-US" altLang="zh-TW" sz="2600" dirty="0" smtClean="0"/>
              <a:t>   </a:t>
            </a:r>
            <a:r>
              <a:rPr lang="zh-TW" altLang="en-US" sz="2600" dirty="0" smtClean="0"/>
              <a:t>以今年度新修正之董事會運作情形為例：</a:t>
            </a:r>
            <a:endParaRPr lang="en-US" altLang="zh-TW" sz="2600" dirty="0" smtClean="0"/>
          </a:p>
          <a:p>
            <a:pPr marL="82550" indent="0">
              <a:lnSpc>
                <a:spcPct val="150000"/>
              </a:lnSpc>
              <a:buFont typeface="Arial" panose="020B0604020202020204" pitchFamily="34" charset="0"/>
              <a:buNone/>
            </a:pPr>
            <a:endParaRPr lang="en-US" altLang="zh-TW" sz="2600" dirty="0" smtClean="0"/>
          </a:p>
          <a:p>
            <a:pPr marL="82550" indent="0">
              <a:lnSpc>
                <a:spcPct val="150000"/>
              </a:lnSpc>
              <a:buFont typeface="Arial" panose="020B0604020202020204" pitchFamily="34" charset="0"/>
              <a:buNone/>
            </a:pPr>
            <a:endParaRPr lang="en-US" altLang="zh-TW" sz="2600" dirty="0" smtClean="0"/>
          </a:p>
          <a:p>
            <a:pPr marL="82550" indent="0">
              <a:lnSpc>
                <a:spcPct val="150000"/>
              </a:lnSpc>
              <a:buFont typeface="Arial" panose="020B0604020202020204" pitchFamily="34" charset="0"/>
              <a:buNone/>
            </a:pPr>
            <a:endParaRPr kumimoji="0" lang="en-US" altLang="zh-TW" sz="2600" dirty="0" smtClean="0">
              <a:solidFill>
                <a:srgbClr val="1E190D"/>
              </a:solidFill>
            </a:endParaRPr>
          </a:p>
          <a:p>
            <a:pPr marL="82550" indent="0">
              <a:lnSpc>
                <a:spcPct val="150000"/>
              </a:lnSpc>
              <a:buFont typeface="Arial" panose="020B0604020202020204" pitchFamily="34" charset="0"/>
              <a:buNone/>
            </a:pPr>
            <a:endParaRPr kumimoji="0" lang="en-US" altLang="zh-TW" dirty="0" smtClean="0">
              <a:solidFill>
                <a:srgbClr val="1E190D"/>
              </a:solidFill>
            </a:endParaRPr>
          </a:p>
        </p:txBody>
      </p:sp>
      <p:sp>
        <p:nvSpPr>
          <p:cNvPr id="14" name="內容版面配置區 4"/>
          <p:cNvSpPr txBox="1">
            <a:spLocks/>
          </p:cNvSpPr>
          <p:nvPr/>
        </p:nvSpPr>
        <p:spPr>
          <a:xfrm>
            <a:off x="971600" y="3546243"/>
            <a:ext cx="4612894" cy="2836168"/>
          </a:xfrm>
          <a:prstGeom prst="rect">
            <a:avLst/>
          </a:prstGeom>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標楷體" pitchFamily="65" charset="-120"/>
                <a:ea typeface="標楷體" pitchFamily="65" charset="-120"/>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標楷體" pitchFamily="65" charset="-120"/>
                <a:ea typeface="標楷體" pitchFamily="65" charset="-120"/>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標楷體" pitchFamily="65" charset="-120"/>
                <a:ea typeface="標楷體" pitchFamily="65" charset="-120"/>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標楷體" pitchFamily="65" charset="-120"/>
                <a:ea typeface="標楷體" pitchFamily="65" charset="-12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lnSpc>
                <a:spcPct val="150000"/>
              </a:lnSpc>
              <a:buFont typeface="Arial" panose="020B0604020202020204" pitchFamily="34" charset="0"/>
              <a:buNone/>
            </a:pPr>
            <a:endParaRPr kumimoji="0" lang="en-US" altLang="zh-TW" sz="2600" dirty="0" smtClean="0">
              <a:solidFill>
                <a:srgbClr val="1E190D"/>
              </a:solidFill>
            </a:endParaRPr>
          </a:p>
        </p:txBody>
      </p:sp>
      <p:pic>
        <p:nvPicPr>
          <p:cNvPr id="7" name="圖片 6" descr="cid:image006.jpg@01D30147.2E2440F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1600" y="1390650"/>
            <a:ext cx="8099375" cy="4914900"/>
          </a:xfrm>
          <a:prstGeom prst="rect">
            <a:avLst/>
          </a:prstGeom>
          <a:noFill/>
          <a:ln>
            <a:solidFill>
              <a:schemeClr val="tx1"/>
            </a:solidFill>
          </a:ln>
        </p:spPr>
      </p:pic>
    </p:spTree>
    <p:extLst>
      <p:ext uri="{BB962C8B-B14F-4D97-AF65-F5344CB8AC3E}">
        <p14:creationId xmlns:p14="http://schemas.microsoft.com/office/powerpoint/2010/main" val="362475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100" y="1557338"/>
            <a:ext cx="7499350" cy="4103687"/>
          </a:xfrm>
        </p:spPr>
        <p:txBody>
          <a:bodyPr/>
          <a:lstStyle/>
          <a:p>
            <a:pPr>
              <a:buFont typeface="Wingdings" panose="05000000000000000000" pitchFamily="2" charset="2"/>
              <a:buChar char="n"/>
              <a:defRPr/>
            </a:pPr>
            <a:r>
              <a:rPr lang="zh-TW" altLang="en-US" sz="2600" dirty="0"/>
              <a:t>財團法人中華民國證券櫃檯買賣中心對有價證券上櫃公司資訊申報作業</a:t>
            </a:r>
            <a:r>
              <a:rPr lang="zh-TW" altLang="en-US" sz="2600" dirty="0" smtClean="0"/>
              <a:t>辦法</a:t>
            </a:r>
            <a:endParaRPr lang="en-US" altLang="zh-TW" sz="2600" dirty="0" smtClean="0"/>
          </a:p>
          <a:p>
            <a:pPr>
              <a:buFont typeface="Wingdings" panose="05000000000000000000" pitchFamily="2" charset="2"/>
              <a:buChar char="n"/>
              <a:defRPr/>
            </a:pPr>
            <a:r>
              <a:rPr lang="zh-TW" altLang="en-US" sz="2600" dirty="0"/>
              <a:t>財團法人中華民國證券櫃檯買賣中心對有價證券上櫃公司重大訊息之查證暨公開處理</a:t>
            </a:r>
            <a:r>
              <a:rPr lang="zh-TW" altLang="en-US" sz="2600" dirty="0" smtClean="0"/>
              <a:t>程序</a:t>
            </a:r>
            <a:endParaRPr lang="en-US" altLang="zh-TW" sz="2600" dirty="0" smtClean="0"/>
          </a:p>
          <a:p>
            <a:pPr>
              <a:buFont typeface="Wingdings" panose="05000000000000000000" pitchFamily="2" charset="2"/>
              <a:buChar char="n"/>
              <a:defRPr/>
            </a:pPr>
            <a:r>
              <a:rPr lang="zh-TW" altLang="en-US" sz="2600" dirty="0"/>
              <a:t>公開發行公司取得或處分資產處理</a:t>
            </a:r>
            <a:r>
              <a:rPr lang="zh-TW" altLang="en-US" sz="2600" dirty="0" smtClean="0"/>
              <a:t>準則</a:t>
            </a:r>
            <a:endParaRPr lang="en-US" altLang="zh-TW" sz="2600" dirty="0" smtClean="0"/>
          </a:p>
          <a:p>
            <a:pPr>
              <a:buFont typeface="Wingdings" panose="05000000000000000000" pitchFamily="2" charset="2"/>
              <a:buChar char="n"/>
              <a:defRPr/>
            </a:pPr>
            <a:r>
              <a:rPr lang="zh-TW" altLang="en-US" sz="2600" dirty="0"/>
              <a:t>公開發行公司資金貸與及背書保證處理</a:t>
            </a:r>
            <a:r>
              <a:rPr lang="zh-TW" altLang="en-US" sz="2600" dirty="0" smtClean="0"/>
              <a:t>準則</a:t>
            </a:r>
            <a:endParaRPr lang="en-US" altLang="zh-TW" sz="2600" dirty="0" smtClean="0"/>
          </a:p>
          <a:p>
            <a:pPr>
              <a:buFont typeface="Wingdings" panose="05000000000000000000" pitchFamily="2" charset="2"/>
              <a:buChar char="n"/>
              <a:defRPr/>
            </a:pPr>
            <a:r>
              <a:rPr lang="zh-TW" altLang="en-US" sz="2600" dirty="0"/>
              <a:t>公開發行公司建立內部控制制度處理</a:t>
            </a:r>
            <a:r>
              <a:rPr lang="zh-TW" altLang="en-US" sz="2600" dirty="0" smtClean="0"/>
              <a:t>準則</a:t>
            </a:r>
            <a:endParaRPr lang="en-US" altLang="zh-TW" sz="2600" dirty="0" smtClean="0"/>
          </a:p>
          <a:p>
            <a:pPr>
              <a:buFont typeface="Wingdings" panose="05000000000000000000" pitchFamily="2" charset="2"/>
              <a:buChar char="n"/>
              <a:defRPr/>
            </a:pPr>
            <a:r>
              <a:rPr lang="zh-TW" altLang="en-US" sz="2600" dirty="0"/>
              <a:t>發行人證券商證券交易所會計主管資格條件及專業進修</a:t>
            </a:r>
            <a:r>
              <a:rPr lang="zh-TW" altLang="en-US" sz="2600" dirty="0" smtClean="0"/>
              <a:t>辦法</a:t>
            </a:r>
            <a:endParaRPr lang="en-US" altLang="zh-TW" sz="2600" dirty="0" smtClean="0"/>
          </a:p>
          <a:p>
            <a:pPr marL="82550" indent="0">
              <a:buFont typeface="Arial" panose="020B0604020202020204" pitchFamily="34" charset="0"/>
              <a:buNone/>
              <a:defRPr/>
            </a:pPr>
            <a:r>
              <a:rPr lang="zh-TW" altLang="en-US" sz="2600" dirty="0" smtClean="0"/>
              <a:t>       </a:t>
            </a:r>
            <a:endParaRPr lang="en-US" altLang="zh-TW" sz="2600" dirty="0" smtClean="0"/>
          </a:p>
        </p:txBody>
      </p:sp>
      <p:sp>
        <p:nvSpPr>
          <p:cNvPr id="29699"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732A40A5-3D6F-417B-936E-14B0E7B48ED8}" type="slidenum">
              <a:rPr kumimoji="0" lang="zh-TW" altLang="en-US" smtClean="0">
                <a:solidFill>
                  <a:srgbClr val="4B3E21"/>
                </a:solidFill>
                <a:latin typeface="Arial" panose="020B0604020202020204" pitchFamily="34" charset="0"/>
              </a:rPr>
              <a:pPr/>
              <a:t>3</a:t>
            </a:fld>
            <a:endParaRPr kumimoji="0" lang="zh-TW" altLang="en-US" smtClean="0">
              <a:solidFill>
                <a:srgbClr val="4B3E21"/>
              </a:solidFill>
              <a:latin typeface="Arial" panose="020B0604020202020204" pitchFamily="34" charset="0"/>
            </a:endParaRPr>
          </a:p>
        </p:txBody>
      </p:sp>
      <p:sp>
        <p:nvSpPr>
          <p:cNvPr id="5" name="標題 4"/>
          <p:cNvSpPr>
            <a:spLocks noGrp="1"/>
          </p:cNvSpPr>
          <p:nvPr>
            <p:ph type="title"/>
          </p:nvPr>
        </p:nvSpPr>
        <p:spPr>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marL="0" indent="0" eaLnBrk="1" hangingPunct="1">
              <a:buFont typeface="Wingdings" panose="05000000000000000000" pitchFamily="2" charset="2"/>
              <a:buNone/>
              <a:defRPr/>
            </a:pPr>
            <a:r>
              <a:rPr lang="zh-TW" altLang="en-US" sz="3600" b="1" dirty="0" smtClean="0">
                <a:solidFill>
                  <a:srgbClr val="660066"/>
                </a:solidFill>
                <a:latin typeface="標楷體" panose="03000509000000000000" pitchFamily="65" charset="-120"/>
                <a:ea typeface="標楷體" panose="03000509000000000000" pitchFamily="65" charset="-120"/>
              </a:rPr>
              <a:t>壹</a:t>
            </a:r>
            <a:r>
              <a:rPr lang="zh-TW" altLang="en-US" sz="4000" b="1" dirty="0" smtClean="0"/>
              <a:t>、</a:t>
            </a:r>
            <a:r>
              <a:rPr lang="zh-TW" altLang="en-US" sz="3600" b="1" dirty="0" smtClean="0">
                <a:solidFill>
                  <a:srgbClr val="660066"/>
                </a:solidFill>
                <a:latin typeface="標楷體" panose="03000509000000000000" pitchFamily="65" charset="-120"/>
                <a:ea typeface="標楷體" panose="03000509000000000000" pitchFamily="65" charset="-120"/>
              </a:rPr>
              <a:t>資訊</a:t>
            </a:r>
            <a:r>
              <a:rPr lang="zh-TW" altLang="en-US" sz="3600" b="1" dirty="0">
                <a:solidFill>
                  <a:srgbClr val="660066"/>
                </a:solidFill>
                <a:latin typeface="標楷體" panose="03000509000000000000" pitchFamily="65" charset="-120"/>
                <a:ea typeface="標楷體" panose="03000509000000000000" pitchFamily="65" charset="-120"/>
              </a:rPr>
              <a:t>申報相關</a:t>
            </a:r>
            <a:r>
              <a:rPr lang="zh-TW" altLang="en-US" sz="3600" b="1" dirty="0" smtClean="0">
                <a:solidFill>
                  <a:srgbClr val="660066"/>
                </a:solidFill>
                <a:latin typeface="標楷體" panose="03000509000000000000" pitchFamily="65" charset="-120"/>
                <a:ea typeface="標楷體" panose="03000509000000000000" pitchFamily="65" charset="-120"/>
              </a:rPr>
              <a:t>規範</a:t>
            </a:r>
            <a:endParaRPr lang="zh-TW" altLang="en-US" sz="3600" dirty="0"/>
          </a:p>
        </p:txBody>
      </p:sp>
      <p:sp>
        <p:nvSpPr>
          <p:cNvPr id="2" name="向右箭號 1"/>
          <p:cNvSpPr/>
          <p:nvPr/>
        </p:nvSpPr>
        <p:spPr>
          <a:xfrm>
            <a:off x="1258888" y="5778500"/>
            <a:ext cx="5048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704" name="文字方塊 5"/>
          <p:cNvSpPr txBox="1">
            <a:spLocks noChangeArrowheads="1"/>
          </p:cNvSpPr>
          <p:nvPr/>
        </p:nvSpPr>
        <p:spPr bwMode="auto">
          <a:xfrm>
            <a:off x="1679575" y="57658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lang="zh-TW" altLang="en-US" sz="2000" dirty="0">
                <a:solidFill>
                  <a:srgbClr val="FF0000"/>
                </a:solidFill>
              </a:rPr>
              <a:t>法規查詢網址</a:t>
            </a:r>
            <a:r>
              <a:rPr lang="en-US" altLang="zh-TW" sz="2000" dirty="0">
                <a:solidFill>
                  <a:srgbClr val="FF0000"/>
                </a:solidFill>
              </a:rPr>
              <a:t>:http://</a:t>
            </a:r>
            <a:r>
              <a:rPr lang="en-US" altLang="zh-TW" sz="2000" dirty="0" smtClean="0">
                <a:solidFill>
                  <a:srgbClr val="FF0000"/>
                </a:solidFill>
              </a:rPr>
              <a:t>www.selaw.com.tw</a:t>
            </a:r>
            <a:r>
              <a:rPr lang="en-US" altLang="zh-TW" sz="2000" b="1" dirty="0" smtClean="0">
                <a:latin typeface="標楷體" panose="03000509000000000000" pitchFamily="65" charset="-120"/>
                <a:ea typeface="標楷體" panose="03000509000000000000" pitchFamily="65" charset="-120"/>
                <a:sym typeface="Wingdings" panose="05000000000000000000" pitchFamily="2" charset="2"/>
              </a:rPr>
              <a:t></a:t>
            </a:r>
            <a:r>
              <a:rPr lang="zh-TW" altLang="en-US" sz="2000" b="1" dirty="0">
                <a:latin typeface="標楷體" panose="03000509000000000000" pitchFamily="65" charset="-120"/>
                <a:ea typeface="標楷體" panose="03000509000000000000" pitchFamily="65" charset="-120"/>
                <a:sym typeface="Wingdings" panose="05000000000000000000" pitchFamily="2" charset="2"/>
              </a:rPr>
              <a:t>法規名稱查詢</a:t>
            </a:r>
          </a:p>
          <a:p>
            <a:endParaRPr lang="zh-TW" altLang="en-US" sz="2000" dirty="0">
              <a:solidFill>
                <a:srgbClr val="FF0000"/>
              </a:solidFill>
            </a:endParaRPr>
          </a:p>
        </p:txBody>
      </p:sp>
      <p:sp>
        <p:nvSpPr>
          <p:cNvPr id="7" name="圓角矩形 6"/>
          <p:cNvSpPr/>
          <p:nvPr/>
        </p:nvSpPr>
        <p:spPr>
          <a:xfrm>
            <a:off x="1435100" y="1557338"/>
            <a:ext cx="7635875" cy="172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737469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217776" y="1556792"/>
            <a:ext cx="7903104" cy="4608512"/>
          </a:xfrm>
          <a:prstGeom prst="rect">
            <a:avLst/>
          </a:prstGeom>
        </p:spPr>
      </p:pic>
      <p:sp>
        <p:nvSpPr>
          <p:cNvPr id="3" name="標題 4"/>
          <p:cNvSpPr txBox="1">
            <a:spLocks/>
          </p:cNvSpPr>
          <p:nvPr/>
        </p:nvSpPr>
        <p:spPr>
          <a:xfrm>
            <a:off x="1199266" y="260648"/>
            <a:ext cx="7499350" cy="1143000"/>
          </a:xfrm>
          <a:prstGeom prst="round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lvl1pPr algn="l" rtl="0" eaLnBrk="0" fontAlgn="base" hangingPunct="0">
              <a:spcBef>
                <a:spcPct val="0"/>
              </a:spcBef>
              <a:spcAft>
                <a:spcPct val="0"/>
              </a:spcAft>
              <a:defRPr sz="4300" kern="1200">
                <a:solidFill>
                  <a:schemeClr val="dk1"/>
                </a:solidFill>
                <a:effectLst>
                  <a:outerShdw blurRad="50000" dist="30000" dir="5400000" algn="tl" rotWithShape="0">
                    <a:srgbClr val="000000">
                      <a:alpha val="30000"/>
                    </a:srgbClr>
                  </a:outerShdw>
                </a:effectLst>
                <a:latin typeface="+mn-lt"/>
                <a:ea typeface="+mn-ea"/>
                <a:cs typeface="+mn-cs"/>
              </a:defRPr>
            </a:lvl1pPr>
            <a:lvl2pPr algn="l" rtl="0" eaLnBrk="0" fontAlgn="base" hangingPunct="0">
              <a:spcBef>
                <a:spcPct val="0"/>
              </a:spcBef>
              <a:spcAft>
                <a:spcPct val="0"/>
              </a:spcAft>
              <a:defRPr sz="4300">
                <a:solidFill>
                  <a:schemeClr val="dk1"/>
                </a:solidFill>
                <a:latin typeface="+mn-lt"/>
                <a:ea typeface="+mn-ea"/>
                <a:cs typeface="+mn-cs"/>
              </a:defRPr>
            </a:lvl2pPr>
            <a:lvl3pPr algn="l" rtl="0" eaLnBrk="0" fontAlgn="base" hangingPunct="0">
              <a:spcBef>
                <a:spcPct val="0"/>
              </a:spcBef>
              <a:spcAft>
                <a:spcPct val="0"/>
              </a:spcAft>
              <a:defRPr sz="4300">
                <a:solidFill>
                  <a:schemeClr val="dk1"/>
                </a:solidFill>
                <a:latin typeface="+mn-lt"/>
                <a:ea typeface="+mn-ea"/>
                <a:cs typeface="+mn-cs"/>
              </a:defRPr>
            </a:lvl3pPr>
            <a:lvl4pPr algn="l" rtl="0" eaLnBrk="0" fontAlgn="base" hangingPunct="0">
              <a:spcBef>
                <a:spcPct val="0"/>
              </a:spcBef>
              <a:spcAft>
                <a:spcPct val="0"/>
              </a:spcAft>
              <a:defRPr sz="4300">
                <a:solidFill>
                  <a:schemeClr val="dk1"/>
                </a:solidFill>
                <a:latin typeface="+mn-lt"/>
                <a:ea typeface="+mn-ea"/>
                <a:cs typeface="+mn-cs"/>
              </a:defRPr>
            </a:lvl4pPr>
            <a:lvl5pPr algn="l" rtl="0" eaLnBrk="0" fontAlgn="base" hangingPunct="0">
              <a:spcBef>
                <a:spcPct val="0"/>
              </a:spcBef>
              <a:spcAft>
                <a:spcPct val="0"/>
              </a:spcAft>
              <a:defRPr sz="4300">
                <a:solidFill>
                  <a:schemeClr val="dk1"/>
                </a:solidFill>
                <a:latin typeface="+mn-lt"/>
                <a:ea typeface="+mn-ea"/>
                <a:cs typeface="+mn-cs"/>
              </a:defRPr>
            </a:lvl5pPr>
            <a:lvl6pPr marL="457200" algn="l" rtl="0" eaLnBrk="1" fontAlgn="base" hangingPunct="1">
              <a:spcBef>
                <a:spcPct val="0"/>
              </a:spcBef>
              <a:spcAft>
                <a:spcPct val="0"/>
              </a:spcAft>
              <a:defRPr sz="4300">
                <a:solidFill>
                  <a:schemeClr val="dk1"/>
                </a:solidFill>
                <a:latin typeface="+mn-lt"/>
                <a:ea typeface="+mn-ea"/>
                <a:cs typeface="+mn-cs"/>
              </a:defRPr>
            </a:lvl6pPr>
            <a:lvl7pPr marL="914400" algn="l" rtl="0" eaLnBrk="1" fontAlgn="base" hangingPunct="1">
              <a:spcBef>
                <a:spcPct val="0"/>
              </a:spcBef>
              <a:spcAft>
                <a:spcPct val="0"/>
              </a:spcAft>
              <a:defRPr sz="4300">
                <a:solidFill>
                  <a:schemeClr val="dk1"/>
                </a:solidFill>
                <a:latin typeface="+mn-lt"/>
                <a:ea typeface="+mn-ea"/>
                <a:cs typeface="+mn-cs"/>
              </a:defRPr>
            </a:lvl7pPr>
            <a:lvl8pPr marL="1371600" algn="l" rtl="0" eaLnBrk="1" fontAlgn="base" hangingPunct="1">
              <a:spcBef>
                <a:spcPct val="0"/>
              </a:spcBef>
              <a:spcAft>
                <a:spcPct val="0"/>
              </a:spcAft>
              <a:defRPr sz="4300">
                <a:solidFill>
                  <a:schemeClr val="dk1"/>
                </a:solidFill>
                <a:latin typeface="+mn-lt"/>
                <a:ea typeface="+mn-ea"/>
                <a:cs typeface="+mn-cs"/>
              </a:defRPr>
            </a:lvl8pPr>
            <a:lvl9pPr marL="1828800" algn="l" rtl="0" eaLnBrk="1" fontAlgn="base" hangingPunct="1">
              <a:spcBef>
                <a:spcPct val="0"/>
              </a:spcBef>
              <a:spcAft>
                <a:spcPct val="0"/>
              </a:spcAft>
              <a:defRPr sz="4300">
                <a:solidFill>
                  <a:schemeClr val="dk1"/>
                </a:solidFill>
                <a:latin typeface="+mn-lt"/>
                <a:ea typeface="+mn-ea"/>
                <a:cs typeface="+mn-cs"/>
              </a:defRPr>
            </a:lvl9pPr>
            <a:extLst/>
          </a:lstStyle>
          <a:p>
            <a:pPr eaLnBrk="1" hangingPunct="1">
              <a:buFont typeface="Wingdings" panose="05000000000000000000" pitchFamily="2" charset="2"/>
              <a:buNone/>
              <a:defRPr/>
            </a:pPr>
            <a:r>
              <a:rPr kumimoji="0" lang="zh-TW" altLang="en-US" sz="3600" b="1" dirty="0">
                <a:solidFill>
                  <a:srgbClr val="660066"/>
                </a:solidFill>
                <a:latin typeface="標楷體" panose="03000509000000000000" pitchFamily="65" charset="-120"/>
                <a:ea typeface="標楷體" panose="03000509000000000000" pitchFamily="65" charset="-120"/>
              </a:rPr>
              <a:t>參</a:t>
            </a:r>
            <a:r>
              <a:rPr kumimoji="0" lang="zh-TW" altLang="en-US" sz="4000" b="1" dirty="0" smtClean="0"/>
              <a:t>、</a:t>
            </a:r>
            <a:r>
              <a:rPr kumimoji="0" lang="zh-TW" altLang="en-US" sz="3600" b="1" dirty="0" smtClean="0">
                <a:solidFill>
                  <a:srgbClr val="660066"/>
                </a:solidFill>
                <a:latin typeface="標楷體" panose="03000509000000000000" pitchFamily="65" charset="-120"/>
                <a:ea typeface="標楷體" panose="03000509000000000000" pitchFamily="65" charset="-120"/>
              </a:rPr>
              <a:t>產業價值鏈資訊平台</a:t>
            </a:r>
            <a:endParaRPr kumimoji="0" lang="zh-TW" altLang="en-US" sz="3600" dirty="0"/>
          </a:p>
        </p:txBody>
      </p:sp>
    </p:spTree>
    <p:extLst>
      <p:ext uri="{BB962C8B-B14F-4D97-AF65-F5344CB8AC3E}">
        <p14:creationId xmlns:p14="http://schemas.microsoft.com/office/powerpoint/2010/main" val="3268576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4"/>
          <p:cNvSpPr txBox="1">
            <a:spLocks/>
          </p:cNvSpPr>
          <p:nvPr/>
        </p:nvSpPr>
        <p:spPr>
          <a:xfrm>
            <a:off x="1199266" y="260648"/>
            <a:ext cx="5532974" cy="864096"/>
          </a:xfrm>
          <a:prstGeom prst="round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lvl1pPr algn="l" rtl="0" eaLnBrk="0" fontAlgn="base" hangingPunct="0">
              <a:spcBef>
                <a:spcPct val="0"/>
              </a:spcBef>
              <a:spcAft>
                <a:spcPct val="0"/>
              </a:spcAft>
              <a:defRPr sz="4300" kern="1200">
                <a:solidFill>
                  <a:schemeClr val="dk1"/>
                </a:solidFill>
                <a:effectLst>
                  <a:outerShdw blurRad="50000" dist="30000" dir="5400000" algn="tl" rotWithShape="0">
                    <a:srgbClr val="000000">
                      <a:alpha val="30000"/>
                    </a:srgbClr>
                  </a:outerShdw>
                </a:effectLst>
                <a:latin typeface="+mn-lt"/>
                <a:ea typeface="+mn-ea"/>
                <a:cs typeface="+mn-cs"/>
              </a:defRPr>
            </a:lvl1pPr>
            <a:lvl2pPr algn="l" rtl="0" eaLnBrk="0" fontAlgn="base" hangingPunct="0">
              <a:spcBef>
                <a:spcPct val="0"/>
              </a:spcBef>
              <a:spcAft>
                <a:spcPct val="0"/>
              </a:spcAft>
              <a:defRPr sz="4300">
                <a:solidFill>
                  <a:schemeClr val="dk1"/>
                </a:solidFill>
                <a:latin typeface="+mn-lt"/>
                <a:ea typeface="+mn-ea"/>
                <a:cs typeface="+mn-cs"/>
              </a:defRPr>
            </a:lvl2pPr>
            <a:lvl3pPr algn="l" rtl="0" eaLnBrk="0" fontAlgn="base" hangingPunct="0">
              <a:spcBef>
                <a:spcPct val="0"/>
              </a:spcBef>
              <a:spcAft>
                <a:spcPct val="0"/>
              </a:spcAft>
              <a:defRPr sz="4300">
                <a:solidFill>
                  <a:schemeClr val="dk1"/>
                </a:solidFill>
                <a:latin typeface="+mn-lt"/>
                <a:ea typeface="+mn-ea"/>
                <a:cs typeface="+mn-cs"/>
              </a:defRPr>
            </a:lvl3pPr>
            <a:lvl4pPr algn="l" rtl="0" eaLnBrk="0" fontAlgn="base" hangingPunct="0">
              <a:spcBef>
                <a:spcPct val="0"/>
              </a:spcBef>
              <a:spcAft>
                <a:spcPct val="0"/>
              </a:spcAft>
              <a:defRPr sz="4300">
                <a:solidFill>
                  <a:schemeClr val="dk1"/>
                </a:solidFill>
                <a:latin typeface="+mn-lt"/>
                <a:ea typeface="+mn-ea"/>
                <a:cs typeface="+mn-cs"/>
              </a:defRPr>
            </a:lvl4pPr>
            <a:lvl5pPr algn="l" rtl="0" eaLnBrk="0" fontAlgn="base" hangingPunct="0">
              <a:spcBef>
                <a:spcPct val="0"/>
              </a:spcBef>
              <a:spcAft>
                <a:spcPct val="0"/>
              </a:spcAft>
              <a:defRPr sz="4300">
                <a:solidFill>
                  <a:schemeClr val="dk1"/>
                </a:solidFill>
                <a:latin typeface="+mn-lt"/>
                <a:ea typeface="+mn-ea"/>
                <a:cs typeface="+mn-cs"/>
              </a:defRPr>
            </a:lvl5pPr>
            <a:lvl6pPr marL="457200" algn="l" rtl="0" eaLnBrk="1" fontAlgn="base" hangingPunct="1">
              <a:spcBef>
                <a:spcPct val="0"/>
              </a:spcBef>
              <a:spcAft>
                <a:spcPct val="0"/>
              </a:spcAft>
              <a:defRPr sz="4300">
                <a:solidFill>
                  <a:schemeClr val="dk1"/>
                </a:solidFill>
                <a:latin typeface="+mn-lt"/>
                <a:ea typeface="+mn-ea"/>
                <a:cs typeface="+mn-cs"/>
              </a:defRPr>
            </a:lvl6pPr>
            <a:lvl7pPr marL="914400" algn="l" rtl="0" eaLnBrk="1" fontAlgn="base" hangingPunct="1">
              <a:spcBef>
                <a:spcPct val="0"/>
              </a:spcBef>
              <a:spcAft>
                <a:spcPct val="0"/>
              </a:spcAft>
              <a:defRPr sz="4300">
                <a:solidFill>
                  <a:schemeClr val="dk1"/>
                </a:solidFill>
                <a:latin typeface="+mn-lt"/>
                <a:ea typeface="+mn-ea"/>
                <a:cs typeface="+mn-cs"/>
              </a:defRPr>
            </a:lvl7pPr>
            <a:lvl8pPr marL="1371600" algn="l" rtl="0" eaLnBrk="1" fontAlgn="base" hangingPunct="1">
              <a:spcBef>
                <a:spcPct val="0"/>
              </a:spcBef>
              <a:spcAft>
                <a:spcPct val="0"/>
              </a:spcAft>
              <a:defRPr sz="4300">
                <a:solidFill>
                  <a:schemeClr val="dk1"/>
                </a:solidFill>
                <a:latin typeface="+mn-lt"/>
                <a:ea typeface="+mn-ea"/>
                <a:cs typeface="+mn-cs"/>
              </a:defRPr>
            </a:lvl8pPr>
            <a:lvl9pPr marL="1828800" algn="l" rtl="0" eaLnBrk="1" fontAlgn="base" hangingPunct="1">
              <a:spcBef>
                <a:spcPct val="0"/>
              </a:spcBef>
              <a:spcAft>
                <a:spcPct val="0"/>
              </a:spcAft>
              <a:defRPr sz="4300">
                <a:solidFill>
                  <a:schemeClr val="dk1"/>
                </a:solidFill>
                <a:latin typeface="+mn-lt"/>
                <a:ea typeface="+mn-ea"/>
                <a:cs typeface="+mn-cs"/>
              </a:defRPr>
            </a:lvl9pPr>
            <a:extLst/>
          </a:lstStyle>
          <a:p>
            <a:pPr eaLnBrk="1" hangingPunct="1">
              <a:buFont typeface="Wingdings" panose="05000000000000000000" pitchFamily="2" charset="2"/>
              <a:buNone/>
              <a:defRPr/>
            </a:pPr>
            <a:r>
              <a:rPr kumimoji="0" lang="zh-TW" altLang="en-US" sz="3600" b="1" dirty="0" smtClean="0">
                <a:solidFill>
                  <a:srgbClr val="660066"/>
                </a:solidFill>
                <a:latin typeface="標楷體" panose="03000509000000000000" pitchFamily="65" charset="-120"/>
                <a:ea typeface="標楷體" panose="03000509000000000000" pitchFamily="65" charset="-120"/>
              </a:rPr>
              <a:t>產業價值鏈資訊平台</a:t>
            </a:r>
            <a:r>
              <a:rPr kumimoji="0" lang="en-US" altLang="zh-TW" sz="3600" b="1" dirty="0" smtClean="0">
                <a:solidFill>
                  <a:srgbClr val="660066"/>
                </a:solidFill>
                <a:latin typeface="標楷體" panose="03000509000000000000" pitchFamily="65" charset="-120"/>
                <a:ea typeface="標楷體" panose="03000509000000000000" pitchFamily="65" charset="-120"/>
              </a:rPr>
              <a:t>(</a:t>
            </a:r>
            <a:r>
              <a:rPr kumimoji="0" lang="zh-TW" altLang="en-US" sz="3600" b="1" dirty="0" smtClean="0">
                <a:solidFill>
                  <a:srgbClr val="660066"/>
                </a:solidFill>
                <a:latin typeface="標楷體" panose="03000509000000000000" pitchFamily="65" charset="-120"/>
                <a:ea typeface="標楷體" panose="03000509000000000000" pitchFamily="65" charset="-120"/>
              </a:rPr>
              <a:t>續</a:t>
            </a:r>
            <a:r>
              <a:rPr kumimoji="0" lang="en-US" altLang="zh-TW" sz="3600" b="1" dirty="0">
                <a:solidFill>
                  <a:srgbClr val="660066"/>
                </a:solidFill>
                <a:latin typeface="標楷體" panose="03000509000000000000" pitchFamily="65" charset="-120"/>
                <a:ea typeface="標楷體" panose="03000509000000000000" pitchFamily="65" charset="-120"/>
              </a:rPr>
              <a:t>)</a:t>
            </a:r>
            <a:endParaRPr kumimoji="0" lang="zh-TW" altLang="en-US" sz="3600" dirty="0"/>
          </a:p>
        </p:txBody>
      </p:sp>
      <p:sp>
        <p:nvSpPr>
          <p:cNvPr id="5" name="圓角矩形 4"/>
          <p:cNvSpPr/>
          <p:nvPr/>
        </p:nvSpPr>
        <p:spPr>
          <a:xfrm>
            <a:off x="1403648" y="1772816"/>
            <a:ext cx="7344816" cy="3960440"/>
          </a:xfrm>
          <a:prstGeom prst="roundRect">
            <a:avLst/>
          </a:prstGeom>
          <a:solidFill>
            <a:srgbClr val="D4E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dirty="0" smtClean="0">
                <a:solidFill>
                  <a:schemeClr val="tx1"/>
                </a:solidFill>
                <a:latin typeface="標楷體" panose="03000509000000000000" pitchFamily="65" charset="-120"/>
                <a:ea typeface="標楷體" panose="03000509000000000000" pitchFamily="65" charset="-120"/>
              </a:rPr>
              <a:t>本中心自</a:t>
            </a:r>
            <a:r>
              <a:rPr lang="en-US" altLang="zh-TW" sz="2400" b="1" dirty="0">
                <a:solidFill>
                  <a:schemeClr val="tx1"/>
                </a:solidFill>
                <a:latin typeface="標楷體" panose="03000509000000000000" pitchFamily="65" charset="-120"/>
                <a:ea typeface="標楷體" panose="03000509000000000000" pitchFamily="65" charset="-120"/>
              </a:rPr>
              <a:t>99</a:t>
            </a:r>
            <a:r>
              <a:rPr lang="zh-TW" altLang="en-US" sz="2400" b="1" dirty="0">
                <a:solidFill>
                  <a:schemeClr val="tx1"/>
                </a:solidFill>
                <a:latin typeface="標楷體" panose="03000509000000000000" pitchFamily="65" charset="-120"/>
                <a:ea typeface="標楷體" panose="03000509000000000000" pitchFamily="65" charset="-120"/>
              </a:rPr>
              <a:t>年底建置產業價值鏈資訊平台後，目前計有</a:t>
            </a:r>
            <a:r>
              <a:rPr lang="en-US" altLang="zh-TW" sz="2400" b="1" u="sng" dirty="0">
                <a:solidFill>
                  <a:srgbClr val="FF0000"/>
                </a:solidFill>
                <a:latin typeface="標楷體" panose="03000509000000000000" pitchFamily="65" charset="-120"/>
                <a:ea typeface="標楷體" panose="03000509000000000000" pitchFamily="65" charset="-120"/>
              </a:rPr>
              <a:t>28</a:t>
            </a:r>
            <a:r>
              <a:rPr lang="zh-TW" altLang="en-US" sz="2400" b="1" u="sng" dirty="0">
                <a:solidFill>
                  <a:srgbClr val="FF0000"/>
                </a:solidFill>
                <a:latin typeface="標楷體" panose="03000509000000000000" pitchFamily="65" charset="-120"/>
                <a:ea typeface="標楷體" panose="03000509000000000000" pitchFamily="65" charset="-120"/>
              </a:rPr>
              <a:t>大項產業鏈類別</a:t>
            </a:r>
            <a:r>
              <a:rPr lang="zh-TW" altLang="en-US" sz="2400" b="1" dirty="0">
                <a:solidFill>
                  <a:schemeClr val="tx1"/>
                </a:solidFill>
                <a:latin typeface="標楷體" panose="03000509000000000000" pitchFamily="65" charset="-120"/>
                <a:ea typeface="標楷體" panose="03000509000000000000" pitchFamily="65" charset="-120"/>
              </a:rPr>
              <a:t>，涵蓋台灣全部的</a:t>
            </a:r>
            <a:r>
              <a:rPr lang="zh-TW" altLang="en-US" sz="2400" b="1" u="sng" dirty="0">
                <a:solidFill>
                  <a:srgbClr val="FF0000"/>
                </a:solidFill>
                <a:latin typeface="標楷體" panose="03000509000000000000" pitchFamily="65" charset="-120"/>
                <a:ea typeface="標楷體" panose="03000509000000000000" pitchFamily="65" charset="-120"/>
              </a:rPr>
              <a:t>上市、上櫃、興櫃掛牌企業及外國知名同業</a:t>
            </a:r>
            <a:r>
              <a:rPr lang="zh-TW" altLang="en-US" sz="2400" b="1" dirty="0">
                <a:solidFill>
                  <a:schemeClr val="tx1"/>
                </a:solidFill>
                <a:latin typeface="標楷體" panose="03000509000000000000" pitchFamily="65" charset="-120"/>
                <a:ea typeface="標楷體" panose="03000509000000000000" pitchFamily="65" charset="-120"/>
              </a:rPr>
              <a:t>等資訊。投資人從「產業價值鏈資訊平台」可以迅速查閱公司所屬產業的總體面資訊，包括「</a:t>
            </a:r>
            <a:r>
              <a:rPr lang="zh-TW" altLang="en-US" sz="2400" b="1" u="sng" dirty="0">
                <a:solidFill>
                  <a:srgbClr val="FF0000"/>
                </a:solidFill>
                <a:latin typeface="標楷體" panose="03000509000000000000" pitchFamily="65" charset="-120"/>
                <a:ea typeface="標楷體" panose="03000509000000000000" pitchFamily="65" charset="-120"/>
              </a:rPr>
              <a:t>產業簡介」</a:t>
            </a:r>
            <a:r>
              <a:rPr lang="zh-TW" altLang="en-US" sz="2400" b="1" dirty="0">
                <a:solidFill>
                  <a:schemeClr val="tx1"/>
                </a:solidFill>
                <a:latin typeface="標楷體" panose="03000509000000000000" pitchFamily="65" charset="-120"/>
                <a:ea typeface="標楷體" panose="03000509000000000000" pitchFamily="65" charset="-120"/>
              </a:rPr>
              <a:t>、</a:t>
            </a:r>
            <a:r>
              <a:rPr lang="zh-TW" altLang="en-US" sz="2400" b="1" u="sng" dirty="0">
                <a:solidFill>
                  <a:srgbClr val="FF0000"/>
                </a:solidFill>
                <a:latin typeface="標楷體" panose="03000509000000000000" pitchFamily="65" charset="-120"/>
                <a:ea typeface="標楷體" panose="03000509000000000000" pitchFamily="65" charset="-120"/>
              </a:rPr>
              <a:t>「政府相關產業政策」</a:t>
            </a:r>
            <a:r>
              <a:rPr lang="zh-TW" altLang="en-US" sz="2400" b="1" dirty="0">
                <a:solidFill>
                  <a:schemeClr val="tx1"/>
                </a:solidFill>
                <a:latin typeface="標楷體" panose="03000509000000000000" pitchFamily="65" charset="-120"/>
                <a:ea typeface="標楷體" panose="03000509000000000000" pitchFamily="65" charset="-120"/>
              </a:rPr>
              <a:t>，同時也更容易的掌握公司在各產業鏈上中下游的地位，以及各公司的</a:t>
            </a:r>
            <a:r>
              <a:rPr lang="zh-TW" altLang="en-US" sz="2400" b="1" u="sng" dirty="0">
                <a:solidFill>
                  <a:srgbClr val="FF0000"/>
                </a:solidFill>
                <a:latin typeface="標楷體" panose="03000509000000000000" pitchFamily="65" charset="-120"/>
                <a:ea typeface="標楷體" panose="03000509000000000000" pitchFamily="65" charset="-120"/>
              </a:rPr>
              <a:t>「基本資料」、「經營理念」、「產品介紹」、「經營實績或得獎記錄」、「企業社會責任」、「近期活動與訊息」</a:t>
            </a:r>
            <a:r>
              <a:rPr lang="zh-TW" altLang="en-US" sz="2400" b="1" dirty="0">
                <a:solidFill>
                  <a:schemeClr val="tx1"/>
                </a:solidFill>
                <a:latin typeface="標楷體" panose="03000509000000000000" pitchFamily="65" charset="-120"/>
                <a:ea typeface="標楷體" panose="03000509000000000000" pitchFamily="65" charset="-120"/>
              </a:rPr>
              <a:t>等個體面資訊</a:t>
            </a:r>
          </a:p>
        </p:txBody>
      </p:sp>
    </p:spTree>
    <p:extLst>
      <p:ext uri="{BB962C8B-B14F-4D97-AF65-F5344CB8AC3E}">
        <p14:creationId xmlns:p14="http://schemas.microsoft.com/office/powerpoint/2010/main" val="2637288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4"/>
          <p:cNvSpPr txBox="1">
            <a:spLocks/>
          </p:cNvSpPr>
          <p:nvPr/>
        </p:nvSpPr>
        <p:spPr>
          <a:xfrm>
            <a:off x="1199266" y="260648"/>
            <a:ext cx="5532974" cy="864096"/>
          </a:xfrm>
          <a:prstGeom prst="round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lvl1pPr algn="l" rtl="0" eaLnBrk="0" fontAlgn="base" hangingPunct="0">
              <a:spcBef>
                <a:spcPct val="0"/>
              </a:spcBef>
              <a:spcAft>
                <a:spcPct val="0"/>
              </a:spcAft>
              <a:defRPr sz="4300" kern="1200">
                <a:solidFill>
                  <a:schemeClr val="dk1"/>
                </a:solidFill>
                <a:effectLst>
                  <a:outerShdw blurRad="50000" dist="30000" dir="5400000" algn="tl" rotWithShape="0">
                    <a:srgbClr val="000000">
                      <a:alpha val="30000"/>
                    </a:srgbClr>
                  </a:outerShdw>
                </a:effectLst>
                <a:latin typeface="+mn-lt"/>
                <a:ea typeface="+mn-ea"/>
                <a:cs typeface="+mn-cs"/>
              </a:defRPr>
            </a:lvl1pPr>
            <a:lvl2pPr algn="l" rtl="0" eaLnBrk="0" fontAlgn="base" hangingPunct="0">
              <a:spcBef>
                <a:spcPct val="0"/>
              </a:spcBef>
              <a:spcAft>
                <a:spcPct val="0"/>
              </a:spcAft>
              <a:defRPr sz="4300">
                <a:solidFill>
                  <a:schemeClr val="dk1"/>
                </a:solidFill>
                <a:latin typeface="+mn-lt"/>
                <a:ea typeface="+mn-ea"/>
                <a:cs typeface="+mn-cs"/>
              </a:defRPr>
            </a:lvl2pPr>
            <a:lvl3pPr algn="l" rtl="0" eaLnBrk="0" fontAlgn="base" hangingPunct="0">
              <a:spcBef>
                <a:spcPct val="0"/>
              </a:spcBef>
              <a:spcAft>
                <a:spcPct val="0"/>
              </a:spcAft>
              <a:defRPr sz="4300">
                <a:solidFill>
                  <a:schemeClr val="dk1"/>
                </a:solidFill>
                <a:latin typeface="+mn-lt"/>
                <a:ea typeface="+mn-ea"/>
                <a:cs typeface="+mn-cs"/>
              </a:defRPr>
            </a:lvl3pPr>
            <a:lvl4pPr algn="l" rtl="0" eaLnBrk="0" fontAlgn="base" hangingPunct="0">
              <a:spcBef>
                <a:spcPct val="0"/>
              </a:spcBef>
              <a:spcAft>
                <a:spcPct val="0"/>
              </a:spcAft>
              <a:defRPr sz="4300">
                <a:solidFill>
                  <a:schemeClr val="dk1"/>
                </a:solidFill>
                <a:latin typeface="+mn-lt"/>
                <a:ea typeface="+mn-ea"/>
                <a:cs typeface="+mn-cs"/>
              </a:defRPr>
            </a:lvl4pPr>
            <a:lvl5pPr algn="l" rtl="0" eaLnBrk="0" fontAlgn="base" hangingPunct="0">
              <a:spcBef>
                <a:spcPct val="0"/>
              </a:spcBef>
              <a:spcAft>
                <a:spcPct val="0"/>
              </a:spcAft>
              <a:defRPr sz="4300">
                <a:solidFill>
                  <a:schemeClr val="dk1"/>
                </a:solidFill>
                <a:latin typeface="+mn-lt"/>
                <a:ea typeface="+mn-ea"/>
                <a:cs typeface="+mn-cs"/>
              </a:defRPr>
            </a:lvl5pPr>
            <a:lvl6pPr marL="457200" algn="l" rtl="0" eaLnBrk="1" fontAlgn="base" hangingPunct="1">
              <a:spcBef>
                <a:spcPct val="0"/>
              </a:spcBef>
              <a:spcAft>
                <a:spcPct val="0"/>
              </a:spcAft>
              <a:defRPr sz="4300">
                <a:solidFill>
                  <a:schemeClr val="dk1"/>
                </a:solidFill>
                <a:latin typeface="+mn-lt"/>
                <a:ea typeface="+mn-ea"/>
                <a:cs typeface="+mn-cs"/>
              </a:defRPr>
            </a:lvl6pPr>
            <a:lvl7pPr marL="914400" algn="l" rtl="0" eaLnBrk="1" fontAlgn="base" hangingPunct="1">
              <a:spcBef>
                <a:spcPct val="0"/>
              </a:spcBef>
              <a:spcAft>
                <a:spcPct val="0"/>
              </a:spcAft>
              <a:defRPr sz="4300">
                <a:solidFill>
                  <a:schemeClr val="dk1"/>
                </a:solidFill>
                <a:latin typeface="+mn-lt"/>
                <a:ea typeface="+mn-ea"/>
                <a:cs typeface="+mn-cs"/>
              </a:defRPr>
            </a:lvl7pPr>
            <a:lvl8pPr marL="1371600" algn="l" rtl="0" eaLnBrk="1" fontAlgn="base" hangingPunct="1">
              <a:spcBef>
                <a:spcPct val="0"/>
              </a:spcBef>
              <a:spcAft>
                <a:spcPct val="0"/>
              </a:spcAft>
              <a:defRPr sz="4300">
                <a:solidFill>
                  <a:schemeClr val="dk1"/>
                </a:solidFill>
                <a:latin typeface="+mn-lt"/>
                <a:ea typeface="+mn-ea"/>
                <a:cs typeface="+mn-cs"/>
              </a:defRPr>
            </a:lvl8pPr>
            <a:lvl9pPr marL="1828800" algn="l" rtl="0" eaLnBrk="1" fontAlgn="base" hangingPunct="1">
              <a:spcBef>
                <a:spcPct val="0"/>
              </a:spcBef>
              <a:spcAft>
                <a:spcPct val="0"/>
              </a:spcAft>
              <a:defRPr sz="4300">
                <a:solidFill>
                  <a:schemeClr val="dk1"/>
                </a:solidFill>
                <a:latin typeface="+mn-lt"/>
                <a:ea typeface="+mn-ea"/>
                <a:cs typeface="+mn-cs"/>
              </a:defRPr>
            </a:lvl9pPr>
            <a:extLst/>
          </a:lstStyle>
          <a:p>
            <a:pPr eaLnBrk="1" hangingPunct="1">
              <a:buFont typeface="Wingdings" panose="05000000000000000000" pitchFamily="2" charset="2"/>
              <a:buNone/>
              <a:defRPr/>
            </a:pPr>
            <a:r>
              <a:rPr kumimoji="0" lang="zh-TW" altLang="en-US" sz="3600" b="1" dirty="0" smtClean="0">
                <a:solidFill>
                  <a:srgbClr val="660066"/>
                </a:solidFill>
                <a:latin typeface="標楷體" panose="03000509000000000000" pitchFamily="65" charset="-120"/>
                <a:ea typeface="標楷體" panose="03000509000000000000" pitchFamily="65" charset="-120"/>
              </a:rPr>
              <a:t>產業價值鏈資訊平台</a:t>
            </a:r>
            <a:r>
              <a:rPr kumimoji="0" lang="en-US" altLang="zh-TW" sz="3600" b="1" dirty="0" smtClean="0">
                <a:solidFill>
                  <a:srgbClr val="660066"/>
                </a:solidFill>
                <a:latin typeface="標楷體" panose="03000509000000000000" pitchFamily="65" charset="-120"/>
                <a:ea typeface="標楷體" panose="03000509000000000000" pitchFamily="65" charset="-120"/>
              </a:rPr>
              <a:t>(</a:t>
            </a:r>
            <a:r>
              <a:rPr kumimoji="0" lang="zh-TW" altLang="en-US" sz="3600" b="1" dirty="0" smtClean="0">
                <a:solidFill>
                  <a:srgbClr val="660066"/>
                </a:solidFill>
                <a:latin typeface="標楷體" panose="03000509000000000000" pitchFamily="65" charset="-120"/>
                <a:ea typeface="標楷體" panose="03000509000000000000" pitchFamily="65" charset="-120"/>
              </a:rPr>
              <a:t>續</a:t>
            </a:r>
            <a:r>
              <a:rPr kumimoji="0" lang="en-US" altLang="zh-TW" sz="3600" b="1" dirty="0">
                <a:solidFill>
                  <a:srgbClr val="660066"/>
                </a:solidFill>
                <a:latin typeface="標楷體" panose="03000509000000000000" pitchFamily="65" charset="-120"/>
                <a:ea typeface="標楷體" panose="03000509000000000000" pitchFamily="65" charset="-120"/>
              </a:rPr>
              <a:t>)</a:t>
            </a:r>
            <a:endParaRPr kumimoji="0" lang="zh-TW" altLang="en-US" sz="3600" dirty="0"/>
          </a:p>
        </p:txBody>
      </p:sp>
      <p:sp>
        <p:nvSpPr>
          <p:cNvPr id="6" name="圓角矩形 5"/>
          <p:cNvSpPr/>
          <p:nvPr/>
        </p:nvSpPr>
        <p:spPr>
          <a:xfrm>
            <a:off x="1403648" y="1340768"/>
            <a:ext cx="3240360" cy="648072"/>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t>預計產業鏈調整</a:t>
            </a:r>
            <a:r>
              <a:rPr lang="zh-TW" altLang="en-US" sz="2800" dirty="0"/>
              <a:t>１</a:t>
            </a:r>
          </a:p>
        </p:txBody>
      </p:sp>
      <p:sp>
        <p:nvSpPr>
          <p:cNvPr id="12" name="圓角矩形 11"/>
          <p:cNvSpPr/>
          <p:nvPr/>
        </p:nvSpPr>
        <p:spPr>
          <a:xfrm>
            <a:off x="1403648" y="2348880"/>
            <a:ext cx="7056784" cy="352839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000" dirty="0" smtClean="0">
                <a:solidFill>
                  <a:schemeClr val="tx1"/>
                </a:solidFill>
              </a:rPr>
              <a:t>配合</a:t>
            </a:r>
            <a:r>
              <a:rPr lang="zh-TW" altLang="en-US" sz="2000" dirty="0">
                <a:solidFill>
                  <a:schemeClr val="tx1"/>
                </a:solidFill>
              </a:rPr>
              <a:t>政府綠能科技產業推動方案將綠能</a:t>
            </a:r>
            <a:r>
              <a:rPr lang="zh-TW" altLang="en-US" sz="2000" dirty="0" smtClean="0">
                <a:solidFill>
                  <a:schemeClr val="tx1"/>
                </a:solidFill>
              </a:rPr>
              <a:t>科技區分</a:t>
            </a:r>
            <a:r>
              <a:rPr lang="zh-TW" altLang="en-US" sz="2000" dirty="0">
                <a:solidFill>
                  <a:schemeClr val="tx1"/>
                </a:solidFill>
              </a:rPr>
              <a:t>為</a:t>
            </a:r>
            <a:r>
              <a:rPr lang="zh-TW" altLang="en-US" sz="2000" u="sng" dirty="0">
                <a:solidFill>
                  <a:srgbClr val="FF0000"/>
                </a:solidFill>
              </a:rPr>
              <a:t>節能、</a:t>
            </a:r>
            <a:r>
              <a:rPr lang="zh-TW" altLang="en-US" sz="2000" u="sng" dirty="0" smtClean="0">
                <a:solidFill>
                  <a:srgbClr val="FF0000"/>
                </a:solidFill>
              </a:rPr>
              <a:t>創能、</a:t>
            </a:r>
            <a:r>
              <a:rPr lang="zh-TW" altLang="en-US" sz="2000" u="sng" dirty="0">
                <a:solidFill>
                  <a:srgbClr val="FF0000"/>
                </a:solidFill>
              </a:rPr>
              <a:t>儲能及智慧系統整合四大主軸</a:t>
            </a:r>
            <a:r>
              <a:rPr lang="zh-TW" altLang="en-US" sz="2000" dirty="0" smtClean="0">
                <a:solidFill>
                  <a:schemeClr val="tx1"/>
                </a:solidFill>
              </a:rPr>
              <a:t>，擬</a:t>
            </a:r>
            <a:r>
              <a:rPr lang="zh-TW" altLang="en-US" sz="2000" dirty="0">
                <a:solidFill>
                  <a:schemeClr val="tx1"/>
                </a:solidFill>
              </a:rPr>
              <a:t>將「產業價值鏈資訊平台」項下之</a:t>
            </a:r>
            <a:r>
              <a:rPr lang="zh-TW" altLang="en-US" sz="2000" u="sng" dirty="0">
                <a:solidFill>
                  <a:srgbClr val="FF0000"/>
                </a:solidFill>
              </a:rPr>
              <a:t>綠色能源產業鏈重新整合</a:t>
            </a:r>
            <a:r>
              <a:rPr lang="zh-TW" altLang="en-US" sz="2000" dirty="0">
                <a:solidFill>
                  <a:schemeClr val="tx1"/>
                </a:solidFill>
              </a:rPr>
              <a:t>，除了原先</a:t>
            </a:r>
            <a:r>
              <a:rPr lang="zh-TW" altLang="en-US" sz="2000" dirty="0">
                <a:solidFill>
                  <a:srgbClr val="FF0000"/>
                </a:solidFill>
              </a:rPr>
              <a:t>「電動車」</a:t>
            </a:r>
            <a:r>
              <a:rPr lang="zh-TW" altLang="en-US" sz="2000" dirty="0">
                <a:solidFill>
                  <a:schemeClr val="tx1"/>
                </a:solidFill>
              </a:rPr>
              <a:t>、</a:t>
            </a:r>
            <a:r>
              <a:rPr lang="zh-TW" altLang="en-US" sz="2000" dirty="0">
                <a:solidFill>
                  <a:srgbClr val="FF0000"/>
                </a:solidFill>
              </a:rPr>
              <a:t>「</a:t>
            </a:r>
            <a:r>
              <a:rPr lang="en-US" altLang="zh-TW" sz="2000" dirty="0">
                <a:solidFill>
                  <a:srgbClr val="FF0000"/>
                </a:solidFill>
              </a:rPr>
              <a:t>LED</a:t>
            </a:r>
            <a:r>
              <a:rPr lang="zh-TW" altLang="en-US" sz="2000" dirty="0">
                <a:solidFill>
                  <a:srgbClr val="FF0000"/>
                </a:solidFill>
              </a:rPr>
              <a:t>照明</a:t>
            </a:r>
            <a:r>
              <a:rPr lang="zh-TW" altLang="en-US" sz="2000" dirty="0">
                <a:solidFill>
                  <a:schemeClr val="tx1"/>
                </a:solidFill>
              </a:rPr>
              <a:t>」及</a:t>
            </a:r>
            <a:r>
              <a:rPr lang="zh-TW" altLang="en-US" sz="2000" dirty="0">
                <a:solidFill>
                  <a:srgbClr val="FF0000"/>
                </a:solidFill>
              </a:rPr>
              <a:t>「太陽能」</a:t>
            </a:r>
            <a:r>
              <a:rPr lang="en-US" altLang="zh-TW" sz="2000" dirty="0">
                <a:solidFill>
                  <a:schemeClr val="tx1"/>
                </a:solidFill>
              </a:rPr>
              <a:t>3</a:t>
            </a:r>
            <a:r>
              <a:rPr lang="zh-TW" altLang="en-US" sz="2000" dirty="0">
                <a:solidFill>
                  <a:schemeClr val="tx1"/>
                </a:solidFill>
              </a:rPr>
              <a:t>個子項目外，將原非歸屬綠色能源產業之</a:t>
            </a:r>
            <a:r>
              <a:rPr lang="zh-TW" altLang="en-US" sz="2000" dirty="0">
                <a:solidFill>
                  <a:srgbClr val="FF0000"/>
                </a:solidFill>
              </a:rPr>
              <a:t>「汽電共生」</a:t>
            </a:r>
            <a:r>
              <a:rPr lang="zh-TW" altLang="en-US" sz="2000" dirty="0">
                <a:solidFill>
                  <a:schemeClr val="tx1"/>
                </a:solidFill>
              </a:rPr>
              <a:t>及</a:t>
            </a:r>
            <a:r>
              <a:rPr lang="zh-TW" altLang="en-US" sz="2000" dirty="0">
                <a:solidFill>
                  <a:srgbClr val="FF0000"/>
                </a:solidFill>
              </a:rPr>
              <a:t>「能源元件」</a:t>
            </a:r>
            <a:r>
              <a:rPr lang="zh-TW" altLang="en-US" sz="2000" dirty="0">
                <a:solidFill>
                  <a:schemeClr val="tx1"/>
                </a:solidFill>
              </a:rPr>
              <a:t>調整</a:t>
            </a:r>
            <a:r>
              <a:rPr lang="zh-TW" altLang="en-US" sz="2000" dirty="0" smtClean="0">
                <a:solidFill>
                  <a:schemeClr val="tx1"/>
                </a:solidFill>
              </a:rPr>
              <a:t>納入，</a:t>
            </a:r>
            <a:r>
              <a:rPr lang="zh-TW" altLang="en-US" sz="2000" dirty="0">
                <a:solidFill>
                  <a:schemeClr val="tx1"/>
                </a:solidFill>
              </a:rPr>
              <a:t>另擬新增</a:t>
            </a:r>
            <a:r>
              <a:rPr lang="zh-TW" altLang="en-US" sz="2000" dirty="0">
                <a:solidFill>
                  <a:srgbClr val="FF0000"/>
                </a:solidFill>
              </a:rPr>
              <a:t>「風力發電」</a:t>
            </a:r>
            <a:r>
              <a:rPr lang="zh-TW" altLang="en-US" sz="2000" dirty="0">
                <a:solidFill>
                  <a:schemeClr val="tx1"/>
                </a:solidFill>
              </a:rPr>
              <a:t>及</a:t>
            </a:r>
            <a:r>
              <a:rPr lang="zh-TW" altLang="en-US" sz="2000" dirty="0">
                <a:solidFill>
                  <a:srgbClr val="FF0000"/>
                </a:solidFill>
              </a:rPr>
              <a:t>「智慧電網」</a:t>
            </a:r>
            <a:r>
              <a:rPr lang="zh-TW" altLang="en-US" sz="2000" dirty="0">
                <a:solidFill>
                  <a:schemeClr val="tx1"/>
                </a:solidFill>
              </a:rPr>
              <a:t>，並依照政府綠能科技規劃，將「電動車」及「</a:t>
            </a:r>
            <a:r>
              <a:rPr lang="en-US" altLang="zh-TW" sz="2000" dirty="0">
                <a:solidFill>
                  <a:schemeClr val="tx1"/>
                </a:solidFill>
              </a:rPr>
              <a:t>LED</a:t>
            </a:r>
            <a:r>
              <a:rPr lang="zh-TW" altLang="en-US" sz="2000" dirty="0">
                <a:solidFill>
                  <a:schemeClr val="tx1"/>
                </a:solidFill>
              </a:rPr>
              <a:t>照明」歸屬「節能」；「太陽能」、「汽電共生」及「風力發電」歸屬「創能」；「能源元件」歸屬「儲能」；「智慧電網」歸屬「智慧系統整合」</a:t>
            </a:r>
          </a:p>
        </p:txBody>
      </p:sp>
    </p:spTree>
    <p:extLst>
      <p:ext uri="{BB962C8B-B14F-4D97-AF65-F5344CB8AC3E}">
        <p14:creationId xmlns:p14="http://schemas.microsoft.com/office/powerpoint/2010/main" val="3579749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4"/>
          <p:cNvSpPr txBox="1">
            <a:spLocks/>
          </p:cNvSpPr>
          <p:nvPr/>
        </p:nvSpPr>
        <p:spPr>
          <a:xfrm>
            <a:off x="1199266" y="260648"/>
            <a:ext cx="5532974" cy="864096"/>
          </a:xfrm>
          <a:prstGeom prst="round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lvl1pPr algn="l" rtl="0" eaLnBrk="0" fontAlgn="base" hangingPunct="0">
              <a:spcBef>
                <a:spcPct val="0"/>
              </a:spcBef>
              <a:spcAft>
                <a:spcPct val="0"/>
              </a:spcAft>
              <a:defRPr sz="4300" kern="1200">
                <a:solidFill>
                  <a:schemeClr val="dk1"/>
                </a:solidFill>
                <a:effectLst>
                  <a:outerShdw blurRad="50000" dist="30000" dir="5400000" algn="tl" rotWithShape="0">
                    <a:srgbClr val="000000">
                      <a:alpha val="30000"/>
                    </a:srgbClr>
                  </a:outerShdw>
                </a:effectLst>
                <a:latin typeface="+mn-lt"/>
                <a:ea typeface="+mn-ea"/>
                <a:cs typeface="+mn-cs"/>
              </a:defRPr>
            </a:lvl1pPr>
            <a:lvl2pPr algn="l" rtl="0" eaLnBrk="0" fontAlgn="base" hangingPunct="0">
              <a:spcBef>
                <a:spcPct val="0"/>
              </a:spcBef>
              <a:spcAft>
                <a:spcPct val="0"/>
              </a:spcAft>
              <a:defRPr sz="4300">
                <a:solidFill>
                  <a:schemeClr val="dk1"/>
                </a:solidFill>
                <a:latin typeface="+mn-lt"/>
                <a:ea typeface="+mn-ea"/>
                <a:cs typeface="+mn-cs"/>
              </a:defRPr>
            </a:lvl2pPr>
            <a:lvl3pPr algn="l" rtl="0" eaLnBrk="0" fontAlgn="base" hangingPunct="0">
              <a:spcBef>
                <a:spcPct val="0"/>
              </a:spcBef>
              <a:spcAft>
                <a:spcPct val="0"/>
              </a:spcAft>
              <a:defRPr sz="4300">
                <a:solidFill>
                  <a:schemeClr val="dk1"/>
                </a:solidFill>
                <a:latin typeface="+mn-lt"/>
                <a:ea typeface="+mn-ea"/>
                <a:cs typeface="+mn-cs"/>
              </a:defRPr>
            </a:lvl3pPr>
            <a:lvl4pPr algn="l" rtl="0" eaLnBrk="0" fontAlgn="base" hangingPunct="0">
              <a:spcBef>
                <a:spcPct val="0"/>
              </a:spcBef>
              <a:spcAft>
                <a:spcPct val="0"/>
              </a:spcAft>
              <a:defRPr sz="4300">
                <a:solidFill>
                  <a:schemeClr val="dk1"/>
                </a:solidFill>
                <a:latin typeface="+mn-lt"/>
                <a:ea typeface="+mn-ea"/>
                <a:cs typeface="+mn-cs"/>
              </a:defRPr>
            </a:lvl4pPr>
            <a:lvl5pPr algn="l" rtl="0" eaLnBrk="0" fontAlgn="base" hangingPunct="0">
              <a:spcBef>
                <a:spcPct val="0"/>
              </a:spcBef>
              <a:spcAft>
                <a:spcPct val="0"/>
              </a:spcAft>
              <a:defRPr sz="4300">
                <a:solidFill>
                  <a:schemeClr val="dk1"/>
                </a:solidFill>
                <a:latin typeface="+mn-lt"/>
                <a:ea typeface="+mn-ea"/>
                <a:cs typeface="+mn-cs"/>
              </a:defRPr>
            </a:lvl5pPr>
            <a:lvl6pPr marL="457200" algn="l" rtl="0" eaLnBrk="1" fontAlgn="base" hangingPunct="1">
              <a:spcBef>
                <a:spcPct val="0"/>
              </a:spcBef>
              <a:spcAft>
                <a:spcPct val="0"/>
              </a:spcAft>
              <a:defRPr sz="4300">
                <a:solidFill>
                  <a:schemeClr val="dk1"/>
                </a:solidFill>
                <a:latin typeface="+mn-lt"/>
                <a:ea typeface="+mn-ea"/>
                <a:cs typeface="+mn-cs"/>
              </a:defRPr>
            </a:lvl6pPr>
            <a:lvl7pPr marL="914400" algn="l" rtl="0" eaLnBrk="1" fontAlgn="base" hangingPunct="1">
              <a:spcBef>
                <a:spcPct val="0"/>
              </a:spcBef>
              <a:spcAft>
                <a:spcPct val="0"/>
              </a:spcAft>
              <a:defRPr sz="4300">
                <a:solidFill>
                  <a:schemeClr val="dk1"/>
                </a:solidFill>
                <a:latin typeface="+mn-lt"/>
                <a:ea typeface="+mn-ea"/>
                <a:cs typeface="+mn-cs"/>
              </a:defRPr>
            </a:lvl7pPr>
            <a:lvl8pPr marL="1371600" algn="l" rtl="0" eaLnBrk="1" fontAlgn="base" hangingPunct="1">
              <a:spcBef>
                <a:spcPct val="0"/>
              </a:spcBef>
              <a:spcAft>
                <a:spcPct val="0"/>
              </a:spcAft>
              <a:defRPr sz="4300">
                <a:solidFill>
                  <a:schemeClr val="dk1"/>
                </a:solidFill>
                <a:latin typeface="+mn-lt"/>
                <a:ea typeface="+mn-ea"/>
                <a:cs typeface="+mn-cs"/>
              </a:defRPr>
            </a:lvl8pPr>
            <a:lvl9pPr marL="1828800" algn="l" rtl="0" eaLnBrk="1" fontAlgn="base" hangingPunct="1">
              <a:spcBef>
                <a:spcPct val="0"/>
              </a:spcBef>
              <a:spcAft>
                <a:spcPct val="0"/>
              </a:spcAft>
              <a:defRPr sz="4300">
                <a:solidFill>
                  <a:schemeClr val="dk1"/>
                </a:solidFill>
                <a:latin typeface="+mn-lt"/>
                <a:ea typeface="+mn-ea"/>
                <a:cs typeface="+mn-cs"/>
              </a:defRPr>
            </a:lvl9pPr>
            <a:extLst/>
          </a:lstStyle>
          <a:p>
            <a:pPr eaLnBrk="1" hangingPunct="1">
              <a:buFont typeface="Wingdings" panose="05000000000000000000" pitchFamily="2" charset="2"/>
              <a:buNone/>
              <a:defRPr/>
            </a:pPr>
            <a:r>
              <a:rPr kumimoji="0" lang="zh-TW" altLang="en-US" sz="3600" b="1" dirty="0" smtClean="0">
                <a:solidFill>
                  <a:srgbClr val="660066"/>
                </a:solidFill>
                <a:latin typeface="標楷體" panose="03000509000000000000" pitchFamily="65" charset="-120"/>
                <a:ea typeface="標楷體" panose="03000509000000000000" pitchFamily="65" charset="-120"/>
              </a:rPr>
              <a:t>產業價值鏈資訊平台</a:t>
            </a:r>
            <a:r>
              <a:rPr kumimoji="0" lang="en-US" altLang="zh-TW" sz="3600" b="1" dirty="0" smtClean="0">
                <a:solidFill>
                  <a:srgbClr val="660066"/>
                </a:solidFill>
                <a:latin typeface="標楷體" panose="03000509000000000000" pitchFamily="65" charset="-120"/>
                <a:ea typeface="標楷體" panose="03000509000000000000" pitchFamily="65" charset="-120"/>
              </a:rPr>
              <a:t>(</a:t>
            </a:r>
            <a:r>
              <a:rPr kumimoji="0" lang="zh-TW" altLang="en-US" sz="3600" b="1" dirty="0" smtClean="0">
                <a:solidFill>
                  <a:srgbClr val="660066"/>
                </a:solidFill>
                <a:latin typeface="標楷體" panose="03000509000000000000" pitchFamily="65" charset="-120"/>
                <a:ea typeface="標楷體" panose="03000509000000000000" pitchFamily="65" charset="-120"/>
              </a:rPr>
              <a:t>續</a:t>
            </a:r>
            <a:r>
              <a:rPr kumimoji="0" lang="en-US" altLang="zh-TW" sz="3600" b="1" dirty="0">
                <a:solidFill>
                  <a:srgbClr val="660066"/>
                </a:solidFill>
                <a:latin typeface="標楷體" panose="03000509000000000000" pitchFamily="65" charset="-120"/>
                <a:ea typeface="標楷體" panose="03000509000000000000" pitchFamily="65" charset="-120"/>
              </a:rPr>
              <a:t>)</a:t>
            </a:r>
            <a:endParaRPr kumimoji="0" lang="zh-TW" altLang="en-US" sz="3600" dirty="0"/>
          </a:p>
        </p:txBody>
      </p:sp>
      <p:sp>
        <p:nvSpPr>
          <p:cNvPr id="4" name="Rectangle 1"/>
          <p:cNvSpPr>
            <a:spLocks noChangeArrowheads="1"/>
          </p:cNvSpPr>
          <p:nvPr/>
        </p:nvSpPr>
        <p:spPr bwMode="auto">
          <a:xfrm>
            <a:off x="1907704" y="17256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402121011"/>
              </p:ext>
            </p:extLst>
          </p:nvPr>
        </p:nvGraphicFramePr>
        <p:xfrm>
          <a:off x="1435100" y="2139868"/>
          <a:ext cx="7499350" cy="4108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p:cNvSpPr/>
          <p:nvPr/>
        </p:nvSpPr>
        <p:spPr>
          <a:xfrm>
            <a:off x="3059288" y="1272266"/>
            <a:ext cx="3677468" cy="7200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smtClean="0">
                <a:solidFill>
                  <a:schemeClr val="tx1"/>
                </a:solidFill>
              </a:rPr>
              <a:t>未來</a:t>
            </a:r>
            <a:r>
              <a:rPr lang="en-US" altLang="zh-TW" sz="2400" b="1" dirty="0" smtClean="0">
                <a:solidFill>
                  <a:schemeClr val="tx1"/>
                </a:solidFill>
              </a:rPr>
              <a:t>『</a:t>
            </a:r>
            <a:r>
              <a:rPr lang="zh-TW" altLang="en-US" sz="2400" b="1" dirty="0" smtClean="0">
                <a:solidFill>
                  <a:schemeClr val="tx1"/>
                </a:solidFill>
              </a:rPr>
              <a:t>綠色能源產業鏈</a:t>
            </a:r>
            <a:r>
              <a:rPr lang="en-US" altLang="zh-TW" sz="2400" b="1" dirty="0" smtClean="0">
                <a:solidFill>
                  <a:schemeClr val="tx1"/>
                </a:solidFill>
              </a:rPr>
              <a:t>』</a:t>
            </a:r>
            <a:endParaRPr lang="zh-TW" altLang="en-US" sz="2400" b="1" dirty="0">
              <a:solidFill>
                <a:schemeClr val="tx1"/>
              </a:solidFill>
            </a:endParaRPr>
          </a:p>
        </p:txBody>
      </p:sp>
    </p:spTree>
    <p:extLst>
      <p:ext uri="{BB962C8B-B14F-4D97-AF65-F5344CB8AC3E}">
        <p14:creationId xmlns:p14="http://schemas.microsoft.com/office/powerpoint/2010/main" val="2718277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1427058" y="692696"/>
            <a:ext cx="3240360" cy="648072"/>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smtClean="0"/>
              <a:t>預計產業鏈調整２</a:t>
            </a:r>
            <a:endParaRPr lang="zh-TW" altLang="en-US" sz="2800" dirty="0"/>
          </a:p>
        </p:txBody>
      </p:sp>
      <p:sp>
        <p:nvSpPr>
          <p:cNvPr id="12" name="圓角矩形 11"/>
          <p:cNvSpPr/>
          <p:nvPr/>
        </p:nvSpPr>
        <p:spPr>
          <a:xfrm>
            <a:off x="1259632" y="1700808"/>
            <a:ext cx="7056784" cy="187220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000" dirty="0" smtClean="0">
                <a:solidFill>
                  <a:schemeClr val="tx1"/>
                </a:solidFill>
              </a:rPr>
              <a:t>為</a:t>
            </a:r>
            <a:r>
              <a:rPr lang="zh-TW" altLang="en-US" sz="2000" dirty="0">
                <a:solidFill>
                  <a:schemeClr val="tx1"/>
                </a:solidFill>
              </a:rPr>
              <a:t>使</a:t>
            </a:r>
            <a:r>
              <a:rPr lang="zh-TW" altLang="en-US" sz="2000" u="sng" dirty="0">
                <a:solidFill>
                  <a:srgbClr val="FF0000"/>
                </a:solidFill>
              </a:rPr>
              <a:t>電子商務</a:t>
            </a:r>
            <a:r>
              <a:rPr lang="zh-TW" altLang="en-US" sz="2000" dirty="0">
                <a:solidFill>
                  <a:schemeClr val="tx1"/>
                </a:solidFill>
              </a:rPr>
              <a:t>之業者於資本市場中能夠形成明確之標的族群，擬將原於本中心網站產業價值鏈資訊平台，</a:t>
            </a:r>
            <a:r>
              <a:rPr lang="zh-TW" altLang="en-US" sz="2000" u="sng" dirty="0">
                <a:solidFill>
                  <a:srgbClr val="FF0000"/>
                </a:solidFill>
              </a:rPr>
              <a:t>歸屬於軟體服務產業鏈中之「電子商務」類獨立成一個新的產業鏈</a:t>
            </a:r>
          </a:p>
        </p:txBody>
      </p:sp>
    </p:spTree>
    <p:extLst>
      <p:ext uri="{BB962C8B-B14F-4D97-AF65-F5344CB8AC3E}">
        <p14:creationId xmlns:p14="http://schemas.microsoft.com/office/powerpoint/2010/main" val="3404149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lnSpc>
                <a:spcPct val="150000"/>
              </a:lnSpc>
            </a:pPr>
            <a:r>
              <a:rPr lang="zh-TW" altLang="en-US" sz="3600" dirty="0" smtClean="0"/>
              <a:t>前台</a:t>
            </a:r>
            <a:r>
              <a:rPr lang="en-US" altLang="zh-TW" sz="3600" dirty="0" smtClean="0"/>
              <a:t>(</a:t>
            </a:r>
            <a:r>
              <a:rPr lang="zh-TW" altLang="en-US" sz="3600" dirty="0" smtClean="0"/>
              <a:t>投資人瀏覽</a:t>
            </a:r>
            <a:r>
              <a:rPr lang="en-US" altLang="zh-TW" sz="3600" dirty="0" smtClean="0"/>
              <a:t>)</a:t>
            </a:r>
          </a:p>
          <a:p>
            <a:pPr marL="0" indent="0">
              <a:lnSpc>
                <a:spcPct val="150000"/>
              </a:lnSpc>
              <a:buNone/>
            </a:pPr>
            <a:r>
              <a:rPr lang="zh-TW" altLang="en-US" sz="3600" dirty="0" smtClean="0"/>
              <a:t>  </a:t>
            </a:r>
            <a:r>
              <a:rPr lang="en-US" altLang="zh-TW" sz="3600" b="1" dirty="0" smtClean="0">
                <a:solidFill>
                  <a:srgbClr val="FF0000"/>
                </a:solidFill>
              </a:rPr>
              <a:t>http://ic.tpex.org.tw</a:t>
            </a:r>
          </a:p>
          <a:p>
            <a:pPr>
              <a:lnSpc>
                <a:spcPct val="150000"/>
              </a:lnSpc>
            </a:pPr>
            <a:r>
              <a:rPr lang="zh-TW" altLang="en-US" sz="3600" dirty="0" smtClean="0"/>
              <a:t>後台</a:t>
            </a:r>
            <a:r>
              <a:rPr lang="en-US" altLang="zh-TW" sz="3600" dirty="0" smtClean="0"/>
              <a:t>(</a:t>
            </a:r>
            <a:r>
              <a:rPr lang="zh-TW" altLang="en-US" sz="3600" dirty="0" smtClean="0"/>
              <a:t>公司申報、管區監控</a:t>
            </a:r>
            <a:r>
              <a:rPr lang="en-US" altLang="zh-TW" sz="3600" dirty="0" smtClean="0"/>
              <a:t>)</a:t>
            </a:r>
          </a:p>
          <a:p>
            <a:pPr marL="0" indent="0">
              <a:lnSpc>
                <a:spcPct val="150000"/>
              </a:lnSpc>
              <a:buNone/>
            </a:pPr>
            <a:r>
              <a:rPr lang="zh-TW" altLang="en-US" sz="3600" dirty="0"/>
              <a:t> </a:t>
            </a:r>
            <a:r>
              <a:rPr lang="zh-TW" altLang="en-US" sz="3600" dirty="0" smtClean="0"/>
              <a:t> </a:t>
            </a:r>
            <a:r>
              <a:rPr lang="en-US" altLang="zh-TW" sz="3600" b="1" dirty="0" smtClean="0">
                <a:solidFill>
                  <a:srgbClr val="FF0000"/>
                </a:solidFill>
              </a:rPr>
              <a:t>http</a:t>
            </a:r>
            <a:r>
              <a:rPr lang="en-US" altLang="zh-TW" sz="3600" b="1" dirty="0">
                <a:solidFill>
                  <a:srgbClr val="FF0000"/>
                </a:solidFill>
              </a:rPr>
              <a:t>://</a:t>
            </a:r>
            <a:r>
              <a:rPr lang="en-US" altLang="zh-TW" sz="3600" b="1" dirty="0" smtClean="0">
                <a:solidFill>
                  <a:srgbClr val="FF0000"/>
                </a:solidFill>
              </a:rPr>
              <a:t>icm.tpex.org.tw</a:t>
            </a:r>
            <a:endParaRPr lang="en-US" altLang="zh-TW" sz="3600" b="1" dirty="0">
              <a:solidFill>
                <a:srgbClr val="FF0000"/>
              </a:solidFill>
            </a:endParaRPr>
          </a:p>
        </p:txBody>
      </p:sp>
      <p:sp>
        <p:nvSpPr>
          <p:cNvPr id="5" name="圓角矩形 4"/>
          <p:cNvSpPr/>
          <p:nvPr/>
        </p:nvSpPr>
        <p:spPr>
          <a:xfrm>
            <a:off x="1547665" y="579379"/>
            <a:ext cx="1872208" cy="761389"/>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3600" dirty="0" smtClean="0"/>
              <a:t>網  站</a:t>
            </a:r>
            <a:endParaRPr lang="zh-TW" altLang="en-US" sz="3600" dirty="0"/>
          </a:p>
        </p:txBody>
      </p:sp>
    </p:spTree>
    <p:extLst>
      <p:ext uri="{BB962C8B-B14F-4D97-AF65-F5344CB8AC3E}">
        <p14:creationId xmlns:p14="http://schemas.microsoft.com/office/powerpoint/2010/main" val="2199421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lnSpc>
                <a:spcPct val="150000"/>
              </a:lnSpc>
            </a:pPr>
            <a:r>
              <a:rPr lang="zh-TW" altLang="en-US" sz="2800" dirty="0" smtClean="0"/>
              <a:t>帳號</a:t>
            </a:r>
            <a:r>
              <a:rPr lang="en-US" altLang="zh-TW" sz="2800" dirty="0" smtClean="0"/>
              <a:t>:</a:t>
            </a:r>
            <a:r>
              <a:rPr lang="zh-TW" altLang="en-US" sz="2800" b="1" dirty="0" smtClean="0">
                <a:solidFill>
                  <a:srgbClr val="FF0000"/>
                </a:solidFill>
              </a:rPr>
              <a:t>股票代號</a:t>
            </a:r>
            <a:r>
              <a:rPr lang="en-US" altLang="zh-TW" sz="2800" dirty="0" smtClean="0"/>
              <a:t>(</a:t>
            </a:r>
            <a:r>
              <a:rPr lang="zh-TW" altLang="en-US" sz="2800" dirty="0" smtClean="0"/>
              <a:t>如</a:t>
            </a:r>
            <a:r>
              <a:rPr lang="en-US" altLang="zh-TW" sz="2800" dirty="0" smtClean="0"/>
              <a:t>:4001)</a:t>
            </a:r>
          </a:p>
          <a:p>
            <a:pPr>
              <a:lnSpc>
                <a:spcPct val="150000"/>
              </a:lnSpc>
            </a:pPr>
            <a:r>
              <a:rPr lang="zh-TW" altLang="en-US" sz="2800" dirty="0" smtClean="0"/>
              <a:t>初始密碼</a:t>
            </a:r>
            <a:r>
              <a:rPr lang="en-US" altLang="zh-TW" sz="2800" dirty="0" smtClean="0"/>
              <a:t>:SII</a:t>
            </a:r>
            <a:r>
              <a:rPr lang="zh-TW" altLang="en-US" sz="2800" dirty="0" smtClean="0"/>
              <a:t>申報之</a:t>
            </a:r>
            <a:r>
              <a:rPr lang="zh-TW" altLang="en-US" sz="2800" b="1" dirty="0" smtClean="0">
                <a:solidFill>
                  <a:srgbClr val="FF0000"/>
                </a:solidFill>
              </a:rPr>
              <a:t>統一編號</a:t>
            </a:r>
            <a:r>
              <a:rPr lang="en-US" altLang="zh-TW" sz="2800" dirty="0" smtClean="0"/>
              <a:t>(</a:t>
            </a:r>
            <a:r>
              <a:rPr lang="zh-TW" altLang="en-US" sz="2800" dirty="0" smtClean="0"/>
              <a:t>如</a:t>
            </a:r>
            <a:r>
              <a:rPr lang="en-US" altLang="zh-TW" sz="2800" dirty="0" smtClean="0"/>
              <a:t>:12345678)</a:t>
            </a:r>
          </a:p>
          <a:p>
            <a:pPr>
              <a:lnSpc>
                <a:spcPct val="150000"/>
              </a:lnSpc>
            </a:pPr>
            <a:r>
              <a:rPr lang="zh-TW" altLang="en-US" sz="2800" dirty="0" smtClean="0"/>
              <a:t>公司若在公開資訊觀測站未申報統一編號，則初始密碼為股票代號。</a:t>
            </a:r>
            <a:endParaRPr lang="en-US" altLang="zh-TW" sz="2800" dirty="0" smtClean="0"/>
          </a:p>
          <a:p>
            <a:pPr>
              <a:lnSpc>
                <a:spcPct val="150000"/>
              </a:lnSpc>
            </a:pPr>
            <a:endParaRPr lang="zh-TW" altLang="en-US" sz="2800" dirty="0"/>
          </a:p>
        </p:txBody>
      </p:sp>
      <p:sp>
        <p:nvSpPr>
          <p:cNvPr id="5" name="圓角矩形 4"/>
          <p:cNvSpPr/>
          <p:nvPr/>
        </p:nvSpPr>
        <p:spPr>
          <a:xfrm>
            <a:off x="1547664" y="579379"/>
            <a:ext cx="3744416" cy="761389"/>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3600" dirty="0" smtClean="0"/>
              <a:t>公司帳號密碼</a:t>
            </a:r>
            <a:endParaRPr lang="zh-TW" altLang="en-US" sz="3600" dirty="0"/>
          </a:p>
        </p:txBody>
      </p:sp>
    </p:spTree>
    <p:extLst>
      <p:ext uri="{BB962C8B-B14F-4D97-AF65-F5344CB8AC3E}">
        <p14:creationId xmlns:p14="http://schemas.microsoft.com/office/powerpoint/2010/main" val="4051473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59632" y="1447800"/>
            <a:ext cx="7704856" cy="4800600"/>
          </a:xfrm>
        </p:spPr>
        <p:txBody>
          <a:bodyPr/>
          <a:lstStyle/>
          <a:p>
            <a:pPr>
              <a:lnSpc>
                <a:spcPct val="200000"/>
              </a:lnSpc>
            </a:pPr>
            <a:r>
              <a:rPr lang="zh-TW" altLang="en-US" sz="2800" dirty="0" smtClean="0"/>
              <a:t>第一次登入會強迫改密碼。</a:t>
            </a:r>
            <a:endParaRPr lang="en-US" altLang="zh-TW" sz="2800" dirty="0" smtClean="0"/>
          </a:p>
          <a:p>
            <a:pPr>
              <a:lnSpc>
                <a:spcPct val="200000"/>
              </a:lnSpc>
            </a:pPr>
            <a:r>
              <a:rPr lang="zh-TW" altLang="en-US" sz="2800" dirty="0"/>
              <a:t>超過三個</a:t>
            </a:r>
            <a:r>
              <a:rPr lang="zh-TW" altLang="en-US" sz="2800" dirty="0" smtClean="0"/>
              <a:t>月未改密碼，登入後會</a:t>
            </a:r>
            <a:r>
              <a:rPr lang="zh-TW" altLang="en-US" sz="2800" dirty="0"/>
              <a:t>強迫改密碼</a:t>
            </a:r>
            <a:r>
              <a:rPr lang="zh-TW" altLang="en-US" sz="2800" dirty="0" smtClean="0"/>
              <a:t>。</a:t>
            </a:r>
            <a:endParaRPr lang="en-US" altLang="zh-TW" sz="2800" dirty="0" smtClean="0"/>
          </a:p>
          <a:p>
            <a:pPr>
              <a:lnSpc>
                <a:spcPct val="200000"/>
              </a:lnSpc>
            </a:pPr>
            <a:r>
              <a:rPr lang="zh-TW" altLang="en-US" sz="2800" dirty="0"/>
              <a:t>密碼</a:t>
            </a:r>
            <a:r>
              <a:rPr lang="zh-TW" altLang="en-US" sz="2800" dirty="0" smtClean="0"/>
              <a:t>長度限制</a:t>
            </a:r>
            <a:r>
              <a:rPr lang="en-US" altLang="zh-TW" sz="2800" dirty="0" smtClean="0"/>
              <a:t>7</a:t>
            </a:r>
            <a:r>
              <a:rPr lang="zh-TW" altLang="en-US" sz="2800" dirty="0" smtClean="0"/>
              <a:t>碼以上</a:t>
            </a:r>
            <a:r>
              <a:rPr lang="zh-TW" altLang="en-US" sz="2800" b="1" dirty="0" smtClean="0">
                <a:solidFill>
                  <a:srgbClr val="FF0000"/>
                </a:solidFill>
              </a:rPr>
              <a:t>且</a:t>
            </a:r>
            <a:r>
              <a:rPr lang="zh-TW" altLang="en-US" sz="2800" dirty="0" smtClean="0"/>
              <a:t>至少包含一個數字跟一個英文字母。</a:t>
            </a:r>
            <a:endParaRPr lang="en-US" altLang="zh-TW" sz="2800" dirty="0" smtClean="0"/>
          </a:p>
          <a:p>
            <a:pPr>
              <a:lnSpc>
                <a:spcPct val="200000"/>
              </a:lnSpc>
            </a:pPr>
            <a:endParaRPr lang="en-US" altLang="zh-TW" sz="2800" dirty="0" smtClean="0"/>
          </a:p>
          <a:p>
            <a:pPr>
              <a:lnSpc>
                <a:spcPct val="200000"/>
              </a:lnSpc>
            </a:pPr>
            <a:endParaRPr lang="zh-TW" altLang="en-US" sz="2800" dirty="0"/>
          </a:p>
        </p:txBody>
      </p:sp>
      <p:sp>
        <p:nvSpPr>
          <p:cNvPr id="5" name="圓角矩形 4"/>
          <p:cNvSpPr/>
          <p:nvPr/>
        </p:nvSpPr>
        <p:spPr>
          <a:xfrm>
            <a:off x="1547664" y="579379"/>
            <a:ext cx="3744416" cy="761389"/>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3600" dirty="0" smtClean="0"/>
              <a:t>密碼變更原則</a:t>
            </a:r>
            <a:endParaRPr lang="zh-TW" altLang="en-US" sz="3600" dirty="0"/>
          </a:p>
        </p:txBody>
      </p:sp>
    </p:spTree>
    <p:extLst>
      <p:ext uri="{BB962C8B-B14F-4D97-AF65-F5344CB8AC3E}">
        <p14:creationId xmlns:p14="http://schemas.microsoft.com/office/powerpoint/2010/main" val="2618763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lnSpc>
                <a:spcPct val="150000"/>
              </a:lnSpc>
              <a:buNone/>
            </a:pPr>
            <a:r>
              <a:rPr lang="zh-TW" altLang="en-US" sz="2800" dirty="0" smtClean="0"/>
              <a:t>以下資料每日會與公開資訊觀測站同步</a:t>
            </a:r>
            <a:endParaRPr lang="en-US" altLang="zh-TW" sz="2800" dirty="0" smtClean="0"/>
          </a:p>
          <a:p>
            <a:pPr>
              <a:lnSpc>
                <a:spcPct val="150000"/>
              </a:lnSpc>
            </a:pPr>
            <a:r>
              <a:rPr lang="zh-TW" altLang="en-US" sz="2800" dirty="0"/>
              <a:t>公司</a:t>
            </a:r>
            <a:r>
              <a:rPr lang="zh-TW" altLang="en-US" sz="2800" dirty="0" smtClean="0"/>
              <a:t>基本資料</a:t>
            </a:r>
            <a:endParaRPr lang="en-US" altLang="zh-TW" sz="2800" dirty="0" smtClean="0"/>
          </a:p>
          <a:p>
            <a:pPr>
              <a:lnSpc>
                <a:spcPct val="150000"/>
              </a:lnSpc>
            </a:pPr>
            <a:r>
              <a:rPr lang="zh-TW" altLang="en-US" sz="2800" dirty="0"/>
              <a:t>公司</a:t>
            </a:r>
            <a:r>
              <a:rPr lang="zh-TW" altLang="en-US" sz="2800" dirty="0" smtClean="0"/>
              <a:t>財務報表</a:t>
            </a:r>
            <a:endParaRPr lang="en-US" altLang="zh-TW" sz="2800" dirty="0" smtClean="0"/>
          </a:p>
          <a:p>
            <a:pPr>
              <a:lnSpc>
                <a:spcPct val="150000"/>
              </a:lnSpc>
            </a:pPr>
            <a:r>
              <a:rPr lang="zh-TW" altLang="en-US" sz="2800" dirty="0"/>
              <a:t>公司</a:t>
            </a:r>
            <a:r>
              <a:rPr lang="zh-TW" altLang="en-US" sz="2800" dirty="0" smtClean="0"/>
              <a:t>名稱</a:t>
            </a:r>
            <a:r>
              <a:rPr lang="en-US" altLang="zh-TW" sz="2800" dirty="0" smtClean="0"/>
              <a:t>(</a:t>
            </a:r>
            <a:r>
              <a:rPr lang="zh-TW" altLang="en-US" sz="2800" dirty="0" smtClean="0"/>
              <a:t>第一次新增的公司要手動輸入</a:t>
            </a:r>
            <a:r>
              <a:rPr lang="en-US" altLang="zh-TW" sz="2800" dirty="0" smtClean="0"/>
              <a:t>)</a:t>
            </a:r>
          </a:p>
          <a:p>
            <a:pPr>
              <a:lnSpc>
                <a:spcPct val="150000"/>
              </a:lnSpc>
            </a:pPr>
            <a:r>
              <a:rPr lang="zh-TW" altLang="en-US" sz="2800" dirty="0"/>
              <a:t>公司市場</a:t>
            </a:r>
            <a:r>
              <a:rPr lang="zh-TW" altLang="en-US" sz="2800" dirty="0" smtClean="0"/>
              <a:t>別</a:t>
            </a:r>
            <a:r>
              <a:rPr lang="en-US" altLang="zh-TW" sz="2800" dirty="0"/>
              <a:t>(</a:t>
            </a:r>
            <a:r>
              <a:rPr lang="zh-TW" altLang="en-US" sz="2800" dirty="0"/>
              <a:t>第一次新增的公司要手動輸入</a:t>
            </a:r>
            <a:r>
              <a:rPr lang="en-US" altLang="zh-TW" sz="2800" dirty="0" smtClean="0"/>
              <a:t>)</a:t>
            </a:r>
          </a:p>
          <a:p>
            <a:pPr marL="0" indent="0">
              <a:lnSpc>
                <a:spcPct val="150000"/>
              </a:lnSpc>
              <a:buNone/>
            </a:pPr>
            <a:r>
              <a:rPr lang="en-US" altLang="zh-TW" sz="2800" dirty="0" smtClean="0"/>
              <a:t>※</a:t>
            </a:r>
            <a:r>
              <a:rPr lang="zh-TW" altLang="en-US" sz="2800" b="1" u="sng" dirty="0">
                <a:solidFill>
                  <a:srgbClr val="FF0000"/>
                </a:solidFill>
              </a:rPr>
              <a:t>公司</a:t>
            </a:r>
            <a:r>
              <a:rPr lang="zh-TW" altLang="en-US" sz="2800" b="1" u="sng" dirty="0" smtClean="0">
                <a:solidFill>
                  <a:srgbClr val="FF0000"/>
                </a:solidFill>
              </a:rPr>
              <a:t>名稱</a:t>
            </a:r>
            <a:r>
              <a:rPr lang="zh-TW" altLang="en-US" sz="2800" dirty="0" smtClean="0"/>
              <a:t>與</a:t>
            </a:r>
            <a:r>
              <a:rPr lang="zh-TW" altLang="en-US" sz="2800" b="1" u="sng" dirty="0" smtClean="0">
                <a:solidFill>
                  <a:srgbClr val="FF0000"/>
                </a:solidFill>
              </a:rPr>
              <a:t>市場別</a:t>
            </a:r>
            <a:r>
              <a:rPr lang="zh-TW" altLang="en-US" sz="2800" dirty="0" smtClean="0"/>
              <a:t>管區</a:t>
            </a:r>
            <a:r>
              <a:rPr lang="zh-TW" altLang="en-US" sz="2800" dirty="0"/>
              <a:t>可以手動修改，但</a:t>
            </a:r>
            <a:r>
              <a:rPr lang="zh-TW" altLang="en-US" sz="2800" dirty="0" smtClean="0"/>
              <a:t>隔日仍會與公開資訊觀測站同步。</a:t>
            </a:r>
            <a:endParaRPr lang="en-US" altLang="zh-TW" sz="2800" dirty="0"/>
          </a:p>
          <a:p>
            <a:pPr marL="0" indent="0">
              <a:lnSpc>
                <a:spcPct val="150000"/>
              </a:lnSpc>
              <a:buNone/>
            </a:pPr>
            <a:endParaRPr lang="en-US" altLang="zh-TW" sz="2800" dirty="0" smtClean="0"/>
          </a:p>
          <a:p>
            <a:pPr>
              <a:lnSpc>
                <a:spcPct val="150000"/>
              </a:lnSpc>
            </a:pPr>
            <a:endParaRPr lang="zh-TW" altLang="en-US" sz="2800" dirty="0"/>
          </a:p>
        </p:txBody>
      </p:sp>
      <p:sp>
        <p:nvSpPr>
          <p:cNvPr id="5" name="圓角矩形 4"/>
          <p:cNvSpPr/>
          <p:nvPr/>
        </p:nvSpPr>
        <p:spPr>
          <a:xfrm>
            <a:off x="1547664" y="579379"/>
            <a:ext cx="2376264" cy="761389"/>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3600" dirty="0" smtClean="0"/>
              <a:t>資料同步</a:t>
            </a:r>
            <a:endParaRPr lang="zh-TW" altLang="en-US" sz="3600" dirty="0"/>
          </a:p>
        </p:txBody>
      </p:sp>
    </p:spTree>
    <p:extLst>
      <p:ext uri="{BB962C8B-B14F-4D97-AF65-F5344CB8AC3E}">
        <p14:creationId xmlns:p14="http://schemas.microsoft.com/office/powerpoint/2010/main" val="3622693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lnSpc>
                <a:spcPct val="150000"/>
              </a:lnSpc>
            </a:pPr>
            <a:r>
              <a:rPr lang="zh-TW" altLang="en-US" sz="2800" b="1" dirty="0" smtClean="0"/>
              <a:t>公司按下</a:t>
            </a:r>
            <a:r>
              <a:rPr lang="en-US" altLang="zh-TW" sz="2800" b="1" dirty="0" smtClean="0"/>
              <a:t>[</a:t>
            </a:r>
            <a:r>
              <a:rPr lang="zh-TW" altLang="en-US" sz="2800" b="1" dirty="0" smtClean="0">
                <a:solidFill>
                  <a:srgbClr val="C00000"/>
                </a:solidFill>
              </a:rPr>
              <a:t>通知管區</a:t>
            </a:r>
            <a:r>
              <a:rPr lang="en-US" altLang="zh-TW" sz="2800" b="1" dirty="0" smtClean="0"/>
              <a:t>]</a:t>
            </a:r>
            <a:r>
              <a:rPr lang="zh-TW" altLang="en-US" sz="2800" b="1" dirty="0" smtClean="0"/>
              <a:t>，系統</a:t>
            </a:r>
            <a:r>
              <a:rPr lang="zh-TW" altLang="en-US" sz="2800" b="1" dirty="0" smtClean="0">
                <a:solidFill>
                  <a:srgbClr val="FF0000"/>
                </a:solidFill>
              </a:rPr>
              <a:t>才會</a:t>
            </a:r>
            <a:r>
              <a:rPr lang="zh-TW" altLang="en-US" sz="2800" b="1" dirty="0" smtClean="0"/>
              <a:t>發送</a:t>
            </a:r>
            <a:r>
              <a:rPr lang="en-US" altLang="zh-TW" sz="2800" b="1" dirty="0" smtClean="0"/>
              <a:t>email</a:t>
            </a:r>
            <a:r>
              <a:rPr lang="zh-TW" altLang="en-US" sz="2800" b="1" dirty="0" smtClean="0"/>
              <a:t>給管區。</a:t>
            </a:r>
            <a:endParaRPr lang="zh-TW" altLang="en-US" sz="28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879871"/>
            <a:ext cx="59912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圓角矩形 5"/>
          <p:cNvSpPr/>
          <p:nvPr/>
        </p:nvSpPr>
        <p:spPr>
          <a:xfrm>
            <a:off x="1547664" y="579379"/>
            <a:ext cx="3744416" cy="761389"/>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3600" dirty="0" smtClean="0"/>
              <a:t>通知管區覆核</a:t>
            </a:r>
            <a:endParaRPr lang="zh-TW" altLang="en-US" sz="3600" dirty="0"/>
          </a:p>
        </p:txBody>
      </p:sp>
    </p:spTree>
    <p:extLst>
      <p:ext uri="{BB962C8B-B14F-4D97-AF65-F5344CB8AC3E}">
        <p14:creationId xmlns:p14="http://schemas.microsoft.com/office/powerpoint/2010/main" val="310259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100" y="1557338"/>
            <a:ext cx="7499350" cy="4103687"/>
          </a:xfrm>
        </p:spPr>
        <p:txBody>
          <a:bodyPr/>
          <a:lstStyle/>
          <a:p>
            <a:pPr>
              <a:buFont typeface="Wingdings" panose="05000000000000000000" pitchFamily="2" charset="2"/>
              <a:buChar char="n"/>
              <a:defRPr/>
            </a:pPr>
            <a:r>
              <a:rPr lang="zh-TW" altLang="en-US" sz="2600" dirty="0" smtClean="0">
                <a:solidFill>
                  <a:srgbClr val="FF0000"/>
                </a:solidFill>
              </a:rPr>
              <a:t>其他重要參考資訊</a:t>
            </a:r>
            <a:endParaRPr lang="en-US" altLang="zh-TW" sz="2600" dirty="0" smtClean="0">
              <a:solidFill>
                <a:srgbClr val="FF0000"/>
              </a:solidFill>
            </a:endParaRPr>
          </a:p>
          <a:p>
            <a:pPr marL="82550" indent="0">
              <a:buFont typeface="Arial" panose="020B0604020202020204" pitchFamily="34" charset="0"/>
              <a:buNone/>
              <a:defRPr/>
            </a:pPr>
            <a:r>
              <a:rPr lang="zh-TW" altLang="en-US" sz="2600" dirty="0" smtClean="0">
                <a:sym typeface="Wingdings 3" panose="05040102010807070707" pitchFamily="18" charset="2"/>
              </a:rPr>
              <a:t></a:t>
            </a:r>
            <a:r>
              <a:rPr lang="zh-TW" altLang="en-US" sz="2600" u="sng" dirty="0" smtClean="0">
                <a:sym typeface="Wingdings 2" panose="05020102010507070707" pitchFamily="18" charset="2"/>
              </a:rPr>
              <a:t>上櫃</a:t>
            </a:r>
            <a:r>
              <a:rPr lang="en-US" altLang="zh-TW" sz="2600" u="sng" dirty="0" smtClean="0">
                <a:sym typeface="Wingdings 2" panose="05020102010507070707" pitchFamily="18" charset="2"/>
              </a:rPr>
              <a:t>/</a:t>
            </a:r>
            <a:r>
              <a:rPr lang="zh-TW" altLang="en-US" sz="2600" u="sng" dirty="0" smtClean="0">
                <a:sym typeface="Wingdings 2" panose="05020102010507070707" pitchFamily="18" charset="2"/>
              </a:rPr>
              <a:t>興櫃公司應辦事項一覽表</a:t>
            </a:r>
            <a:endParaRPr lang="en-US" altLang="zh-TW" sz="2600" u="sng" dirty="0" smtClean="0">
              <a:sym typeface="Wingdings 2" panose="05020102010507070707" pitchFamily="18" charset="2"/>
            </a:endParaRPr>
          </a:p>
          <a:p>
            <a:pPr marL="82550" indent="0">
              <a:buFont typeface="Arial" panose="020B0604020202020204" pitchFamily="34" charset="0"/>
              <a:buNone/>
              <a:defRPr/>
            </a:pPr>
            <a:r>
              <a:rPr lang="zh-TW" altLang="en-US" sz="2600" dirty="0">
                <a:sym typeface="Wingdings 2" panose="05020102010507070707" pitchFamily="18" charset="2"/>
              </a:rPr>
              <a:t> </a:t>
            </a:r>
            <a:r>
              <a:rPr lang="zh-TW" altLang="en-US" sz="2600" dirty="0" smtClean="0">
                <a:sym typeface="Wingdings 2" panose="05020102010507070707" pitchFamily="18" charset="2"/>
              </a:rPr>
              <a:t> </a:t>
            </a:r>
            <a:r>
              <a:rPr lang="en-US" altLang="zh-TW" sz="2600" dirty="0">
                <a:sym typeface="Wingdings 2" panose="05020102010507070707" pitchFamily="18" charset="2"/>
              </a:rPr>
              <a:t>(</a:t>
            </a:r>
            <a:r>
              <a:rPr lang="en-US" altLang="zh-TW" sz="2600" dirty="0">
                <a:solidFill>
                  <a:schemeClr val="tx1"/>
                </a:solidFill>
                <a:sym typeface="Wingdings 2" panose="05020102010507070707" pitchFamily="18" charset="2"/>
              </a:rPr>
              <a:t>http://</a:t>
            </a:r>
            <a:r>
              <a:rPr lang="en-US" altLang="zh-TW" sz="2600" dirty="0" smtClean="0">
                <a:solidFill>
                  <a:schemeClr val="tx1"/>
                </a:solidFill>
                <a:sym typeface="Wingdings 2" panose="05020102010507070707" pitchFamily="18" charset="2"/>
              </a:rPr>
              <a:t>www.tpex.org.tw</a:t>
            </a:r>
            <a:r>
              <a:rPr lang="en-US" altLang="zh-TW" sz="2600" dirty="0" smtClean="0">
                <a:sym typeface="Wingdings 2" panose="05020102010507070707" pitchFamily="18" charset="2"/>
              </a:rPr>
              <a:t>(</a:t>
            </a:r>
            <a:r>
              <a:rPr lang="zh-TW" altLang="en-US" sz="2600" dirty="0" smtClean="0">
                <a:sym typeface="Wingdings 2" panose="05020102010507070707" pitchFamily="18" charset="2"/>
              </a:rPr>
              <a:t>櫃買中心網</a:t>
            </a:r>
            <a:r>
              <a:rPr lang="zh-TW" altLang="en-US" sz="2600" dirty="0">
                <a:sym typeface="Wingdings 2" panose="05020102010507070707" pitchFamily="18" charset="2"/>
              </a:rPr>
              <a:t>址</a:t>
            </a:r>
            <a:r>
              <a:rPr lang="en-US" altLang="zh-TW" sz="2600" dirty="0" smtClean="0">
                <a:sym typeface="Wingdings 2" panose="05020102010507070707" pitchFamily="18" charset="2"/>
              </a:rPr>
              <a:t>)</a:t>
            </a:r>
            <a:r>
              <a:rPr lang="en-US" altLang="zh-TW" sz="2600" dirty="0" smtClean="0">
                <a:sym typeface="Wingdings 3" panose="05040102010807070707" pitchFamily="18" charset="2"/>
              </a:rPr>
              <a:t></a:t>
            </a:r>
            <a:r>
              <a:rPr lang="zh-TW" altLang="en-US" sz="2600" dirty="0" smtClean="0">
                <a:sym typeface="Wingdings 3" panose="05040102010807070707" pitchFamily="18" charset="2"/>
              </a:rPr>
              <a:t>   </a:t>
            </a:r>
            <a:endParaRPr lang="en-US" altLang="zh-TW" sz="2600" dirty="0" smtClean="0">
              <a:sym typeface="Wingdings 3" panose="05040102010807070707" pitchFamily="18" charset="2"/>
            </a:endParaRPr>
          </a:p>
          <a:p>
            <a:pPr marL="82550" indent="0">
              <a:buFont typeface="Arial" panose="020B0604020202020204" pitchFamily="34" charset="0"/>
              <a:buNone/>
              <a:defRPr/>
            </a:pPr>
            <a:r>
              <a:rPr lang="zh-TW" altLang="en-US" sz="2600" dirty="0">
                <a:sym typeface="Wingdings 3" panose="05040102010807070707" pitchFamily="18" charset="2"/>
              </a:rPr>
              <a:t> </a:t>
            </a:r>
            <a:r>
              <a:rPr lang="zh-TW" altLang="en-US" sz="2600" dirty="0" smtClean="0">
                <a:sym typeface="Wingdings 3" panose="05040102010807070707" pitchFamily="18" charset="2"/>
              </a:rPr>
              <a:t>  上櫃</a:t>
            </a:r>
            <a:r>
              <a:rPr lang="en-US" altLang="zh-TW" sz="2600" dirty="0" smtClean="0">
                <a:sym typeface="Wingdings 3" panose="05040102010807070707" pitchFamily="18" charset="2"/>
              </a:rPr>
              <a:t>/</a:t>
            </a:r>
            <a:r>
              <a:rPr lang="zh-TW" altLang="en-US" sz="2600" dirty="0" smtClean="0">
                <a:sym typeface="Wingdings 3" panose="05040102010807070707" pitchFamily="18" charset="2"/>
              </a:rPr>
              <a:t>興櫃公司</a:t>
            </a:r>
            <a:r>
              <a:rPr lang="en-US" altLang="zh-TW" sz="2600" dirty="0" smtClean="0">
                <a:sym typeface="Wingdings 3" panose="05040102010807070707" pitchFamily="18" charset="2"/>
              </a:rPr>
              <a:t></a:t>
            </a:r>
            <a:r>
              <a:rPr lang="zh-TW" altLang="en-US" sz="2600" dirty="0">
                <a:sym typeface="Wingdings 2" panose="05020102010507070707" pitchFamily="18" charset="2"/>
              </a:rPr>
              <a:t>上櫃</a:t>
            </a:r>
            <a:r>
              <a:rPr lang="en-US" altLang="zh-TW" sz="2600" dirty="0">
                <a:sym typeface="Wingdings 2" panose="05020102010507070707" pitchFamily="18" charset="2"/>
              </a:rPr>
              <a:t>/</a:t>
            </a:r>
            <a:r>
              <a:rPr lang="zh-TW" altLang="en-US" sz="2600" dirty="0">
                <a:sym typeface="Wingdings 2" panose="05020102010507070707" pitchFamily="18" charset="2"/>
              </a:rPr>
              <a:t>興櫃公司應辦事</a:t>
            </a:r>
            <a:r>
              <a:rPr lang="zh-TW" altLang="en-US" sz="2600" dirty="0" smtClean="0">
                <a:sym typeface="Wingdings 2" panose="05020102010507070707" pitchFamily="18" charset="2"/>
              </a:rPr>
              <a:t>項</a:t>
            </a:r>
            <a:r>
              <a:rPr lang="en-US" altLang="zh-TW" sz="2600" dirty="0" smtClean="0">
                <a:sym typeface="Wingdings 2" panose="05020102010507070707" pitchFamily="18" charset="2"/>
              </a:rPr>
              <a:t>)</a:t>
            </a:r>
          </a:p>
          <a:p>
            <a:pPr marL="82550" indent="0">
              <a:buFont typeface="Arial" panose="020B0604020202020204" pitchFamily="34" charset="0"/>
              <a:buNone/>
              <a:defRPr/>
            </a:pPr>
            <a:r>
              <a:rPr lang="zh-TW" altLang="en-US" sz="2600" dirty="0">
                <a:sym typeface="Wingdings 3" panose="05040102010807070707" pitchFamily="18" charset="2"/>
              </a:rPr>
              <a:t></a:t>
            </a:r>
            <a:r>
              <a:rPr lang="zh-TW" altLang="en-US" sz="2600" u="sng" dirty="0">
                <a:sym typeface="Wingdings 3" panose="05040102010807070707" pitchFamily="18" charset="2"/>
              </a:rPr>
              <a:t>證期局相關法令問答集參考資訊</a:t>
            </a:r>
          </a:p>
          <a:p>
            <a:pPr marL="82550" indent="0">
              <a:buFont typeface="Arial" panose="020B0604020202020204" pitchFamily="34" charset="0"/>
              <a:buNone/>
              <a:defRPr/>
            </a:pPr>
            <a:r>
              <a:rPr lang="zh-TW" altLang="en-US" sz="2600" dirty="0" smtClean="0">
                <a:sym typeface="Wingdings 2" panose="05020102010507070707" pitchFamily="18" charset="2"/>
              </a:rPr>
              <a:t>  </a:t>
            </a:r>
            <a:r>
              <a:rPr lang="en-US" altLang="zh-TW" sz="2600" dirty="0" smtClean="0">
                <a:sym typeface="Wingdings 2" panose="05020102010507070707" pitchFamily="18" charset="2"/>
              </a:rPr>
              <a:t>(</a:t>
            </a:r>
            <a:r>
              <a:rPr lang="en-US" altLang="zh-TW" sz="2600" dirty="0">
                <a:solidFill>
                  <a:schemeClr val="tx1"/>
                </a:solidFill>
                <a:sym typeface="Wingdings 2" panose="05020102010507070707" pitchFamily="18" charset="2"/>
              </a:rPr>
              <a:t>http://</a:t>
            </a:r>
            <a:r>
              <a:rPr lang="en-US" altLang="zh-TW" sz="2600" dirty="0" smtClean="0">
                <a:solidFill>
                  <a:schemeClr val="tx1"/>
                </a:solidFill>
                <a:sym typeface="Wingdings 2" panose="05020102010507070707" pitchFamily="18" charset="2"/>
              </a:rPr>
              <a:t>www.sfb.gov.tw</a:t>
            </a:r>
            <a:r>
              <a:rPr lang="en-US" altLang="zh-TW" sz="2600" dirty="0" smtClean="0">
                <a:sym typeface="Wingdings 2" panose="05020102010507070707" pitchFamily="18" charset="2"/>
              </a:rPr>
              <a:t>(</a:t>
            </a:r>
            <a:r>
              <a:rPr lang="zh-TW" altLang="en-US" sz="2600" dirty="0" smtClean="0">
                <a:sym typeface="Wingdings 2" panose="05020102010507070707" pitchFamily="18" charset="2"/>
              </a:rPr>
              <a:t>證期局網址</a:t>
            </a:r>
            <a:r>
              <a:rPr lang="en-US" altLang="zh-TW" sz="2600" dirty="0">
                <a:sym typeface="Wingdings 2" panose="05020102010507070707" pitchFamily="18" charset="2"/>
              </a:rPr>
              <a:t>)</a:t>
            </a:r>
            <a:r>
              <a:rPr lang="en-US" altLang="zh-TW" sz="2600" dirty="0" smtClean="0">
                <a:sym typeface="Wingdings 3" panose="05040102010807070707" pitchFamily="18" charset="2"/>
              </a:rPr>
              <a:t></a:t>
            </a:r>
            <a:r>
              <a:rPr lang="zh-TW" altLang="en-US" sz="2600" dirty="0" smtClean="0">
                <a:sym typeface="Wingdings 3" panose="05040102010807070707" pitchFamily="18" charset="2"/>
              </a:rPr>
              <a:t>   </a:t>
            </a:r>
            <a:endParaRPr lang="en-US" altLang="zh-TW" sz="2600" dirty="0">
              <a:sym typeface="Wingdings 3" panose="05040102010807070707" pitchFamily="18" charset="2"/>
            </a:endParaRPr>
          </a:p>
          <a:p>
            <a:pPr marL="82550" indent="0">
              <a:buFont typeface="Arial" panose="020B0604020202020204" pitchFamily="34" charset="0"/>
              <a:buNone/>
              <a:defRPr/>
            </a:pPr>
            <a:r>
              <a:rPr lang="zh-TW" altLang="en-US" sz="2600" dirty="0">
                <a:sym typeface="Wingdings 3" panose="05040102010807070707" pitchFamily="18" charset="2"/>
              </a:rPr>
              <a:t>   </a:t>
            </a:r>
            <a:r>
              <a:rPr lang="zh-TW" altLang="en-US" sz="2600" dirty="0" smtClean="0">
                <a:sym typeface="Wingdings 3" panose="05040102010807070707" pitchFamily="18" charset="2"/>
              </a:rPr>
              <a:t>便民服務</a:t>
            </a:r>
            <a:r>
              <a:rPr lang="en-US" altLang="zh-TW" sz="2600" dirty="0" smtClean="0">
                <a:sym typeface="Wingdings 3" panose="05040102010807070707" pitchFamily="18" charset="2"/>
              </a:rPr>
              <a:t></a:t>
            </a:r>
            <a:r>
              <a:rPr lang="zh-TW" altLang="en-US" sz="2600" dirty="0" smtClean="0">
                <a:sym typeface="Wingdings 2" panose="05020102010507070707" pitchFamily="18" charset="2"/>
              </a:rPr>
              <a:t>問答集</a:t>
            </a:r>
            <a:r>
              <a:rPr lang="en-US" altLang="zh-TW" sz="2600" dirty="0" smtClean="0">
                <a:sym typeface="Wingdings 2" panose="05020102010507070707" pitchFamily="18" charset="2"/>
              </a:rPr>
              <a:t>)</a:t>
            </a:r>
            <a:endParaRPr lang="en-US" altLang="zh-TW" sz="2600" dirty="0">
              <a:sym typeface="Wingdings 2" panose="05020102010507070707" pitchFamily="18" charset="2"/>
            </a:endParaRPr>
          </a:p>
          <a:p>
            <a:pPr marL="82550" indent="0">
              <a:buFont typeface="Arial" panose="020B0604020202020204" pitchFamily="34" charset="0"/>
              <a:buNone/>
              <a:defRPr/>
            </a:pPr>
            <a:endParaRPr lang="en-US" altLang="zh-TW" sz="2600" dirty="0" smtClean="0"/>
          </a:p>
          <a:p>
            <a:pPr marL="82550" indent="0">
              <a:buFont typeface="Arial" panose="020B0604020202020204" pitchFamily="34" charset="0"/>
              <a:buNone/>
              <a:defRPr/>
            </a:pPr>
            <a:endParaRPr lang="en-US" altLang="zh-TW" sz="2600" dirty="0" smtClean="0"/>
          </a:p>
          <a:p>
            <a:pPr marL="82550" indent="0">
              <a:buFont typeface="Arial" panose="020B0604020202020204" pitchFamily="34" charset="0"/>
              <a:buNone/>
              <a:defRPr/>
            </a:pPr>
            <a:r>
              <a:rPr lang="zh-TW" altLang="en-US" sz="2600" dirty="0" smtClean="0"/>
              <a:t>       </a:t>
            </a:r>
            <a:endParaRPr lang="en-US" altLang="zh-TW" sz="2600" dirty="0" smtClean="0"/>
          </a:p>
        </p:txBody>
      </p:sp>
      <p:sp>
        <p:nvSpPr>
          <p:cNvPr id="30723"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9D50AEB1-207A-4B59-8018-F4F38E41934B}" type="slidenum">
              <a:rPr kumimoji="0" lang="zh-TW" altLang="en-US" smtClean="0">
                <a:solidFill>
                  <a:srgbClr val="4B3E21"/>
                </a:solidFill>
                <a:latin typeface="Arial" panose="020B0604020202020204" pitchFamily="34" charset="0"/>
              </a:rPr>
              <a:pPr/>
              <a:t>4</a:t>
            </a:fld>
            <a:endParaRPr kumimoji="0" lang="zh-TW" altLang="en-US" smtClean="0">
              <a:solidFill>
                <a:srgbClr val="4B3E21"/>
              </a:solidFill>
              <a:latin typeface="Arial" panose="020B0604020202020204" pitchFamily="34" charset="0"/>
            </a:endParaRPr>
          </a:p>
        </p:txBody>
      </p:sp>
      <p:sp>
        <p:nvSpPr>
          <p:cNvPr id="5" name="標題 4"/>
          <p:cNvSpPr>
            <a:spLocks noGrp="1"/>
          </p:cNvSpPr>
          <p:nvPr>
            <p:ph type="title"/>
          </p:nvPr>
        </p:nvSpPr>
        <p:spPr>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marL="0" indent="0" eaLnBrk="1" hangingPunct="1">
              <a:buFont typeface="Wingdings" panose="05000000000000000000" pitchFamily="2" charset="2"/>
              <a:buNone/>
              <a:defRPr/>
            </a:pPr>
            <a:r>
              <a:rPr lang="zh-TW" altLang="en-US" sz="3600" b="1" dirty="0" smtClean="0">
                <a:solidFill>
                  <a:srgbClr val="660066"/>
                </a:solidFill>
                <a:latin typeface="標楷體" panose="03000509000000000000" pitchFamily="65" charset="-120"/>
                <a:ea typeface="標楷體" panose="03000509000000000000" pitchFamily="65" charset="-120"/>
              </a:rPr>
              <a:t>壹</a:t>
            </a:r>
            <a:r>
              <a:rPr lang="zh-TW" altLang="en-US" sz="4000" b="1" dirty="0" smtClean="0"/>
              <a:t>、</a:t>
            </a:r>
            <a:r>
              <a:rPr lang="zh-TW" altLang="en-US" sz="3600" b="1" dirty="0" smtClean="0">
                <a:solidFill>
                  <a:srgbClr val="660066"/>
                </a:solidFill>
                <a:latin typeface="標楷體" panose="03000509000000000000" pitchFamily="65" charset="-120"/>
                <a:ea typeface="標楷體" panose="03000509000000000000" pitchFamily="65" charset="-120"/>
              </a:rPr>
              <a:t>資訊</a:t>
            </a:r>
            <a:r>
              <a:rPr lang="zh-TW" altLang="en-US" sz="3600" b="1" dirty="0">
                <a:solidFill>
                  <a:srgbClr val="660066"/>
                </a:solidFill>
                <a:latin typeface="標楷體" panose="03000509000000000000" pitchFamily="65" charset="-120"/>
                <a:ea typeface="標楷體" panose="03000509000000000000" pitchFamily="65" charset="-120"/>
              </a:rPr>
              <a:t>申報相關</a:t>
            </a:r>
            <a:r>
              <a:rPr lang="zh-TW" altLang="en-US" sz="3600" b="1" dirty="0" smtClean="0">
                <a:solidFill>
                  <a:srgbClr val="660066"/>
                </a:solidFill>
                <a:latin typeface="標楷體" panose="03000509000000000000" pitchFamily="65" charset="-120"/>
                <a:ea typeface="標楷體" panose="03000509000000000000" pitchFamily="65" charset="-120"/>
              </a:rPr>
              <a:t>規範</a:t>
            </a:r>
            <a:r>
              <a:rPr lang="en-US" altLang="zh-TW" sz="3600" b="1" dirty="0" smtClean="0">
                <a:solidFill>
                  <a:srgbClr val="660066"/>
                </a:solidFill>
                <a:latin typeface="標楷體" panose="03000509000000000000" pitchFamily="65" charset="-120"/>
                <a:ea typeface="標楷體" panose="03000509000000000000" pitchFamily="65" charset="-120"/>
              </a:rPr>
              <a:t>(</a:t>
            </a:r>
            <a:r>
              <a:rPr lang="zh-TW" altLang="en-US" sz="3600" b="1" dirty="0" smtClean="0">
                <a:solidFill>
                  <a:srgbClr val="660066"/>
                </a:solidFill>
                <a:latin typeface="標楷體" panose="03000509000000000000" pitchFamily="65" charset="-120"/>
                <a:ea typeface="標楷體" panose="03000509000000000000" pitchFamily="65" charset="-120"/>
              </a:rPr>
              <a:t>續</a:t>
            </a:r>
            <a:r>
              <a:rPr lang="en-US" altLang="zh-TW" sz="3600" b="1" dirty="0" smtClean="0">
                <a:solidFill>
                  <a:srgbClr val="660066"/>
                </a:solidFill>
                <a:latin typeface="標楷體" panose="03000509000000000000" pitchFamily="65" charset="-120"/>
                <a:ea typeface="標楷體" panose="03000509000000000000" pitchFamily="65" charset="-120"/>
              </a:rPr>
              <a:t>)</a:t>
            </a:r>
            <a:endParaRPr lang="zh-TW" altLang="en-US" sz="3600" dirty="0"/>
          </a:p>
        </p:txBody>
      </p:sp>
    </p:spTree>
    <p:extLst>
      <p:ext uri="{BB962C8B-B14F-4D97-AF65-F5344CB8AC3E}">
        <p14:creationId xmlns:p14="http://schemas.microsoft.com/office/powerpoint/2010/main" val="1961769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4"/>
          <p:cNvSpPr txBox="1">
            <a:spLocks/>
          </p:cNvSpPr>
          <p:nvPr/>
        </p:nvSpPr>
        <p:spPr>
          <a:xfrm>
            <a:off x="1115616" y="116632"/>
            <a:ext cx="4320480" cy="1008112"/>
          </a:xfrm>
          <a:prstGeom prst="round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lvl1pPr algn="l" rtl="0" eaLnBrk="0" fontAlgn="base" hangingPunct="0">
              <a:spcBef>
                <a:spcPct val="0"/>
              </a:spcBef>
              <a:spcAft>
                <a:spcPct val="0"/>
              </a:spcAft>
              <a:defRPr sz="4300" kern="1200">
                <a:solidFill>
                  <a:schemeClr val="dk1"/>
                </a:solidFill>
                <a:effectLst>
                  <a:outerShdw blurRad="50000" dist="30000" dir="5400000" algn="tl" rotWithShape="0">
                    <a:srgbClr val="000000">
                      <a:alpha val="30000"/>
                    </a:srgbClr>
                  </a:outerShdw>
                </a:effectLst>
                <a:latin typeface="+mn-lt"/>
                <a:ea typeface="+mn-ea"/>
                <a:cs typeface="+mn-cs"/>
              </a:defRPr>
            </a:lvl1pPr>
            <a:lvl2pPr algn="l" rtl="0" eaLnBrk="0" fontAlgn="base" hangingPunct="0">
              <a:spcBef>
                <a:spcPct val="0"/>
              </a:spcBef>
              <a:spcAft>
                <a:spcPct val="0"/>
              </a:spcAft>
              <a:defRPr sz="4300">
                <a:solidFill>
                  <a:schemeClr val="dk1"/>
                </a:solidFill>
                <a:latin typeface="+mn-lt"/>
                <a:ea typeface="+mn-ea"/>
                <a:cs typeface="+mn-cs"/>
              </a:defRPr>
            </a:lvl2pPr>
            <a:lvl3pPr algn="l" rtl="0" eaLnBrk="0" fontAlgn="base" hangingPunct="0">
              <a:spcBef>
                <a:spcPct val="0"/>
              </a:spcBef>
              <a:spcAft>
                <a:spcPct val="0"/>
              </a:spcAft>
              <a:defRPr sz="4300">
                <a:solidFill>
                  <a:schemeClr val="dk1"/>
                </a:solidFill>
                <a:latin typeface="+mn-lt"/>
                <a:ea typeface="+mn-ea"/>
                <a:cs typeface="+mn-cs"/>
              </a:defRPr>
            </a:lvl3pPr>
            <a:lvl4pPr algn="l" rtl="0" eaLnBrk="0" fontAlgn="base" hangingPunct="0">
              <a:spcBef>
                <a:spcPct val="0"/>
              </a:spcBef>
              <a:spcAft>
                <a:spcPct val="0"/>
              </a:spcAft>
              <a:defRPr sz="4300">
                <a:solidFill>
                  <a:schemeClr val="dk1"/>
                </a:solidFill>
                <a:latin typeface="+mn-lt"/>
                <a:ea typeface="+mn-ea"/>
                <a:cs typeface="+mn-cs"/>
              </a:defRPr>
            </a:lvl4pPr>
            <a:lvl5pPr algn="l" rtl="0" eaLnBrk="0" fontAlgn="base" hangingPunct="0">
              <a:spcBef>
                <a:spcPct val="0"/>
              </a:spcBef>
              <a:spcAft>
                <a:spcPct val="0"/>
              </a:spcAft>
              <a:defRPr sz="4300">
                <a:solidFill>
                  <a:schemeClr val="dk1"/>
                </a:solidFill>
                <a:latin typeface="+mn-lt"/>
                <a:ea typeface="+mn-ea"/>
                <a:cs typeface="+mn-cs"/>
              </a:defRPr>
            </a:lvl5pPr>
            <a:lvl6pPr marL="457200" algn="l" rtl="0" eaLnBrk="1" fontAlgn="base" hangingPunct="1">
              <a:spcBef>
                <a:spcPct val="0"/>
              </a:spcBef>
              <a:spcAft>
                <a:spcPct val="0"/>
              </a:spcAft>
              <a:defRPr sz="4300">
                <a:solidFill>
                  <a:schemeClr val="dk1"/>
                </a:solidFill>
                <a:latin typeface="+mn-lt"/>
                <a:ea typeface="+mn-ea"/>
                <a:cs typeface="+mn-cs"/>
              </a:defRPr>
            </a:lvl6pPr>
            <a:lvl7pPr marL="914400" algn="l" rtl="0" eaLnBrk="1" fontAlgn="base" hangingPunct="1">
              <a:spcBef>
                <a:spcPct val="0"/>
              </a:spcBef>
              <a:spcAft>
                <a:spcPct val="0"/>
              </a:spcAft>
              <a:defRPr sz="4300">
                <a:solidFill>
                  <a:schemeClr val="dk1"/>
                </a:solidFill>
                <a:latin typeface="+mn-lt"/>
                <a:ea typeface="+mn-ea"/>
                <a:cs typeface="+mn-cs"/>
              </a:defRPr>
            </a:lvl7pPr>
            <a:lvl8pPr marL="1371600" algn="l" rtl="0" eaLnBrk="1" fontAlgn="base" hangingPunct="1">
              <a:spcBef>
                <a:spcPct val="0"/>
              </a:spcBef>
              <a:spcAft>
                <a:spcPct val="0"/>
              </a:spcAft>
              <a:defRPr sz="4300">
                <a:solidFill>
                  <a:schemeClr val="dk1"/>
                </a:solidFill>
                <a:latin typeface="+mn-lt"/>
                <a:ea typeface="+mn-ea"/>
                <a:cs typeface="+mn-cs"/>
              </a:defRPr>
            </a:lvl8pPr>
            <a:lvl9pPr marL="1828800" algn="l" rtl="0" eaLnBrk="1" fontAlgn="base" hangingPunct="1">
              <a:spcBef>
                <a:spcPct val="0"/>
              </a:spcBef>
              <a:spcAft>
                <a:spcPct val="0"/>
              </a:spcAft>
              <a:defRPr sz="4300">
                <a:solidFill>
                  <a:schemeClr val="dk1"/>
                </a:solidFill>
                <a:latin typeface="+mn-lt"/>
                <a:ea typeface="+mn-ea"/>
                <a:cs typeface="+mn-cs"/>
              </a:defRPr>
            </a:lvl9pPr>
            <a:extLst/>
          </a:lstStyle>
          <a:p>
            <a:pPr eaLnBrk="1" hangingPunct="1">
              <a:buFont typeface="Wingdings" panose="05000000000000000000" pitchFamily="2" charset="2"/>
              <a:buNone/>
              <a:defRPr/>
            </a:pPr>
            <a:r>
              <a:rPr kumimoji="0" lang="zh-TW" altLang="en-US" sz="3600" b="1" dirty="0">
                <a:solidFill>
                  <a:srgbClr val="660066"/>
                </a:solidFill>
                <a:latin typeface="標楷體" panose="03000509000000000000" pitchFamily="65" charset="-120"/>
                <a:ea typeface="標楷體" panose="03000509000000000000" pitchFamily="65" charset="-120"/>
              </a:rPr>
              <a:t>肆</a:t>
            </a:r>
            <a:r>
              <a:rPr kumimoji="0" lang="zh-TW" altLang="en-US" sz="4000" b="1" dirty="0" smtClean="0"/>
              <a:t>、</a:t>
            </a:r>
            <a:r>
              <a:rPr kumimoji="0" lang="zh-TW" altLang="en-US" sz="3600" b="1" dirty="0" smtClean="0">
                <a:solidFill>
                  <a:srgbClr val="660066"/>
                </a:solidFill>
                <a:latin typeface="標楷體" panose="03000509000000000000" pitchFamily="65" charset="-120"/>
                <a:ea typeface="標楷體" panose="03000509000000000000" pitchFamily="65" charset="-120"/>
              </a:rPr>
              <a:t>財務重點專區</a:t>
            </a:r>
            <a:endParaRPr kumimoji="0" lang="zh-TW" altLang="en-US" sz="3600" dirty="0"/>
          </a:p>
        </p:txBody>
      </p:sp>
      <p:pic>
        <p:nvPicPr>
          <p:cNvPr id="6" name="圖片 5"/>
          <p:cNvPicPr>
            <a:picLocks noChangeAspect="1"/>
          </p:cNvPicPr>
          <p:nvPr/>
        </p:nvPicPr>
        <p:blipFill>
          <a:blip r:embed="rId2"/>
          <a:stretch>
            <a:fillRect/>
          </a:stretch>
        </p:blipFill>
        <p:spPr>
          <a:xfrm>
            <a:off x="1120806" y="1196752"/>
            <a:ext cx="7915690" cy="5134689"/>
          </a:xfrm>
          <a:prstGeom prst="rect">
            <a:avLst/>
          </a:prstGeom>
        </p:spPr>
      </p:pic>
    </p:spTree>
    <p:extLst>
      <p:ext uri="{BB962C8B-B14F-4D97-AF65-F5344CB8AC3E}">
        <p14:creationId xmlns:p14="http://schemas.microsoft.com/office/powerpoint/2010/main" val="1941753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2561035" y="0"/>
            <a:ext cx="4608512" cy="1464231"/>
          </a:xfrm>
          <a:prstGeom prst="roundRect">
            <a:avLst/>
          </a:prstGeom>
          <a:solidFill>
            <a:schemeClr val="accent1">
              <a:lumMod val="20000"/>
              <a:lumOff val="80000"/>
            </a:schemeClr>
          </a:solidFill>
          <a:ln w="19050">
            <a:solidFill>
              <a:schemeClr val="tx1"/>
            </a:solidFill>
          </a:ln>
          <a:effectLst>
            <a:outerShdw blurRad="50800" dist="38100" dir="5400000" algn="t" rotWithShape="0">
              <a:prstClr val="black">
                <a:alpha val="40000"/>
              </a:prstClr>
            </a:outerShdw>
            <a:softEdge rad="127000"/>
          </a:effectLst>
        </p:spPr>
        <p:txBody>
          <a:bodyPr wrap="square" lIns="91440" tIns="45720" rIns="91440" bIns="45720">
            <a:spAutoFit/>
          </a:bodyPr>
          <a:lstStyle/>
          <a:p>
            <a:r>
              <a:rPr lang="zh-TW" altLang="en-US" sz="4000" dirty="0" smtClean="0">
                <a:ln w="10541" cmpd="sng">
                  <a:solidFill>
                    <a:schemeClr val="accent1">
                      <a:shade val="88000"/>
                      <a:satMod val="110000"/>
                    </a:schemeClr>
                  </a:solidFill>
                  <a:prstDash val="solid"/>
                </a:ln>
                <a:effectLst>
                  <a:outerShdw blurRad="38100" dist="38100" dir="2700000" algn="tl">
                    <a:srgbClr val="000000">
                      <a:alpha val="43137"/>
                    </a:srgbClr>
                  </a:outerShdw>
                </a:effectLst>
                <a:latin typeface="微軟正黑體" pitchFamily="34" charset="-120"/>
                <a:ea typeface="微軟正黑體" pitchFamily="34" charset="-120"/>
              </a:rPr>
              <a:t>公開資訊觀測站</a:t>
            </a:r>
            <a:endParaRPr lang="en-US" altLang="zh-TW" sz="4000" dirty="0" smtClean="0">
              <a:ln w="10541" cmpd="sng">
                <a:solidFill>
                  <a:schemeClr val="accent1">
                    <a:shade val="88000"/>
                    <a:satMod val="110000"/>
                  </a:schemeClr>
                </a:solidFill>
                <a:prstDash val="solid"/>
              </a:ln>
              <a:effectLst>
                <a:outerShdw blurRad="38100" dist="38100" dir="2700000" algn="tl">
                  <a:srgbClr val="000000">
                    <a:alpha val="43137"/>
                  </a:srgbClr>
                </a:outerShdw>
              </a:effectLst>
              <a:latin typeface="微軟正黑體" pitchFamily="34" charset="-120"/>
              <a:ea typeface="微軟正黑體" pitchFamily="34" charset="-120"/>
            </a:endParaRPr>
          </a:p>
          <a:p>
            <a:r>
              <a:rPr lang="zh-TW" altLang="en-US" sz="40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「財務重點專區」</a:t>
            </a:r>
            <a:endParaRPr lang="zh-TW" altLang="en-US" sz="4000" b="1" cap="none" spc="0"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endParaRPr>
          </a:p>
        </p:txBody>
      </p:sp>
      <p:sp>
        <p:nvSpPr>
          <p:cNvPr id="8" name="矩形 7"/>
          <p:cNvSpPr/>
          <p:nvPr/>
        </p:nvSpPr>
        <p:spPr>
          <a:xfrm>
            <a:off x="1316110" y="2520563"/>
            <a:ext cx="3749674" cy="3137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zh-TW" altLang="en-US" sz="6500" kern="1200" dirty="0"/>
          </a:p>
        </p:txBody>
      </p:sp>
      <p:graphicFrame>
        <p:nvGraphicFramePr>
          <p:cNvPr id="13" name="內容版面配置區 7"/>
          <p:cNvGraphicFramePr>
            <a:graphicFrameLocks/>
          </p:cNvGraphicFramePr>
          <p:nvPr>
            <p:extLst>
              <p:ext uri="{D42A27DB-BD31-4B8C-83A1-F6EECF244321}">
                <p14:modId xmlns:p14="http://schemas.microsoft.com/office/powerpoint/2010/main" val="4008442845"/>
              </p:ext>
            </p:extLst>
          </p:nvPr>
        </p:nvGraphicFramePr>
        <p:xfrm>
          <a:off x="1115616" y="1628800"/>
          <a:ext cx="7499350" cy="4612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22823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1367644" y="116632"/>
            <a:ext cx="7488832" cy="79208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u="sng" dirty="0">
                <a:solidFill>
                  <a:srgbClr val="FF0000"/>
                </a:solidFill>
              </a:rPr>
              <a:t>「財務重點專區</a:t>
            </a:r>
            <a:r>
              <a:rPr lang="zh-TW" altLang="en-US" sz="2400" b="1" u="sng" dirty="0" smtClean="0">
                <a:solidFill>
                  <a:srgbClr val="FF0000"/>
                </a:solidFill>
              </a:rPr>
              <a:t>」九大指標，提醒投資注意可能風險</a:t>
            </a:r>
            <a:endParaRPr lang="zh-TW" altLang="en-US" sz="2400" b="1" u="sng" dirty="0">
              <a:solidFill>
                <a:srgbClr val="FF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536218025"/>
              </p:ext>
            </p:extLst>
          </p:nvPr>
        </p:nvGraphicFramePr>
        <p:xfrm>
          <a:off x="1259632" y="1052736"/>
          <a:ext cx="7704856" cy="5212170"/>
        </p:xfrm>
        <a:graphic>
          <a:graphicData uri="http://schemas.openxmlformats.org/drawingml/2006/table">
            <a:tbl>
              <a:tblPr firstRow="1" bandRow="1">
                <a:tableStyleId>{5C22544A-7EE6-4342-B048-85BDC9FD1C3A}</a:tableStyleId>
              </a:tblPr>
              <a:tblGrid>
                <a:gridCol w="2312202"/>
                <a:gridCol w="5392654"/>
              </a:tblGrid>
              <a:tr h="352825">
                <a:tc>
                  <a:txBody>
                    <a:bodyPr/>
                    <a:lstStyle/>
                    <a:p>
                      <a:pPr algn="ctr"/>
                      <a:r>
                        <a:rPr lang="zh-TW" altLang="en-US" sz="1800" dirty="0" smtClean="0"/>
                        <a:t>指標</a:t>
                      </a:r>
                      <a:endParaRPr lang="zh-TW" altLang="en-US" sz="1800" dirty="0"/>
                    </a:p>
                  </a:txBody>
                  <a:tcPr marT="45725" marB="45725"/>
                </a:tc>
                <a:tc>
                  <a:txBody>
                    <a:bodyPr/>
                    <a:lstStyle/>
                    <a:p>
                      <a:pPr algn="ctr"/>
                      <a:r>
                        <a:rPr lang="zh-TW" altLang="en-US" sz="1800" dirty="0" smtClean="0"/>
                        <a:t>內容</a:t>
                      </a:r>
                      <a:endParaRPr lang="zh-TW" altLang="en-US" sz="1800" dirty="0"/>
                    </a:p>
                  </a:txBody>
                  <a:tcPr marT="45725" marB="45725"/>
                </a:tc>
              </a:tr>
              <a:tr h="617436">
                <a:tc>
                  <a:txBody>
                    <a:bodyPr/>
                    <a:lstStyle/>
                    <a:p>
                      <a:r>
                        <a:rPr lang="zh-TW" altLang="en-US" sz="1800" dirty="0" smtClean="0">
                          <a:solidFill>
                            <a:srgbClr val="FF0000"/>
                          </a:solidFill>
                        </a:rPr>
                        <a:t>指標１</a:t>
                      </a:r>
                      <a:endParaRPr lang="zh-TW" altLang="en-US" sz="1800" dirty="0">
                        <a:solidFill>
                          <a:srgbClr val="FF0000"/>
                        </a:solidFill>
                      </a:endParaRPr>
                    </a:p>
                  </a:txBody>
                  <a:tcPr marT="45725" marB="45725"/>
                </a:tc>
                <a:tc>
                  <a:txBody>
                    <a:bodyPr/>
                    <a:lstStyle/>
                    <a:p>
                      <a:r>
                        <a:rPr lang="zh-TW" altLang="en-US" sz="1800" dirty="0" smtClean="0">
                          <a:solidFill>
                            <a:schemeClr val="tx1"/>
                          </a:solidFill>
                          <a:effectLst/>
                        </a:rPr>
                        <a:t>變更交易方法或處以停止買賣者。（係指依本中心業務規則第</a:t>
                      </a:r>
                      <a:r>
                        <a:rPr lang="en-US" altLang="zh-TW" sz="1800" dirty="0" smtClean="0">
                          <a:solidFill>
                            <a:schemeClr val="tx1"/>
                          </a:solidFill>
                          <a:effectLst/>
                        </a:rPr>
                        <a:t>12</a:t>
                      </a:r>
                      <a:r>
                        <a:rPr lang="zh-TW" altLang="en-US" sz="1800" dirty="0" smtClean="0">
                          <a:solidFill>
                            <a:schemeClr val="tx1"/>
                          </a:solidFill>
                          <a:effectLst/>
                        </a:rPr>
                        <a:t>條之</a:t>
                      </a:r>
                      <a:r>
                        <a:rPr lang="en-US" altLang="zh-TW" sz="1800" dirty="0" smtClean="0">
                          <a:solidFill>
                            <a:schemeClr val="tx1"/>
                          </a:solidFill>
                          <a:effectLst/>
                        </a:rPr>
                        <a:t>1</a:t>
                      </a:r>
                      <a:r>
                        <a:rPr lang="zh-TW" altLang="en-US" sz="1800" dirty="0" smtClean="0">
                          <a:solidFill>
                            <a:schemeClr val="tx1"/>
                          </a:solidFill>
                          <a:effectLst/>
                        </a:rPr>
                        <a:t>規定而停止買賣者） </a:t>
                      </a:r>
                      <a:endParaRPr lang="en-US" altLang="zh-TW" sz="1800" dirty="0" smtClean="0">
                        <a:solidFill>
                          <a:schemeClr val="tx1"/>
                        </a:solidFill>
                      </a:endParaRPr>
                    </a:p>
                  </a:txBody>
                  <a:tcPr marT="45725" marB="45725"/>
                </a:tc>
              </a:tr>
              <a:tr h="617436">
                <a:tc>
                  <a:txBody>
                    <a:bodyPr/>
                    <a:lstStyle/>
                    <a:p>
                      <a:r>
                        <a:rPr lang="zh-TW" altLang="en-US" sz="1800" dirty="0" smtClean="0">
                          <a:solidFill>
                            <a:srgbClr val="FF0000"/>
                          </a:solidFill>
                        </a:rPr>
                        <a:t>指標２</a:t>
                      </a:r>
                      <a:endParaRPr lang="zh-TW" altLang="en-US" sz="1800" dirty="0">
                        <a:solidFill>
                          <a:srgbClr val="FF0000"/>
                        </a:solidFill>
                      </a:endParaRPr>
                    </a:p>
                  </a:txBody>
                  <a:tcPr marT="45725" marB="45725"/>
                </a:tc>
                <a:tc>
                  <a:txBody>
                    <a:bodyPr/>
                    <a:lstStyle/>
                    <a:p>
                      <a:r>
                        <a:rPr lang="zh-TW" altLang="en-US" sz="1800" dirty="0" smtClean="0">
                          <a:solidFill>
                            <a:schemeClr val="tx1"/>
                          </a:solidFill>
                        </a:rPr>
                        <a:t>最近期財務報告每股淨值低於十元且最近連續三個會計年度虧損者</a:t>
                      </a:r>
                    </a:p>
                  </a:txBody>
                  <a:tcPr marT="45725" marB="45725"/>
                </a:tc>
              </a:tr>
              <a:tr h="119426">
                <a:tc>
                  <a:txBody>
                    <a:bodyPr/>
                    <a:lstStyle/>
                    <a:p>
                      <a:r>
                        <a:rPr lang="zh-TW" altLang="en-US" sz="1800" dirty="0" smtClean="0">
                          <a:solidFill>
                            <a:srgbClr val="FF0000"/>
                          </a:solidFill>
                        </a:rPr>
                        <a:t>指標３</a:t>
                      </a:r>
                      <a:endParaRPr lang="zh-TW" altLang="en-US" sz="1800" dirty="0">
                        <a:solidFill>
                          <a:srgbClr val="FF0000"/>
                        </a:solidFill>
                      </a:endParaRPr>
                    </a:p>
                  </a:txBody>
                  <a:tcPr marT="45725" marB="45725"/>
                </a:tc>
                <a:tc>
                  <a:txBody>
                    <a:bodyPr/>
                    <a:lstStyle/>
                    <a:p>
                      <a:r>
                        <a:rPr lang="zh-TW" altLang="en-US" sz="1800" dirty="0" smtClean="0">
                          <a:solidFill>
                            <a:schemeClr val="tx1"/>
                          </a:solidFill>
                          <a:effectLst/>
                        </a:rPr>
                        <a:t>最近期財務報告每股淨值低於十元且負債比率高於百分之六十及流動比率小於一者（金融保險業除外） </a:t>
                      </a:r>
                      <a:endParaRPr lang="en-US" altLang="zh-TW" sz="1800" baseline="0" dirty="0" smtClean="0">
                        <a:solidFill>
                          <a:schemeClr val="tx1"/>
                        </a:solidFill>
                      </a:endParaRPr>
                    </a:p>
                  </a:txBody>
                  <a:tcPr marT="45725" marB="45725"/>
                </a:tc>
              </a:tr>
              <a:tr h="246344">
                <a:tc>
                  <a:txBody>
                    <a:bodyPr/>
                    <a:lstStyle/>
                    <a:p>
                      <a:r>
                        <a:rPr lang="zh-TW" altLang="en-US" sz="1800" dirty="0" smtClean="0">
                          <a:solidFill>
                            <a:srgbClr val="FF0000"/>
                          </a:solidFill>
                        </a:rPr>
                        <a:t>指標４</a:t>
                      </a:r>
                      <a:endParaRPr lang="zh-TW" altLang="en-US" sz="1800" dirty="0">
                        <a:solidFill>
                          <a:srgbClr val="FF0000"/>
                        </a:solidFill>
                      </a:endParaRPr>
                    </a:p>
                  </a:txBody>
                  <a:tcPr marT="45725" marB="45725"/>
                </a:tc>
                <a:tc>
                  <a:txBody>
                    <a:bodyPr/>
                    <a:lstStyle/>
                    <a:p>
                      <a:r>
                        <a:rPr lang="zh-TW" altLang="en-US" sz="1800" dirty="0" smtClean="0">
                          <a:effectLst/>
                        </a:rPr>
                        <a:t>最近期財務報告每股淨值低於十元且最近兩個會計年度及最近期之營業活動淨現金流量均為負數者 </a:t>
                      </a:r>
                      <a:endParaRPr lang="en-US" altLang="zh-TW" sz="1800" baseline="0" dirty="0" smtClean="0"/>
                    </a:p>
                  </a:txBody>
                  <a:tcPr marT="45725" marB="45725"/>
                </a:tc>
              </a:tr>
              <a:tr h="126917">
                <a:tc>
                  <a:txBody>
                    <a:bodyPr/>
                    <a:lstStyle/>
                    <a:p>
                      <a:r>
                        <a:rPr lang="zh-TW" altLang="en-US" sz="1800" dirty="0" smtClean="0">
                          <a:solidFill>
                            <a:srgbClr val="FF0000"/>
                          </a:solidFill>
                        </a:rPr>
                        <a:t>指標５</a:t>
                      </a:r>
                      <a:endParaRPr lang="zh-TW" altLang="en-US" sz="1800" dirty="0">
                        <a:solidFill>
                          <a:srgbClr val="FF0000"/>
                        </a:solidFill>
                      </a:endParaRPr>
                    </a:p>
                  </a:txBody>
                  <a:tcPr marT="45725" marB="45725"/>
                </a:tc>
                <a:tc>
                  <a:txBody>
                    <a:bodyPr/>
                    <a:lstStyle/>
                    <a:p>
                      <a:r>
                        <a:rPr lang="zh-TW" altLang="en-US" sz="1800" dirty="0" smtClean="0">
                          <a:effectLst/>
                        </a:rPr>
                        <a:t>最近月份全體董事、監察人及持股百分之十以上大股東總持股數設質比率達九成以上者</a:t>
                      </a:r>
                      <a:endParaRPr lang="en-US" altLang="zh-TW" sz="1800" baseline="0" dirty="0" smtClean="0"/>
                    </a:p>
                  </a:txBody>
                  <a:tcPr marT="45725" marB="45725"/>
                </a:tc>
              </a:tr>
              <a:tr h="119426">
                <a:tc>
                  <a:txBody>
                    <a:bodyPr/>
                    <a:lstStyle/>
                    <a:p>
                      <a:r>
                        <a:rPr lang="zh-TW" altLang="en-US" sz="1800" dirty="0" smtClean="0">
                          <a:solidFill>
                            <a:srgbClr val="FF0000"/>
                          </a:solidFill>
                        </a:rPr>
                        <a:t>指標６</a:t>
                      </a:r>
                      <a:endParaRPr lang="zh-TW" altLang="en-US" sz="1800" dirty="0">
                        <a:solidFill>
                          <a:srgbClr val="FF0000"/>
                        </a:solidFill>
                      </a:endParaRPr>
                    </a:p>
                  </a:txBody>
                  <a:tcPr marT="45725" marB="45725"/>
                </a:tc>
                <a:tc>
                  <a:txBody>
                    <a:bodyPr/>
                    <a:lstStyle/>
                    <a:p>
                      <a:r>
                        <a:rPr lang="zh-TW" altLang="en-US" sz="1800" dirty="0" smtClean="0">
                          <a:effectLst/>
                        </a:rPr>
                        <a:t>最近月份資金貸與他人餘額占最近期財務報告淨值比率達百分之三十以上者（金融保險業除外） </a:t>
                      </a:r>
                      <a:endParaRPr lang="en-US" altLang="zh-TW" sz="1800" baseline="0" dirty="0" smtClean="0"/>
                    </a:p>
                  </a:txBody>
                  <a:tcPr marT="45725" marB="45725"/>
                </a:tc>
              </a:tr>
              <a:tr h="320045">
                <a:tc>
                  <a:txBody>
                    <a:bodyPr/>
                    <a:lstStyle/>
                    <a:p>
                      <a:r>
                        <a:rPr lang="zh-TW" altLang="en-US" sz="1800" dirty="0" smtClean="0">
                          <a:solidFill>
                            <a:srgbClr val="FF0000"/>
                          </a:solidFill>
                        </a:rPr>
                        <a:t>指標７</a:t>
                      </a:r>
                      <a:endParaRPr lang="zh-TW" altLang="en-US" sz="1800" dirty="0">
                        <a:solidFill>
                          <a:srgbClr val="FF0000"/>
                        </a:solidFill>
                      </a:endParaRPr>
                    </a:p>
                  </a:txBody>
                  <a:tcPr marT="45725" marB="45725"/>
                </a:tc>
                <a:tc>
                  <a:txBody>
                    <a:bodyPr/>
                    <a:lstStyle/>
                    <a:p>
                      <a:r>
                        <a:rPr lang="zh-TW" altLang="en-US" sz="1800" dirty="0" smtClean="0">
                          <a:effectLst/>
                        </a:rPr>
                        <a:t>最近月份背書保證餘額占最近期財務報告淨值比率達百分之一百五十以上者（金融保險業除外）</a:t>
                      </a:r>
                      <a:endParaRPr lang="en-US" altLang="zh-TW" sz="1800" baseline="0" dirty="0" smtClean="0"/>
                    </a:p>
                  </a:txBody>
                  <a:tcPr marT="45725" marB="45725"/>
                </a:tc>
              </a:tr>
              <a:tr h="320045">
                <a:tc>
                  <a:txBody>
                    <a:bodyPr/>
                    <a:lstStyle/>
                    <a:p>
                      <a:r>
                        <a:rPr lang="zh-TW" altLang="en-US" sz="1800" dirty="0" smtClean="0">
                          <a:solidFill>
                            <a:srgbClr val="FF0000"/>
                          </a:solidFill>
                        </a:rPr>
                        <a:t>指標８</a:t>
                      </a:r>
                      <a:endParaRPr lang="zh-TW" altLang="en-US" sz="1800" dirty="0">
                        <a:solidFill>
                          <a:srgbClr val="FF0000"/>
                        </a:solidFill>
                      </a:endParaRPr>
                    </a:p>
                  </a:txBody>
                  <a:tcPr marT="45725" marB="45725"/>
                </a:tc>
                <a:tc>
                  <a:txBody>
                    <a:bodyPr/>
                    <a:lstStyle/>
                    <a:p>
                      <a:r>
                        <a:rPr lang="zh-TW" altLang="en-US" sz="1800" dirty="0" smtClean="0">
                          <a:effectLst/>
                        </a:rPr>
                        <a:t>公司董事或監察人連續三個月持股成數不足者 </a:t>
                      </a:r>
                      <a:endParaRPr lang="en-US" altLang="zh-TW" sz="1800" dirty="0" smtClean="0">
                        <a:solidFill>
                          <a:schemeClr val="tx1"/>
                        </a:solidFill>
                      </a:endParaRPr>
                    </a:p>
                  </a:txBody>
                  <a:tcPr marT="45725" marB="45725"/>
                </a:tc>
              </a:tr>
            </a:tbl>
          </a:graphicData>
        </a:graphic>
      </p:graphicFrame>
    </p:spTree>
    <p:extLst>
      <p:ext uri="{BB962C8B-B14F-4D97-AF65-F5344CB8AC3E}">
        <p14:creationId xmlns:p14="http://schemas.microsoft.com/office/powerpoint/2010/main" val="2897515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598207842"/>
              </p:ext>
            </p:extLst>
          </p:nvPr>
        </p:nvGraphicFramePr>
        <p:xfrm>
          <a:off x="1187624" y="157759"/>
          <a:ext cx="7704856" cy="6174070"/>
        </p:xfrm>
        <a:graphic>
          <a:graphicData uri="http://schemas.openxmlformats.org/drawingml/2006/table">
            <a:tbl>
              <a:tblPr firstRow="1" bandRow="1">
                <a:tableStyleId>{5C22544A-7EE6-4342-B048-85BDC9FD1C3A}</a:tableStyleId>
              </a:tblPr>
              <a:tblGrid>
                <a:gridCol w="2312202"/>
                <a:gridCol w="5392654"/>
              </a:tblGrid>
              <a:tr h="358315">
                <a:tc>
                  <a:txBody>
                    <a:bodyPr/>
                    <a:lstStyle/>
                    <a:p>
                      <a:pPr algn="ctr"/>
                      <a:r>
                        <a:rPr lang="zh-TW" altLang="en-US" sz="1600" dirty="0" smtClean="0"/>
                        <a:t>指標</a:t>
                      </a:r>
                      <a:endParaRPr lang="zh-TW" altLang="en-US" sz="1600" dirty="0"/>
                    </a:p>
                  </a:txBody>
                  <a:tcPr marT="45725" marB="45725"/>
                </a:tc>
                <a:tc>
                  <a:txBody>
                    <a:bodyPr/>
                    <a:lstStyle/>
                    <a:p>
                      <a:pPr algn="ctr"/>
                      <a:r>
                        <a:rPr lang="zh-TW" altLang="en-US" sz="1600" dirty="0" smtClean="0"/>
                        <a:t>內容</a:t>
                      </a:r>
                      <a:endParaRPr lang="zh-TW" altLang="en-US" sz="1600" dirty="0"/>
                    </a:p>
                  </a:txBody>
                  <a:tcPr marT="45725" marB="45725"/>
                </a:tc>
              </a:tr>
              <a:tr h="289757">
                <a:tc>
                  <a:txBody>
                    <a:bodyPr/>
                    <a:lstStyle/>
                    <a:p>
                      <a:r>
                        <a:rPr lang="zh-TW" altLang="en-US" sz="1600" dirty="0" smtClean="0">
                          <a:solidFill>
                            <a:srgbClr val="FF0000"/>
                          </a:solidFill>
                        </a:rPr>
                        <a:t>指標９</a:t>
                      </a:r>
                      <a:endParaRPr lang="zh-TW" altLang="en-US" sz="1600" dirty="0">
                        <a:solidFill>
                          <a:srgbClr val="FF0000"/>
                        </a:solidFill>
                      </a:endParaRPr>
                    </a:p>
                  </a:txBody>
                  <a:tcPr marT="45725" marB="45725"/>
                </a:tc>
                <a:tc>
                  <a:txBody>
                    <a:bodyPr/>
                    <a:lstStyle/>
                    <a:p>
                      <a:r>
                        <a:rPr lang="zh-TW" altLang="en-US" sz="1600" dirty="0" smtClean="0">
                          <a:effectLst/>
                        </a:rPr>
                        <a:t>符合下列任一情事者：</a:t>
                      </a:r>
                      <a:endParaRPr lang="zh-TW" altLang="en-US" sz="1600" dirty="0" smtClean="0">
                        <a:solidFill>
                          <a:schemeClr val="tx1"/>
                        </a:solidFill>
                      </a:endParaRPr>
                    </a:p>
                  </a:txBody>
                  <a:tcPr marT="45725" marB="45725"/>
                </a:tc>
              </a:tr>
              <a:tr h="314507">
                <a:tc>
                  <a:txBody>
                    <a:bodyPr/>
                    <a:lstStyle/>
                    <a:p>
                      <a:endParaRPr lang="zh-TW" altLang="en-US" sz="1600" dirty="0">
                        <a:solidFill>
                          <a:srgbClr val="FF0000"/>
                        </a:solidFill>
                      </a:endParaRPr>
                    </a:p>
                  </a:txBody>
                  <a:tcPr marT="45725" marB="45725"/>
                </a:tc>
                <a:tc>
                  <a:txBody>
                    <a:bodyPr/>
                    <a:lstStyle/>
                    <a:p>
                      <a:r>
                        <a:rPr lang="en-US" altLang="zh-TW" sz="1600" dirty="0" smtClean="0">
                          <a:effectLst/>
                        </a:rPr>
                        <a:t>(1)</a:t>
                      </a:r>
                      <a:r>
                        <a:rPr lang="zh-TW" altLang="en-US" sz="1600" dirty="0" smtClean="0">
                          <a:effectLst/>
                        </a:rPr>
                        <a:t>內部控制制度設計及執行有重大缺失。</a:t>
                      </a:r>
                      <a:endParaRPr lang="en-US" altLang="zh-TW" sz="1600" baseline="0" dirty="0" smtClean="0">
                        <a:solidFill>
                          <a:schemeClr val="tx1"/>
                        </a:solidFill>
                      </a:endParaRPr>
                    </a:p>
                  </a:txBody>
                  <a:tcPr marT="45725" marB="45725"/>
                </a:tc>
              </a:tr>
              <a:tr h="555281">
                <a:tc>
                  <a:txBody>
                    <a:bodyPr/>
                    <a:lstStyle/>
                    <a:p>
                      <a:r>
                        <a:rPr lang="zh-TW" altLang="en-US" sz="1600" dirty="0" smtClean="0">
                          <a:solidFill>
                            <a:srgbClr val="FF0000"/>
                          </a:solidFill>
                        </a:rPr>
                        <a:t>　　</a:t>
                      </a:r>
                      <a:endParaRPr lang="zh-TW" altLang="en-US" sz="1600" dirty="0">
                        <a:solidFill>
                          <a:srgbClr val="FF0000"/>
                        </a:solidFill>
                      </a:endParaRPr>
                    </a:p>
                  </a:txBody>
                  <a:tcPr marT="45725" marB="45725"/>
                </a:tc>
                <a:tc>
                  <a:txBody>
                    <a:bodyPr/>
                    <a:lstStyle/>
                    <a:p>
                      <a:r>
                        <a:rPr lang="en-US" altLang="zh-TW" sz="1600" dirty="0" smtClean="0">
                          <a:effectLst/>
                        </a:rPr>
                        <a:t>(2)</a:t>
                      </a:r>
                      <a:r>
                        <a:rPr lang="zh-TW" altLang="en-US" sz="1600" dirty="0" smtClean="0">
                          <a:effectLst/>
                        </a:rPr>
                        <a:t>會計師出具繼續經營能力存在重大不確定性之查 核報告或繼續經營假設存有重大疑慮之核閱報告。 </a:t>
                      </a:r>
                      <a:endParaRPr lang="en-US" altLang="zh-TW" sz="1600" baseline="0" dirty="0" smtClean="0"/>
                    </a:p>
                  </a:txBody>
                  <a:tcPr marT="45725" marB="45725"/>
                </a:tc>
              </a:tr>
              <a:tr h="768239">
                <a:tc>
                  <a:txBody>
                    <a:bodyPr/>
                    <a:lstStyle/>
                    <a:p>
                      <a:r>
                        <a:rPr lang="en-US" altLang="zh-TW" sz="1600" dirty="0" smtClean="0">
                          <a:solidFill>
                            <a:srgbClr val="FF0000"/>
                          </a:solidFill>
                        </a:rPr>
                        <a:t>    </a:t>
                      </a:r>
                      <a:endParaRPr lang="zh-TW" altLang="en-US" sz="1600" dirty="0">
                        <a:solidFill>
                          <a:srgbClr val="FF0000"/>
                        </a:solidFill>
                      </a:endParaRPr>
                    </a:p>
                  </a:txBody>
                  <a:tcPr marT="45725" marB="45725"/>
                </a:tc>
                <a:tc>
                  <a:txBody>
                    <a:bodyPr/>
                    <a:lstStyle/>
                    <a:p>
                      <a:r>
                        <a:rPr lang="en-US" altLang="zh-TW" sz="1600" dirty="0" smtClean="0">
                          <a:effectLst/>
                        </a:rPr>
                        <a:t>(3)</a:t>
                      </a:r>
                      <a:r>
                        <a:rPr lang="zh-TW" altLang="en-US" sz="1600" dirty="0" smtClean="0">
                          <a:effectLst/>
                        </a:rPr>
                        <a:t>最近期財務報告顯示流動比率小於一且負債比率大於百分之六十（建材營造業負債比率為大於百分之七十五；金融保險業得不適用）。  </a:t>
                      </a:r>
                      <a:endParaRPr lang="en-US" altLang="zh-TW" sz="1600" baseline="0" dirty="0" smtClean="0"/>
                    </a:p>
                  </a:txBody>
                  <a:tcPr marT="45725" marB="45725"/>
                </a:tc>
              </a:tr>
              <a:tr h="521333">
                <a:tc>
                  <a:txBody>
                    <a:bodyPr/>
                    <a:lstStyle/>
                    <a:p>
                      <a:r>
                        <a:rPr lang="en-US" altLang="zh-TW" sz="1600" dirty="0" smtClean="0">
                          <a:solidFill>
                            <a:srgbClr val="FF0000"/>
                          </a:solidFill>
                        </a:rPr>
                        <a:t>      </a:t>
                      </a:r>
                      <a:endParaRPr lang="zh-TW" altLang="en-US" sz="1600" dirty="0">
                        <a:solidFill>
                          <a:srgbClr val="FF0000"/>
                        </a:solidFill>
                      </a:endParaRPr>
                    </a:p>
                  </a:txBody>
                  <a:tcPr marT="45725" marB="45725"/>
                </a:tc>
                <a:tc>
                  <a:txBody>
                    <a:bodyPr/>
                    <a:lstStyle/>
                    <a:p>
                      <a:r>
                        <a:rPr lang="en-US" altLang="zh-TW" sz="1600" baseline="0" dirty="0" smtClean="0"/>
                        <a:t>(4)</a:t>
                      </a:r>
                      <a:r>
                        <a:rPr lang="zh-TW" altLang="en-US" sz="1600" dirty="0" smtClean="0">
                          <a:effectLst/>
                        </a:rPr>
                        <a:t>相關資料顯示資產保全、債務償還存有重大疑慮、或對股東權益產生重大不利影響之虞。 </a:t>
                      </a:r>
                      <a:endParaRPr lang="en-US" altLang="zh-TW" sz="1600" baseline="0" dirty="0" smtClean="0"/>
                    </a:p>
                  </a:txBody>
                  <a:tcPr marT="45725" marB="45725"/>
                </a:tc>
              </a:tr>
              <a:tr h="518267">
                <a:tc>
                  <a:txBody>
                    <a:bodyPr/>
                    <a:lstStyle/>
                    <a:p>
                      <a:endParaRPr lang="zh-TW" altLang="en-US" sz="1600" dirty="0">
                        <a:solidFill>
                          <a:srgbClr val="FF0000"/>
                        </a:solidFill>
                      </a:endParaRPr>
                    </a:p>
                  </a:txBody>
                  <a:tcPr marT="45725" marB="45725"/>
                </a:tc>
                <a:tc>
                  <a:txBody>
                    <a:bodyPr/>
                    <a:lstStyle/>
                    <a:p>
                      <a:r>
                        <a:rPr lang="en-US" altLang="zh-TW" sz="1600" baseline="0" dirty="0" smtClean="0"/>
                        <a:t>(5)</a:t>
                      </a:r>
                      <a:r>
                        <a:rPr lang="zh-TW" altLang="en-US" sz="1600" dirty="0" smtClean="0">
                          <a:effectLst/>
                        </a:rPr>
                        <a:t>最近期財務報告每股淨值低於十元且上櫃普通股股數未達其已發行普通股股份總數之百分之五十。 </a:t>
                      </a:r>
                      <a:endParaRPr lang="en-US" altLang="zh-TW" sz="1600" baseline="0" dirty="0" smtClean="0"/>
                    </a:p>
                  </a:txBody>
                  <a:tcPr marT="45725" marB="45725"/>
                </a:tc>
              </a:tr>
              <a:tr h="1091265">
                <a:tc>
                  <a:txBody>
                    <a:bodyPr/>
                    <a:lstStyle/>
                    <a:p>
                      <a:endParaRPr lang="zh-TW" altLang="en-US" sz="1600" dirty="0">
                        <a:solidFill>
                          <a:srgbClr val="FF0000"/>
                        </a:solidFill>
                      </a:endParaRPr>
                    </a:p>
                  </a:txBody>
                  <a:tcPr marT="45725" marB="45725"/>
                </a:tc>
                <a:tc>
                  <a:txBody>
                    <a:bodyPr/>
                    <a:lstStyle/>
                    <a:p>
                      <a:r>
                        <a:rPr lang="en-US" altLang="zh-TW" sz="1600" baseline="0" dirty="0" smtClean="0"/>
                        <a:t>(6)</a:t>
                      </a:r>
                      <a:r>
                        <a:rPr lang="zh-TW" altLang="en-US" sz="1600" dirty="0" smtClean="0">
                          <a:effectLst/>
                        </a:rPr>
                        <a:t>第一上櫃公司最近期財務報告營業收入及應收帳款週轉率分別較去年同期衰退百分之五十及百分之三十以上，或營業收入及存貨週轉率分別較去年同期衰退百分之五十及百分之三十以上。 </a:t>
                      </a:r>
                      <a:endParaRPr lang="en-US" altLang="zh-TW" sz="1600" baseline="0" dirty="0" smtClean="0"/>
                    </a:p>
                  </a:txBody>
                  <a:tcPr marT="45725" marB="45725"/>
                </a:tc>
              </a:tr>
              <a:tr h="274323">
                <a:tc>
                  <a:txBody>
                    <a:bodyPr/>
                    <a:lstStyle/>
                    <a:p>
                      <a:endParaRPr lang="zh-TW" altLang="en-US" sz="1600" dirty="0">
                        <a:solidFill>
                          <a:srgbClr val="FF0000"/>
                        </a:solidFill>
                      </a:endParaRPr>
                    </a:p>
                  </a:txBody>
                  <a:tcPr marT="45725" marB="45725"/>
                </a:tc>
                <a:tc>
                  <a:txBody>
                    <a:bodyPr/>
                    <a:lstStyle/>
                    <a:p>
                      <a:r>
                        <a:rPr lang="en-US" altLang="zh-TW" sz="1600" baseline="0" dirty="0" smtClean="0"/>
                        <a:t>(7)</a:t>
                      </a:r>
                      <a:r>
                        <a:rPr lang="zh-TW" altLang="en-US" sz="1600" dirty="0" smtClean="0">
                          <a:effectLst/>
                        </a:rPr>
                        <a:t>第一上櫃公司最近期財務報告營業收入及稅前淨利分別較去年同期衰退百分之三十及百分之五十以上，且最近四季稅前淨利合計金額低於新台幣四百萬元。</a:t>
                      </a:r>
                      <a:endParaRPr lang="en-US" altLang="zh-TW" sz="1600" baseline="0" dirty="0" smtClean="0"/>
                    </a:p>
                  </a:txBody>
                  <a:tcPr marT="45725" marB="45725"/>
                </a:tc>
              </a:tr>
              <a:tr h="274324">
                <a:tc>
                  <a:txBody>
                    <a:bodyPr/>
                    <a:lstStyle/>
                    <a:p>
                      <a:endParaRPr lang="zh-TW" altLang="en-US" sz="1600" dirty="0">
                        <a:solidFill>
                          <a:srgbClr val="FF0000"/>
                        </a:solidFill>
                      </a:endParaRPr>
                    </a:p>
                  </a:txBody>
                  <a:tcPr marT="45725" marB="45725"/>
                </a:tc>
                <a:tc>
                  <a:txBody>
                    <a:bodyPr/>
                    <a:lstStyle/>
                    <a:p>
                      <a:r>
                        <a:rPr lang="en-US" altLang="zh-TW" sz="1600" baseline="0" dirty="0" smtClean="0"/>
                        <a:t>(8)</a:t>
                      </a:r>
                      <a:r>
                        <a:rPr lang="zh-TW" altLang="en-US" sz="1600" dirty="0" smtClean="0">
                          <a:effectLst/>
                        </a:rPr>
                        <a:t>第一上櫃公司未依法指定訴訟及非訴訟代理人。</a:t>
                      </a:r>
                      <a:endParaRPr lang="en-US" altLang="zh-TW" sz="1600" baseline="0" dirty="0" smtClean="0"/>
                    </a:p>
                  </a:txBody>
                  <a:tcPr marT="45725" marB="45725"/>
                </a:tc>
              </a:tr>
              <a:tr h="274323">
                <a:tc>
                  <a:txBody>
                    <a:bodyPr/>
                    <a:lstStyle/>
                    <a:p>
                      <a:endParaRPr lang="zh-TW" altLang="en-US" sz="1600" dirty="0">
                        <a:solidFill>
                          <a:srgbClr val="FF0000"/>
                        </a:solidFill>
                      </a:endParaRPr>
                    </a:p>
                  </a:txBody>
                  <a:tcPr marT="45725" marB="45725"/>
                </a:tc>
                <a:tc>
                  <a:txBody>
                    <a:bodyPr/>
                    <a:lstStyle/>
                    <a:p>
                      <a:r>
                        <a:rPr lang="en-US" altLang="zh-TW" sz="1600" baseline="0" dirty="0" smtClean="0"/>
                        <a:t>(9)</a:t>
                      </a:r>
                      <a:r>
                        <a:rPr lang="zh-TW" altLang="en-US" sz="1600" dirty="0" smtClean="0">
                          <a:effectLst/>
                        </a:rPr>
                        <a:t>其他經本中心所綜合考量應公布者。</a:t>
                      </a:r>
                      <a:endParaRPr lang="en-US" altLang="zh-TW" sz="1600" baseline="0" dirty="0" smtClean="0"/>
                    </a:p>
                  </a:txBody>
                  <a:tcPr marT="45725" marB="45725"/>
                </a:tc>
              </a:tr>
            </a:tbl>
          </a:graphicData>
        </a:graphic>
      </p:graphicFrame>
    </p:spTree>
    <p:extLst>
      <p:ext uri="{BB962C8B-B14F-4D97-AF65-F5344CB8AC3E}">
        <p14:creationId xmlns:p14="http://schemas.microsoft.com/office/powerpoint/2010/main" val="306315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257890" y="819454"/>
            <a:ext cx="4896544" cy="50405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sz="2000" dirty="0" smtClean="0">
                <a:solidFill>
                  <a:schemeClr val="tx1"/>
                </a:solidFill>
              </a:rPr>
              <a:t>指標１：變更</a:t>
            </a:r>
            <a:r>
              <a:rPr lang="zh-TW" altLang="en-US" sz="2000" dirty="0">
                <a:solidFill>
                  <a:schemeClr val="tx1"/>
                </a:solidFill>
              </a:rPr>
              <a:t>交易方法或處以停止買賣者</a:t>
            </a:r>
            <a:endParaRPr lang="zh-TW" altLang="en-US" sz="2000" dirty="0"/>
          </a:p>
        </p:txBody>
      </p:sp>
      <p:sp>
        <p:nvSpPr>
          <p:cNvPr id="3" name="矩形 2"/>
          <p:cNvSpPr/>
          <p:nvPr/>
        </p:nvSpPr>
        <p:spPr>
          <a:xfrm>
            <a:off x="1691680" y="1772816"/>
            <a:ext cx="6264696" cy="10081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rgbClr val="FF0000"/>
                </a:solidFill>
                <a:latin typeface="標楷體" panose="03000509000000000000" pitchFamily="65" charset="-120"/>
                <a:ea typeface="標楷體" panose="03000509000000000000" pitchFamily="65" charset="-120"/>
              </a:rPr>
              <a:t>係指上櫃公司依</a:t>
            </a:r>
            <a:r>
              <a:rPr lang="zh-TW" altLang="en-US" sz="2000" dirty="0">
                <a:solidFill>
                  <a:srgbClr val="FF0000"/>
                </a:solidFill>
                <a:latin typeface="標楷體" panose="03000509000000000000" pitchFamily="65" charset="-120"/>
                <a:ea typeface="標楷體" panose="03000509000000000000" pitchFamily="65" charset="-120"/>
              </a:rPr>
              <a:t>本中心</a:t>
            </a:r>
            <a:r>
              <a:rPr lang="zh-TW" altLang="en-US" sz="2000" dirty="0" smtClean="0">
                <a:solidFill>
                  <a:srgbClr val="FF0000"/>
                </a:solidFill>
                <a:latin typeface="標楷體" panose="03000509000000000000" pitchFamily="65" charset="-120"/>
                <a:ea typeface="標楷體" panose="03000509000000000000" pitchFamily="65" charset="-120"/>
              </a:rPr>
              <a:t>業</a:t>
            </a:r>
            <a:r>
              <a:rPr lang="zh-TW" altLang="en-US" sz="2000" dirty="0">
                <a:solidFill>
                  <a:srgbClr val="FF0000"/>
                </a:solidFill>
                <a:latin typeface="標楷體" panose="03000509000000000000" pitchFamily="65" charset="-120"/>
                <a:ea typeface="標楷體" panose="03000509000000000000" pitchFamily="65" charset="-120"/>
              </a:rPr>
              <a:t>務規則第</a:t>
            </a:r>
            <a:r>
              <a:rPr lang="en-US" altLang="zh-TW" sz="2000" dirty="0">
                <a:solidFill>
                  <a:srgbClr val="FF0000"/>
                </a:solidFill>
                <a:latin typeface="標楷體" panose="03000509000000000000" pitchFamily="65" charset="-120"/>
                <a:ea typeface="標楷體" panose="03000509000000000000" pitchFamily="65" charset="-120"/>
              </a:rPr>
              <a:t>12</a:t>
            </a:r>
            <a:r>
              <a:rPr lang="zh-TW" altLang="en-US" sz="2000" dirty="0" smtClean="0">
                <a:solidFill>
                  <a:srgbClr val="FF0000"/>
                </a:solidFill>
                <a:latin typeface="標楷體" panose="03000509000000000000" pitchFamily="65" charset="-120"/>
                <a:ea typeface="標楷體" panose="03000509000000000000" pitchFamily="65" charset="-120"/>
              </a:rPr>
              <a:t>條而列為</a:t>
            </a:r>
            <a:r>
              <a:rPr lang="zh-TW" altLang="en-US" sz="2000" dirty="0">
                <a:solidFill>
                  <a:srgbClr val="FF0000"/>
                </a:solidFill>
                <a:latin typeface="標楷體" panose="03000509000000000000" pitchFamily="65" charset="-120"/>
                <a:ea typeface="標楷體" panose="03000509000000000000" pitchFamily="65" charset="-120"/>
              </a:rPr>
              <a:t>變更交易</a:t>
            </a:r>
            <a:r>
              <a:rPr lang="zh-TW" altLang="en-US" sz="2000" dirty="0" smtClean="0">
                <a:solidFill>
                  <a:srgbClr val="FF0000"/>
                </a:solidFill>
                <a:latin typeface="標楷體" panose="03000509000000000000" pitchFamily="65" charset="-120"/>
                <a:ea typeface="標楷體" panose="03000509000000000000" pitchFamily="65" charset="-120"/>
              </a:rPr>
              <a:t>方法有價證券或依第</a:t>
            </a:r>
            <a:r>
              <a:rPr lang="en-US" altLang="zh-TW" sz="2000" dirty="0" smtClean="0">
                <a:solidFill>
                  <a:srgbClr val="FF0000"/>
                </a:solidFill>
                <a:latin typeface="標楷體" panose="03000509000000000000" pitchFamily="65" charset="-120"/>
                <a:ea typeface="標楷體" panose="03000509000000000000" pitchFamily="65" charset="-120"/>
              </a:rPr>
              <a:t>12</a:t>
            </a:r>
            <a:r>
              <a:rPr lang="zh-TW" altLang="en-US" sz="2000" dirty="0" smtClean="0">
                <a:solidFill>
                  <a:srgbClr val="FF0000"/>
                </a:solidFill>
                <a:latin typeface="標楷體" panose="03000509000000000000" pitchFamily="65" charset="-120"/>
                <a:ea typeface="標楷體" panose="03000509000000000000" pitchFamily="65" charset="-120"/>
              </a:rPr>
              <a:t>條之</a:t>
            </a:r>
            <a:r>
              <a:rPr lang="en-US" altLang="zh-TW" sz="2000" dirty="0" smtClean="0">
                <a:solidFill>
                  <a:srgbClr val="FF0000"/>
                </a:solidFill>
                <a:latin typeface="標楷體" panose="03000509000000000000" pitchFamily="65" charset="-120"/>
                <a:ea typeface="標楷體" panose="03000509000000000000" pitchFamily="65" charset="-120"/>
              </a:rPr>
              <a:t>1</a:t>
            </a:r>
            <a:r>
              <a:rPr lang="zh-TW" altLang="en-US" sz="2000" dirty="0" smtClean="0">
                <a:solidFill>
                  <a:srgbClr val="FF0000"/>
                </a:solidFill>
                <a:latin typeface="標楷體" panose="03000509000000000000" pitchFamily="65" charset="-120"/>
                <a:ea typeface="標楷體" panose="03000509000000000000" pitchFamily="65" charset="-120"/>
              </a:rPr>
              <a:t>而</a:t>
            </a:r>
            <a:r>
              <a:rPr lang="zh-TW" altLang="en-US" sz="2000" dirty="0">
                <a:solidFill>
                  <a:srgbClr val="FF0000"/>
                </a:solidFill>
                <a:latin typeface="標楷體" panose="03000509000000000000" pitchFamily="65" charset="-120"/>
                <a:ea typeface="標楷體" panose="03000509000000000000" pitchFamily="65" charset="-120"/>
              </a:rPr>
              <a:t>停止買賣者</a:t>
            </a:r>
          </a:p>
        </p:txBody>
      </p:sp>
      <p:sp>
        <p:nvSpPr>
          <p:cNvPr id="4" name="圓角矩形 3"/>
          <p:cNvSpPr/>
          <p:nvPr/>
        </p:nvSpPr>
        <p:spPr>
          <a:xfrm>
            <a:off x="1259632" y="3140968"/>
            <a:ext cx="6980384" cy="720080"/>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sz="2000" dirty="0" smtClean="0">
                <a:solidFill>
                  <a:schemeClr val="tx1"/>
                </a:solidFill>
              </a:rPr>
              <a:t>指標２：變更交最</a:t>
            </a:r>
            <a:r>
              <a:rPr lang="zh-TW" altLang="en-US" sz="2000" dirty="0">
                <a:solidFill>
                  <a:schemeClr val="tx1"/>
                </a:solidFill>
              </a:rPr>
              <a:t>近期財務報告每股淨值低於十元且最近</a:t>
            </a:r>
            <a:r>
              <a:rPr lang="zh-TW" altLang="en-US" sz="2000" dirty="0" smtClean="0">
                <a:solidFill>
                  <a:schemeClr val="tx1"/>
                </a:solidFill>
              </a:rPr>
              <a:t>連　</a:t>
            </a:r>
            <a:endParaRPr lang="en-US" altLang="zh-TW" sz="2000" dirty="0" smtClean="0">
              <a:solidFill>
                <a:schemeClr val="tx1"/>
              </a:solidFill>
            </a:endParaRPr>
          </a:p>
          <a:p>
            <a:pPr eaLnBrk="1" hangingPunct="1">
              <a:defRPr/>
            </a:pPr>
            <a:r>
              <a:rPr lang="zh-TW" altLang="en-US" sz="2000" dirty="0">
                <a:solidFill>
                  <a:schemeClr val="tx1"/>
                </a:solidFill>
              </a:rPr>
              <a:t>　</a:t>
            </a:r>
            <a:r>
              <a:rPr lang="zh-TW" altLang="en-US" sz="2000" dirty="0" smtClean="0">
                <a:solidFill>
                  <a:schemeClr val="tx1"/>
                </a:solidFill>
              </a:rPr>
              <a:t>　　　續</a:t>
            </a:r>
            <a:r>
              <a:rPr lang="zh-TW" altLang="en-US" sz="2000" dirty="0">
                <a:solidFill>
                  <a:schemeClr val="tx1"/>
                </a:solidFill>
              </a:rPr>
              <a:t>三</a:t>
            </a:r>
            <a:r>
              <a:rPr lang="zh-TW" altLang="en-US" sz="2000" dirty="0" smtClean="0">
                <a:solidFill>
                  <a:schemeClr val="tx1"/>
                </a:solidFill>
              </a:rPr>
              <a:t>個</a:t>
            </a:r>
            <a:r>
              <a:rPr lang="zh-TW" altLang="en-US" sz="2000" dirty="0">
                <a:solidFill>
                  <a:schemeClr val="tx1"/>
                </a:solidFill>
              </a:rPr>
              <a:t>會計年度虧損者</a:t>
            </a:r>
            <a:endParaRPr lang="zh-TW" altLang="en-US" sz="2000" dirty="0"/>
          </a:p>
        </p:txBody>
      </p:sp>
      <p:sp>
        <p:nvSpPr>
          <p:cNvPr id="5" name="矩形 4"/>
          <p:cNvSpPr/>
          <p:nvPr/>
        </p:nvSpPr>
        <p:spPr>
          <a:xfrm>
            <a:off x="1691680" y="4077072"/>
            <a:ext cx="6264696" cy="19442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000" dirty="0" smtClean="0">
              <a:solidFill>
                <a:srgbClr val="FF0000"/>
              </a:solidFill>
            </a:endParaRPr>
          </a:p>
          <a:p>
            <a:endParaRPr lang="en-US" altLang="zh-TW" sz="2000" dirty="0" smtClean="0">
              <a:solidFill>
                <a:srgbClr val="FF0000"/>
              </a:solidFill>
            </a:endParaRPr>
          </a:p>
          <a:p>
            <a:endParaRPr lang="en-US" altLang="zh-TW" sz="2000" dirty="0" smtClean="0">
              <a:solidFill>
                <a:srgbClr val="FF0000"/>
              </a:solidFill>
            </a:endParaRPr>
          </a:p>
          <a:p>
            <a:endParaRPr lang="en-US" altLang="zh-TW" sz="2000" dirty="0">
              <a:solidFill>
                <a:srgbClr val="FF0000"/>
              </a:solidFill>
            </a:endParaRPr>
          </a:p>
          <a:p>
            <a:endParaRPr lang="en-US" altLang="zh-TW" sz="2000" dirty="0" smtClean="0">
              <a:solidFill>
                <a:srgbClr val="FF0000"/>
              </a:solidFill>
            </a:endParaRPr>
          </a:p>
          <a:p>
            <a:r>
              <a:rPr lang="en-US" altLang="zh-TW" sz="2000" dirty="0" smtClean="0">
                <a:solidFill>
                  <a:srgbClr val="FF0000"/>
                </a:solidFill>
              </a:rPr>
              <a:t>1.</a:t>
            </a:r>
            <a:r>
              <a:rPr lang="zh-TW" altLang="en-US" sz="2000" dirty="0">
                <a:solidFill>
                  <a:srgbClr val="FF0000"/>
                </a:solidFill>
                <a:latin typeface="標楷體" panose="03000509000000000000" pitchFamily="65" charset="-120"/>
                <a:ea typeface="標楷體" panose="03000509000000000000" pitchFamily="65" charset="-120"/>
              </a:rPr>
              <a:t>淨值對上市櫃有價證券交易之影響</a:t>
            </a:r>
            <a:r>
              <a:rPr lang="en-US" altLang="zh-TW" sz="2000" dirty="0" smtClean="0">
                <a:solidFill>
                  <a:srgbClr val="FF0000"/>
                </a:solidFill>
                <a:latin typeface="標楷體" panose="03000509000000000000" pitchFamily="65" charset="-120"/>
                <a:ea typeface="標楷體" panose="03000509000000000000" pitchFamily="65" charset="-120"/>
              </a:rPr>
              <a:t>:</a:t>
            </a:r>
          </a:p>
          <a:p>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smtClean="0">
                <a:solidFill>
                  <a:srgbClr val="FF0000"/>
                </a:solidFill>
                <a:latin typeface="標楷體" panose="03000509000000000000" pitchFamily="65" charset="-120"/>
                <a:ea typeface="標楷體" panose="03000509000000000000" pitchFamily="65" charset="-120"/>
              </a:rPr>
              <a:t>(1)</a:t>
            </a:r>
            <a:r>
              <a:rPr lang="zh-TW" altLang="en-US" sz="2000" dirty="0">
                <a:solidFill>
                  <a:srgbClr val="FF0000"/>
                </a:solidFill>
                <a:latin typeface="標楷體" panose="03000509000000000000" pitchFamily="65" charset="-120"/>
                <a:ea typeface="標楷體" panose="03000509000000000000" pitchFamily="65" charset="-120"/>
              </a:rPr>
              <a:t>每股淨值低於</a:t>
            </a:r>
            <a:r>
              <a:rPr lang="en-US" altLang="zh-TW" sz="2000" dirty="0">
                <a:solidFill>
                  <a:srgbClr val="FF0000"/>
                </a:solidFill>
                <a:latin typeface="標楷體" panose="03000509000000000000" pitchFamily="65" charset="-120"/>
                <a:ea typeface="標楷體" panose="03000509000000000000" pitchFamily="65" charset="-120"/>
              </a:rPr>
              <a:t>10</a:t>
            </a:r>
            <a:r>
              <a:rPr lang="zh-TW" altLang="en-US" sz="2000" dirty="0">
                <a:solidFill>
                  <a:srgbClr val="FF0000"/>
                </a:solidFill>
                <a:latin typeface="標楷體" panose="03000509000000000000" pitchFamily="65" charset="-120"/>
                <a:ea typeface="標楷體" panose="03000509000000000000" pitchFamily="65" charset="-120"/>
              </a:rPr>
              <a:t>元時，不得融資、融券交易</a:t>
            </a:r>
            <a:r>
              <a:rPr lang="zh-TW" altLang="en-US" sz="2000" dirty="0" smtClean="0">
                <a:solidFill>
                  <a:srgbClr val="FF0000"/>
                </a:solidFill>
                <a:latin typeface="標楷體" panose="03000509000000000000" pitchFamily="65" charset="-120"/>
                <a:ea typeface="標楷體" panose="03000509000000000000" pitchFamily="65" charset="-120"/>
              </a:rPr>
              <a:t>；</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smtClean="0">
                <a:solidFill>
                  <a:srgbClr val="FF0000"/>
                </a:solidFill>
                <a:latin typeface="標楷體" panose="03000509000000000000" pitchFamily="65" charset="-120"/>
                <a:ea typeface="標楷體" panose="03000509000000000000" pitchFamily="65" charset="-120"/>
              </a:rPr>
              <a:t>(2)</a:t>
            </a:r>
            <a:r>
              <a:rPr lang="zh-TW" altLang="en-US" sz="2000" dirty="0">
                <a:solidFill>
                  <a:srgbClr val="FF0000"/>
                </a:solidFill>
                <a:latin typeface="標楷體" panose="03000509000000000000" pitchFamily="65" charset="-120"/>
                <a:ea typeface="標楷體" panose="03000509000000000000" pitchFamily="65" charset="-120"/>
              </a:rPr>
              <a:t>每股淨值低於</a:t>
            </a:r>
            <a:r>
              <a:rPr lang="en-US" altLang="zh-TW" sz="2000" dirty="0">
                <a:solidFill>
                  <a:srgbClr val="FF0000"/>
                </a:solidFill>
                <a:latin typeface="標楷體" panose="03000509000000000000" pitchFamily="65" charset="-120"/>
                <a:ea typeface="標楷體" panose="03000509000000000000"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元者，全額交割</a:t>
            </a:r>
            <a:r>
              <a:rPr lang="zh-TW" altLang="en-US" sz="2000" dirty="0" smtClean="0">
                <a:solidFill>
                  <a:srgbClr val="FF0000"/>
                </a:solidFill>
                <a:latin typeface="標楷體" panose="03000509000000000000" pitchFamily="65" charset="-120"/>
                <a:ea typeface="標楷體" panose="03000509000000000000" pitchFamily="65" charset="-120"/>
              </a:rPr>
              <a:t>；</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en-US" altLang="zh-TW" sz="2000" dirty="0" smtClean="0">
                <a:solidFill>
                  <a:srgbClr val="FF0000"/>
                </a:solidFill>
                <a:latin typeface="標楷體" panose="03000509000000000000" pitchFamily="65" charset="-120"/>
                <a:ea typeface="標楷體" panose="03000509000000000000" pitchFamily="65" charset="-120"/>
              </a:rPr>
              <a:t> (3)</a:t>
            </a:r>
            <a:r>
              <a:rPr lang="zh-TW" altLang="en-US" sz="2000" dirty="0">
                <a:solidFill>
                  <a:srgbClr val="FF0000"/>
                </a:solidFill>
                <a:latin typeface="標楷體" panose="03000509000000000000" pitchFamily="65" charset="-120"/>
                <a:ea typeface="標楷體" panose="03000509000000000000" pitchFamily="65" charset="-120"/>
              </a:rPr>
              <a:t>每股淨值低於</a:t>
            </a:r>
            <a:r>
              <a:rPr lang="en-US" altLang="zh-TW" sz="2000" dirty="0">
                <a:solidFill>
                  <a:srgbClr val="FF0000"/>
                </a:solidFill>
                <a:latin typeface="標楷體" panose="03000509000000000000" pitchFamily="65" charset="-120"/>
                <a:ea typeface="標楷體" panose="03000509000000000000" pitchFamily="65" charset="-120"/>
              </a:rPr>
              <a:t>3</a:t>
            </a:r>
            <a:r>
              <a:rPr lang="zh-TW" altLang="en-US" sz="2000" dirty="0">
                <a:solidFill>
                  <a:srgbClr val="FF0000"/>
                </a:solidFill>
                <a:latin typeface="標楷體" panose="03000509000000000000" pitchFamily="65" charset="-120"/>
                <a:ea typeface="標楷體" panose="03000509000000000000" pitchFamily="65" charset="-120"/>
              </a:rPr>
              <a:t>元者，全額交割及分盤</a:t>
            </a:r>
            <a:r>
              <a:rPr lang="zh-TW" altLang="en-US" sz="2000" dirty="0" smtClean="0">
                <a:solidFill>
                  <a:srgbClr val="FF0000"/>
                </a:solidFill>
                <a:latin typeface="標楷體" panose="03000509000000000000" pitchFamily="65" charset="-120"/>
                <a:ea typeface="標楷體" panose="03000509000000000000" pitchFamily="65" charset="-120"/>
              </a:rPr>
              <a:t>交易；</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en-US" altLang="zh-TW" sz="2000" dirty="0" smtClean="0">
                <a:solidFill>
                  <a:srgbClr val="FF0000"/>
                </a:solidFill>
                <a:latin typeface="標楷體" panose="03000509000000000000" pitchFamily="65" charset="-120"/>
                <a:ea typeface="標楷體" panose="03000509000000000000" pitchFamily="65" charset="-120"/>
              </a:rPr>
              <a:t> (4)</a:t>
            </a:r>
            <a:r>
              <a:rPr lang="zh-TW" altLang="en-US" sz="2000" dirty="0">
                <a:solidFill>
                  <a:srgbClr val="FF0000"/>
                </a:solidFill>
                <a:latin typeface="標楷體" panose="03000509000000000000" pitchFamily="65" charset="-120"/>
                <a:ea typeface="標楷體" panose="03000509000000000000" pitchFamily="65" charset="-120"/>
              </a:rPr>
              <a:t>每股淨值為負數者，終止上市櫃。</a:t>
            </a:r>
          </a:p>
          <a:p>
            <a:r>
              <a:rPr lang="en-US" altLang="zh-TW" sz="2000" dirty="0" smtClean="0">
                <a:solidFill>
                  <a:srgbClr val="FF0000"/>
                </a:solidFill>
                <a:latin typeface="標楷體" panose="03000509000000000000" pitchFamily="65" charset="-120"/>
                <a:ea typeface="標楷體" panose="03000509000000000000" pitchFamily="65" charset="-120"/>
              </a:rPr>
              <a:t>2.</a:t>
            </a:r>
            <a:r>
              <a:rPr lang="zh-TW" altLang="en-US" sz="2000" dirty="0">
                <a:solidFill>
                  <a:srgbClr val="FF0000"/>
                </a:solidFill>
                <a:latin typeface="標楷體" panose="03000509000000000000" pitchFamily="65" charset="-120"/>
                <a:ea typeface="標楷體" panose="03000509000000000000" pitchFamily="65" charset="-120"/>
              </a:rPr>
              <a:t>連年虧損顯示營運有重大不利變化且長期無改善。</a:t>
            </a:r>
          </a:p>
          <a:p>
            <a:endParaRPr lang="zh-TW" altLang="en-US" sz="2000" dirty="0">
              <a:solidFill>
                <a:srgbClr val="FF0000"/>
              </a:solidFill>
              <a:latin typeface="標楷體" panose="03000509000000000000" pitchFamily="65" charset="-120"/>
              <a:ea typeface="標楷體" panose="03000509000000000000" pitchFamily="65" charset="-120"/>
            </a:endParaRPr>
          </a:p>
          <a:p>
            <a:endParaRPr lang="zh-TW" altLang="en-US" sz="2000" dirty="0">
              <a:solidFill>
                <a:srgbClr val="FF0000"/>
              </a:solidFill>
              <a:latin typeface="標楷體" panose="03000509000000000000" pitchFamily="65" charset="-120"/>
              <a:ea typeface="標楷體" panose="03000509000000000000" pitchFamily="65" charset="-120"/>
            </a:endParaRPr>
          </a:p>
          <a:p>
            <a:endParaRPr lang="en-US" altLang="zh-TW" sz="2000" dirty="0" smtClean="0">
              <a:solidFill>
                <a:srgbClr val="FF0000"/>
              </a:solidFill>
              <a:latin typeface="標楷體" panose="03000509000000000000" pitchFamily="65" charset="-120"/>
              <a:ea typeface="標楷體" panose="03000509000000000000" pitchFamily="65" charset="-120"/>
            </a:endParaRPr>
          </a:p>
          <a:p>
            <a:endParaRPr lang="en-US" altLang="zh-TW" sz="2000" b="1" dirty="0">
              <a:solidFill>
                <a:srgbClr val="FF0000"/>
              </a:solidFill>
              <a:latin typeface="標楷體" panose="03000509000000000000" pitchFamily="65" charset="-120"/>
              <a:ea typeface="標楷體" panose="03000509000000000000" pitchFamily="65" charset="-120"/>
            </a:endParaRPr>
          </a:p>
          <a:p>
            <a:endParaRPr lang="zh-TW" altLang="en-US" sz="2000" dirty="0">
              <a:solidFill>
                <a:srgbClr val="FF0000"/>
              </a:solidFill>
            </a:endParaRPr>
          </a:p>
        </p:txBody>
      </p:sp>
    </p:spTree>
    <p:extLst>
      <p:ext uri="{BB962C8B-B14F-4D97-AF65-F5344CB8AC3E}">
        <p14:creationId xmlns:p14="http://schemas.microsoft.com/office/powerpoint/2010/main" val="2711060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331640" y="620688"/>
            <a:ext cx="6912768" cy="737338"/>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sz="2000" dirty="0" smtClean="0">
                <a:solidFill>
                  <a:schemeClr val="tx1"/>
                </a:solidFill>
              </a:rPr>
              <a:t>指標３：最</a:t>
            </a:r>
            <a:r>
              <a:rPr lang="zh-TW" altLang="en-US" sz="2000" dirty="0">
                <a:solidFill>
                  <a:schemeClr val="tx1"/>
                </a:solidFill>
              </a:rPr>
              <a:t>近期財務報告每股淨值低於十元且負債比率</a:t>
            </a:r>
            <a:r>
              <a:rPr lang="zh-TW" altLang="en-US" sz="2000" dirty="0" smtClean="0">
                <a:solidFill>
                  <a:schemeClr val="tx1"/>
                </a:solidFill>
              </a:rPr>
              <a:t>高　</a:t>
            </a:r>
            <a:endParaRPr lang="en-US" altLang="zh-TW" sz="2000" dirty="0" smtClean="0">
              <a:solidFill>
                <a:schemeClr val="tx1"/>
              </a:solidFill>
            </a:endParaRPr>
          </a:p>
          <a:p>
            <a:pPr eaLnBrk="1" hangingPunct="1">
              <a:defRPr/>
            </a:pPr>
            <a:r>
              <a:rPr lang="zh-TW" altLang="en-US" sz="2000" dirty="0">
                <a:solidFill>
                  <a:schemeClr val="tx1"/>
                </a:solidFill>
              </a:rPr>
              <a:t>　</a:t>
            </a:r>
            <a:r>
              <a:rPr lang="zh-TW" altLang="en-US" sz="2000" dirty="0" smtClean="0">
                <a:solidFill>
                  <a:schemeClr val="tx1"/>
                </a:solidFill>
              </a:rPr>
              <a:t>　　　於</a:t>
            </a:r>
            <a:r>
              <a:rPr lang="zh-TW" altLang="en-US" sz="2000" dirty="0">
                <a:solidFill>
                  <a:schemeClr val="tx1"/>
                </a:solidFill>
              </a:rPr>
              <a:t>百分之六十及流動比率小於一者</a:t>
            </a:r>
            <a:endParaRPr lang="zh-TW" altLang="en-US" sz="2000" dirty="0"/>
          </a:p>
        </p:txBody>
      </p:sp>
      <p:sp>
        <p:nvSpPr>
          <p:cNvPr id="3" name="矩形 2"/>
          <p:cNvSpPr/>
          <p:nvPr/>
        </p:nvSpPr>
        <p:spPr>
          <a:xfrm>
            <a:off x="1691680" y="1571854"/>
            <a:ext cx="6552728" cy="11370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rgbClr val="FF0000"/>
                </a:solidFill>
                <a:latin typeface="標楷體" panose="03000509000000000000" pitchFamily="65" charset="-120"/>
                <a:ea typeface="標楷體" panose="03000509000000000000" pitchFamily="65" charset="-120"/>
              </a:rPr>
              <a:t>判斷</a:t>
            </a:r>
            <a:r>
              <a:rPr lang="zh-TW" altLang="en-US" sz="2000" dirty="0">
                <a:solidFill>
                  <a:srgbClr val="FF0000"/>
                </a:solidFill>
                <a:latin typeface="標楷體" panose="03000509000000000000" pitchFamily="65" charset="-120"/>
                <a:ea typeface="標楷體" panose="03000509000000000000" pitchFamily="65" charset="-120"/>
              </a:rPr>
              <a:t>企業之財務結構是否健全暨企業流動資產支應流動負債的短期償債能力</a:t>
            </a:r>
          </a:p>
        </p:txBody>
      </p:sp>
      <p:sp>
        <p:nvSpPr>
          <p:cNvPr id="4" name="圓角矩形 3"/>
          <p:cNvSpPr/>
          <p:nvPr/>
        </p:nvSpPr>
        <p:spPr>
          <a:xfrm>
            <a:off x="1318937" y="3140968"/>
            <a:ext cx="6980384" cy="720080"/>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sz="2000" dirty="0" smtClean="0">
                <a:solidFill>
                  <a:schemeClr val="tx1"/>
                </a:solidFill>
              </a:rPr>
              <a:t>指標</a:t>
            </a:r>
            <a:r>
              <a:rPr lang="zh-TW" altLang="en-US" sz="2000" dirty="0">
                <a:solidFill>
                  <a:schemeClr val="tx1"/>
                </a:solidFill>
              </a:rPr>
              <a:t>４：最近期財務報告每股淨值低於十元且最近兩個</a:t>
            </a:r>
            <a:r>
              <a:rPr lang="zh-TW" altLang="en-US" sz="2000" dirty="0" smtClean="0">
                <a:solidFill>
                  <a:schemeClr val="tx1"/>
                </a:solidFill>
              </a:rPr>
              <a:t>會計　</a:t>
            </a:r>
            <a:endParaRPr lang="en-US" altLang="zh-TW" sz="2000" dirty="0" smtClean="0">
              <a:solidFill>
                <a:schemeClr val="tx1"/>
              </a:solidFill>
            </a:endParaRPr>
          </a:p>
          <a:p>
            <a:pPr eaLnBrk="1" hangingPunct="1">
              <a:defRPr/>
            </a:pPr>
            <a:r>
              <a:rPr lang="zh-TW" altLang="en-US" sz="2000" dirty="0">
                <a:solidFill>
                  <a:schemeClr val="tx1"/>
                </a:solidFill>
              </a:rPr>
              <a:t>　</a:t>
            </a:r>
            <a:r>
              <a:rPr lang="zh-TW" altLang="en-US" sz="2000" dirty="0" smtClean="0">
                <a:solidFill>
                  <a:schemeClr val="tx1"/>
                </a:solidFill>
              </a:rPr>
              <a:t>　　　年度</a:t>
            </a:r>
            <a:r>
              <a:rPr lang="zh-TW" altLang="en-US" sz="2000" dirty="0">
                <a:solidFill>
                  <a:schemeClr val="tx1"/>
                </a:solidFill>
              </a:rPr>
              <a:t>及最近期之營業活動淨現金流量均為負數者 </a:t>
            </a:r>
          </a:p>
          <a:p>
            <a:pPr eaLnBrk="1" hangingPunct="1">
              <a:defRPr/>
            </a:pPr>
            <a:endParaRPr lang="en-US" altLang="zh-TW" sz="2000" dirty="0" smtClean="0">
              <a:solidFill>
                <a:schemeClr val="tx1"/>
              </a:solidFill>
            </a:endParaRPr>
          </a:p>
        </p:txBody>
      </p:sp>
      <p:sp>
        <p:nvSpPr>
          <p:cNvPr id="5" name="矩形 4"/>
          <p:cNvSpPr/>
          <p:nvPr/>
        </p:nvSpPr>
        <p:spPr>
          <a:xfrm>
            <a:off x="1672879" y="4077072"/>
            <a:ext cx="6626441" cy="1800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smtClean="0">
                <a:solidFill>
                  <a:srgbClr val="FF0000"/>
                </a:solidFill>
                <a:latin typeface="標楷體" panose="03000509000000000000" pitchFamily="65" charset="-120"/>
                <a:ea typeface="標楷體" panose="03000509000000000000" pitchFamily="65" charset="-120"/>
              </a:rPr>
              <a:t>1.</a:t>
            </a:r>
            <a:r>
              <a:rPr lang="zh-TW" altLang="en-US" sz="2000" dirty="0">
                <a:solidFill>
                  <a:srgbClr val="FF0000"/>
                </a:solidFill>
                <a:latin typeface="標楷體" panose="03000509000000000000" pitchFamily="65" charset="-120"/>
                <a:ea typeface="標楷體" panose="03000509000000000000" pitchFamily="65" charset="-120"/>
              </a:rPr>
              <a:t>營業活動現金流量係根據實際營業行為而來，</a:t>
            </a:r>
            <a:r>
              <a:rPr lang="zh-TW" altLang="en-US" sz="2000" dirty="0" smtClean="0">
                <a:solidFill>
                  <a:srgbClr val="FF0000"/>
                </a:solidFill>
                <a:latin typeface="標楷體" panose="03000509000000000000" pitchFamily="65" charset="-120"/>
                <a:ea typeface="標楷體" panose="03000509000000000000" pitchFamily="65" charset="-120"/>
              </a:rPr>
              <a:t>不易 </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en-US" altLang="zh-TW" sz="2000" dirty="0">
                <a:solidFill>
                  <a:srgbClr val="FF0000"/>
                </a:solidFill>
                <a:latin typeface="標楷體" panose="03000509000000000000" pitchFamily="65" charset="-120"/>
                <a:ea typeface="標楷體" panose="03000509000000000000" pitchFamily="65" charset="-120"/>
              </a:rPr>
              <a:t> </a:t>
            </a:r>
            <a:r>
              <a:rPr lang="en-US" altLang="zh-TW" sz="2000" dirty="0" smtClean="0">
                <a:solidFill>
                  <a:srgbClr val="FF0000"/>
                </a:solidFill>
                <a:latin typeface="標楷體" panose="03000509000000000000" pitchFamily="65" charset="-120"/>
                <a:ea typeface="標楷體" panose="03000509000000000000" pitchFamily="65" charset="-120"/>
              </a:rPr>
              <a:t> </a:t>
            </a:r>
            <a:r>
              <a:rPr lang="zh-TW" altLang="en-US" sz="2000" dirty="0" smtClean="0">
                <a:solidFill>
                  <a:srgbClr val="FF0000"/>
                </a:solidFill>
                <a:latin typeface="標楷體" panose="03000509000000000000" pitchFamily="65" charset="-120"/>
                <a:ea typeface="標楷體" panose="03000509000000000000" pitchFamily="65" charset="-120"/>
              </a:rPr>
              <a:t>受到</a:t>
            </a:r>
            <a:r>
              <a:rPr lang="zh-TW" altLang="en-US" sz="2000" dirty="0">
                <a:solidFill>
                  <a:srgbClr val="FF0000"/>
                </a:solidFill>
                <a:latin typeface="標楷體" panose="03000509000000000000" pitchFamily="65" charset="-120"/>
                <a:ea typeface="標楷體" panose="03000509000000000000" pitchFamily="65" charset="-120"/>
              </a:rPr>
              <a:t>內部人為操縱，也不因會計原則不同而不同</a:t>
            </a:r>
            <a:r>
              <a:rPr lang="zh-TW" altLang="en-US" sz="2000" dirty="0" smtClean="0">
                <a:solidFill>
                  <a:srgbClr val="FF0000"/>
                </a:solidFill>
                <a:latin typeface="標楷體" panose="03000509000000000000" pitchFamily="65" charset="-120"/>
                <a:ea typeface="標楷體" panose="03000509000000000000" pitchFamily="65" charset="-120"/>
              </a:rPr>
              <a:t>。</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en-US" altLang="zh-TW" sz="2000" dirty="0" smtClean="0">
                <a:solidFill>
                  <a:srgbClr val="FF0000"/>
                </a:solidFill>
                <a:latin typeface="標楷體" panose="03000509000000000000" pitchFamily="65" charset="-120"/>
                <a:ea typeface="標楷體" panose="03000509000000000000" pitchFamily="65" charset="-120"/>
              </a:rPr>
              <a:t>2.</a:t>
            </a:r>
            <a:r>
              <a:rPr lang="zh-TW" altLang="en-US" sz="2000" dirty="0" smtClean="0">
                <a:solidFill>
                  <a:srgbClr val="FF0000"/>
                </a:solidFill>
                <a:latin typeface="標楷體" panose="03000509000000000000" pitchFamily="65" charset="-120"/>
                <a:ea typeface="標楷體" panose="03000509000000000000" pitchFamily="65" charset="-120"/>
              </a:rPr>
              <a:t>企業</a:t>
            </a:r>
            <a:r>
              <a:rPr lang="zh-TW" altLang="en-US" sz="2000" dirty="0">
                <a:solidFill>
                  <a:srgbClr val="FF0000"/>
                </a:solidFill>
                <a:latin typeface="標楷體" panose="03000509000000000000" pitchFamily="65" charset="-120"/>
                <a:ea typeface="標楷體" panose="03000509000000000000" pitchFamily="65" charset="-120"/>
              </a:rPr>
              <a:t>營業活動現金均為流出，顯示其現金流量不佳</a:t>
            </a:r>
            <a:r>
              <a:rPr lang="zh-TW" altLang="en-US" sz="2000" dirty="0" smtClean="0">
                <a:solidFill>
                  <a:srgbClr val="FF0000"/>
                </a:solidFill>
                <a:latin typeface="標楷體" panose="03000509000000000000" pitchFamily="65" charset="-120"/>
                <a:ea typeface="標楷體" panose="03000509000000000000" pitchFamily="65" charset="-120"/>
              </a:rPr>
              <a:t>， </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en-US" altLang="zh-TW" sz="2000" dirty="0">
                <a:solidFill>
                  <a:srgbClr val="FF0000"/>
                </a:solidFill>
                <a:latin typeface="標楷體" panose="03000509000000000000" pitchFamily="65" charset="-120"/>
                <a:ea typeface="標楷體" panose="03000509000000000000" pitchFamily="65" charset="-120"/>
              </a:rPr>
              <a:t>  </a:t>
            </a:r>
            <a:r>
              <a:rPr lang="zh-TW" altLang="en-US" sz="2000" dirty="0" smtClean="0">
                <a:solidFill>
                  <a:srgbClr val="FF0000"/>
                </a:solidFill>
                <a:latin typeface="標楷體" panose="03000509000000000000" pitchFamily="65" charset="-120"/>
                <a:ea typeface="標楷體" panose="03000509000000000000" pitchFamily="65" charset="-120"/>
              </a:rPr>
              <a:t>不管</a:t>
            </a:r>
            <a:r>
              <a:rPr lang="zh-TW" altLang="en-US" sz="2000" dirty="0">
                <a:solidFill>
                  <a:srgbClr val="FF0000"/>
                </a:solidFill>
                <a:latin typeface="標楷體" panose="03000509000000000000" pitchFamily="65" charset="-120"/>
                <a:ea typeface="標楷體" panose="03000509000000000000" pitchFamily="65" charset="-120"/>
              </a:rPr>
              <a:t>其營收獲利狀況如何，便是一個經營失衡的警訊</a:t>
            </a:r>
            <a:r>
              <a:rPr lang="zh-TW" altLang="en-US" sz="2000" dirty="0" smtClean="0">
                <a:solidFill>
                  <a:srgbClr val="FF0000"/>
                </a:solidFill>
                <a:latin typeface="標楷體" panose="03000509000000000000" pitchFamily="65" charset="-120"/>
                <a:ea typeface="標楷體" panose="03000509000000000000" pitchFamily="65" charset="-120"/>
              </a:rPr>
              <a:t>。</a:t>
            </a:r>
            <a:endParaRPr lang="zh-TW" altLang="en-US" sz="20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31153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331640" y="444006"/>
            <a:ext cx="6967680" cy="75274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sz="2000" dirty="0" smtClean="0">
                <a:solidFill>
                  <a:schemeClr val="tx1"/>
                </a:solidFill>
              </a:rPr>
              <a:t>指標</a:t>
            </a:r>
            <a:r>
              <a:rPr lang="zh-TW" altLang="en-US" sz="2000" dirty="0">
                <a:solidFill>
                  <a:schemeClr val="tx1"/>
                </a:solidFill>
              </a:rPr>
              <a:t>５</a:t>
            </a:r>
            <a:r>
              <a:rPr lang="zh-TW" altLang="en-US" sz="2000" dirty="0" smtClean="0">
                <a:solidFill>
                  <a:schemeClr val="tx1"/>
                </a:solidFill>
              </a:rPr>
              <a:t>：</a:t>
            </a:r>
            <a:r>
              <a:rPr lang="zh-TW" altLang="en-US" sz="2000" dirty="0" smtClean="0"/>
              <a:t>最近</a:t>
            </a:r>
            <a:r>
              <a:rPr lang="zh-TW" altLang="en-US" sz="2000" dirty="0"/>
              <a:t>月份全體董事、監察人及持股百分之十以上</a:t>
            </a:r>
            <a:r>
              <a:rPr lang="zh-TW" altLang="en-US" sz="2000" dirty="0" smtClean="0"/>
              <a:t>大　</a:t>
            </a:r>
            <a:endParaRPr lang="en-US" altLang="zh-TW" sz="2000" dirty="0" smtClean="0"/>
          </a:p>
          <a:p>
            <a:pPr eaLnBrk="1" hangingPunct="1">
              <a:defRPr/>
            </a:pPr>
            <a:r>
              <a:rPr lang="zh-TW" altLang="en-US" sz="2000" dirty="0"/>
              <a:t>　</a:t>
            </a:r>
            <a:r>
              <a:rPr lang="zh-TW" altLang="en-US" sz="2000" dirty="0" smtClean="0"/>
              <a:t>　　　股東</a:t>
            </a:r>
            <a:r>
              <a:rPr lang="zh-TW" altLang="en-US" sz="2000" dirty="0"/>
              <a:t>總持股數設質比率達九成以上</a:t>
            </a:r>
            <a:r>
              <a:rPr lang="zh-TW" altLang="en-US" sz="2000" dirty="0" smtClean="0"/>
              <a:t>者</a:t>
            </a:r>
            <a:endParaRPr lang="zh-TW" altLang="en-US" sz="2000" dirty="0"/>
          </a:p>
        </p:txBody>
      </p:sp>
      <p:sp>
        <p:nvSpPr>
          <p:cNvPr id="4" name="圓角矩形 3"/>
          <p:cNvSpPr/>
          <p:nvPr/>
        </p:nvSpPr>
        <p:spPr>
          <a:xfrm>
            <a:off x="1318936" y="3365457"/>
            <a:ext cx="6980384" cy="720080"/>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sz="2000" dirty="0" smtClean="0">
                <a:solidFill>
                  <a:schemeClr val="tx1"/>
                </a:solidFill>
              </a:rPr>
              <a:t>指標６：最近</a:t>
            </a:r>
            <a:r>
              <a:rPr lang="zh-TW" altLang="en-US" sz="2000" dirty="0">
                <a:solidFill>
                  <a:schemeClr val="tx1"/>
                </a:solidFill>
              </a:rPr>
              <a:t>月份資金貸與他人餘額占最近期財務報告</a:t>
            </a:r>
            <a:r>
              <a:rPr lang="zh-TW" altLang="en-US" sz="2000" dirty="0" smtClean="0">
                <a:solidFill>
                  <a:schemeClr val="tx1"/>
                </a:solidFill>
              </a:rPr>
              <a:t>淨值　</a:t>
            </a:r>
            <a:endParaRPr lang="en-US" altLang="zh-TW" sz="2000" dirty="0" smtClean="0">
              <a:solidFill>
                <a:schemeClr val="tx1"/>
              </a:solidFill>
            </a:endParaRPr>
          </a:p>
          <a:p>
            <a:pPr eaLnBrk="1" hangingPunct="1">
              <a:defRPr/>
            </a:pPr>
            <a:r>
              <a:rPr lang="zh-TW" altLang="en-US" sz="2000" dirty="0">
                <a:solidFill>
                  <a:schemeClr val="tx1"/>
                </a:solidFill>
              </a:rPr>
              <a:t>　</a:t>
            </a:r>
            <a:r>
              <a:rPr lang="zh-TW" altLang="en-US" sz="2000" dirty="0" smtClean="0">
                <a:solidFill>
                  <a:schemeClr val="tx1"/>
                </a:solidFill>
              </a:rPr>
              <a:t>　　　比率</a:t>
            </a:r>
            <a:r>
              <a:rPr lang="zh-TW" altLang="en-US" sz="2000" dirty="0">
                <a:solidFill>
                  <a:schemeClr val="tx1"/>
                </a:solidFill>
              </a:rPr>
              <a:t>達百分之三十以上者</a:t>
            </a:r>
          </a:p>
          <a:p>
            <a:pPr eaLnBrk="1" hangingPunct="1">
              <a:defRPr/>
            </a:pPr>
            <a:endParaRPr lang="en-US" altLang="zh-TW" sz="2000" dirty="0" smtClean="0">
              <a:solidFill>
                <a:schemeClr val="tx1"/>
              </a:solidFill>
            </a:endParaRPr>
          </a:p>
        </p:txBody>
      </p:sp>
      <p:sp>
        <p:nvSpPr>
          <p:cNvPr id="6" name="矩形 5"/>
          <p:cNvSpPr/>
          <p:nvPr/>
        </p:nvSpPr>
        <p:spPr>
          <a:xfrm>
            <a:off x="1476236" y="4469766"/>
            <a:ext cx="6626441" cy="11521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smtClean="0">
                <a:solidFill>
                  <a:srgbClr val="FF0000"/>
                </a:solidFill>
                <a:latin typeface="標楷體" panose="03000509000000000000" pitchFamily="65" charset="-120"/>
                <a:ea typeface="標楷體" panose="03000509000000000000" pitchFamily="65" charset="-120"/>
              </a:rPr>
              <a:t>1.</a:t>
            </a:r>
            <a:r>
              <a:rPr lang="zh-TW" altLang="en-US" sz="2000" dirty="0" smtClean="0">
                <a:solidFill>
                  <a:srgbClr val="FF0000"/>
                </a:solidFill>
                <a:latin typeface="標楷體" panose="03000509000000000000" pitchFamily="65" charset="-120"/>
                <a:ea typeface="標楷體" panose="03000509000000000000" pitchFamily="65" charset="-120"/>
              </a:rPr>
              <a:t>企業</a:t>
            </a:r>
            <a:r>
              <a:rPr lang="zh-TW" altLang="en-US" sz="2000" dirty="0">
                <a:solidFill>
                  <a:srgbClr val="FF0000"/>
                </a:solidFill>
                <a:latin typeface="標楷體" panose="03000509000000000000" pitchFamily="65" charset="-120"/>
                <a:ea typeface="標楷體" panose="03000509000000000000" pitchFamily="65" charset="-120"/>
              </a:rPr>
              <a:t>資金貸與他人金額過高時，可能對公司正常之</a:t>
            </a:r>
            <a:r>
              <a:rPr lang="zh-TW" altLang="en-US" sz="2000" dirty="0" smtClean="0">
                <a:solidFill>
                  <a:srgbClr val="FF0000"/>
                </a:solidFill>
                <a:latin typeface="標楷體" panose="03000509000000000000" pitchFamily="65" charset="-120"/>
                <a:ea typeface="標楷體" panose="03000509000000000000" pitchFamily="65" charset="-120"/>
              </a:rPr>
              <a:t>資金　</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zh-TW" altLang="en-US" sz="2000" dirty="0">
                <a:solidFill>
                  <a:srgbClr val="FF0000"/>
                </a:solidFill>
                <a:latin typeface="標楷體" panose="03000509000000000000" pitchFamily="65" charset="-120"/>
                <a:ea typeface="標楷體" panose="03000509000000000000" pitchFamily="65" charset="-120"/>
              </a:rPr>
              <a:t>　</a:t>
            </a:r>
            <a:r>
              <a:rPr lang="zh-TW" altLang="en-US" sz="2000" dirty="0" smtClean="0">
                <a:solidFill>
                  <a:srgbClr val="FF0000"/>
                </a:solidFill>
                <a:latin typeface="標楷體" panose="03000509000000000000" pitchFamily="65" charset="-120"/>
                <a:ea typeface="標楷體" panose="03000509000000000000" pitchFamily="65" charset="-120"/>
              </a:rPr>
              <a:t>調度</a:t>
            </a:r>
            <a:r>
              <a:rPr lang="zh-TW" altLang="en-US" sz="2000" dirty="0">
                <a:solidFill>
                  <a:srgbClr val="FF0000"/>
                </a:solidFill>
                <a:latin typeface="標楷體" panose="03000509000000000000" pitchFamily="65" charset="-120"/>
                <a:ea typeface="標楷體" panose="03000509000000000000" pitchFamily="65" charset="-120"/>
              </a:rPr>
              <a:t>造成壓力，較易產生經營風險</a:t>
            </a:r>
            <a:r>
              <a:rPr lang="zh-TW" altLang="en-US" sz="2000" dirty="0" smtClean="0">
                <a:solidFill>
                  <a:srgbClr val="FF0000"/>
                </a:solidFill>
                <a:latin typeface="標楷體" panose="03000509000000000000" pitchFamily="65" charset="-120"/>
                <a:ea typeface="標楷體" panose="03000509000000000000" pitchFamily="65" charset="-120"/>
              </a:rPr>
              <a:t>。</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en-US" altLang="zh-TW" sz="2000" dirty="0" smtClean="0">
                <a:solidFill>
                  <a:srgbClr val="FF0000"/>
                </a:solidFill>
                <a:latin typeface="標楷體" panose="03000509000000000000" pitchFamily="65" charset="-120"/>
                <a:ea typeface="標楷體" panose="03000509000000000000" pitchFamily="65" charset="-120"/>
              </a:rPr>
              <a:t>2.</a:t>
            </a:r>
            <a:r>
              <a:rPr lang="zh-TW" altLang="en-US" sz="2000" dirty="0" smtClean="0">
                <a:solidFill>
                  <a:srgbClr val="FF0000"/>
                </a:solidFill>
                <a:latin typeface="標楷體" panose="03000509000000000000" pitchFamily="65" charset="-120"/>
                <a:ea typeface="標楷體" panose="03000509000000000000" pitchFamily="65" charset="-120"/>
              </a:rPr>
              <a:t>其</a:t>
            </a:r>
            <a:r>
              <a:rPr lang="zh-TW" altLang="en-US" sz="2000" dirty="0">
                <a:solidFill>
                  <a:srgbClr val="FF0000"/>
                </a:solidFill>
                <a:latin typeface="標楷體" panose="03000509000000000000" pitchFamily="65" charset="-120"/>
                <a:ea typeface="標楷體" panose="03000509000000000000" pitchFamily="65" charset="-120"/>
              </a:rPr>
              <a:t>比率已較上市櫃公司整體比率為高</a:t>
            </a:r>
            <a:r>
              <a:rPr lang="zh-TW" altLang="en-US" sz="2000" dirty="0" smtClean="0">
                <a:solidFill>
                  <a:srgbClr val="FF0000"/>
                </a:solidFill>
                <a:latin typeface="標楷體" panose="03000509000000000000" pitchFamily="65" charset="-120"/>
                <a:ea typeface="標楷體" panose="03000509000000000000" pitchFamily="65" charset="-120"/>
              </a:rPr>
              <a:t>。</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7" name="矩形 6"/>
          <p:cNvSpPr/>
          <p:nvPr/>
        </p:nvSpPr>
        <p:spPr>
          <a:xfrm>
            <a:off x="1476236" y="1476319"/>
            <a:ext cx="6626441" cy="14952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smtClean="0">
                <a:solidFill>
                  <a:srgbClr val="FF0000"/>
                </a:solidFill>
                <a:latin typeface="標楷體" panose="03000509000000000000" pitchFamily="65" charset="-120"/>
                <a:ea typeface="標楷體" panose="03000509000000000000" pitchFamily="65" charset="-120"/>
              </a:rPr>
              <a:t>1.</a:t>
            </a:r>
            <a:r>
              <a:rPr lang="zh-TW" altLang="en-US" sz="2000" dirty="0" smtClean="0">
                <a:solidFill>
                  <a:srgbClr val="FF0000"/>
                </a:solidFill>
                <a:latin typeface="標楷體" panose="03000509000000000000" pitchFamily="65" charset="-120"/>
                <a:ea typeface="標楷體" panose="03000509000000000000" pitchFamily="65" charset="-120"/>
              </a:rPr>
              <a:t>若</a:t>
            </a:r>
            <a:r>
              <a:rPr lang="zh-TW" altLang="en-US" sz="2000" dirty="0">
                <a:solidFill>
                  <a:srgbClr val="FF0000"/>
                </a:solidFill>
                <a:latin typeface="標楷體" panose="03000509000000000000" pitchFamily="65" charset="-120"/>
                <a:ea typeface="標楷體" panose="03000509000000000000" pitchFamily="65" charset="-120"/>
              </a:rPr>
              <a:t>董監事對公司持股不高或陸續出脫持股，代表其對</a:t>
            </a:r>
            <a:r>
              <a:rPr lang="zh-TW" altLang="en-US" sz="2000" dirty="0" smtClean="0">
                <a:solidFill>
                  <a:srgbClr val="FF0000"/>
                </a:solidFill>
                <a:latin typeface="標楷體" panose="03000509000000000000" pitchFamily="65" charset="-120"/>
                <a:ea typeface="標楷體" panose="03000509000000000000" pitchFamily="65" charset="-120"/>
              </a:rPr>
              <a:t>公　</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zh-TW" altLang="en-US" sz="2000" dirty="0">
                <a:solidFill>
                  <a:srgbClr val="FF0000"/>
                </a:solidFill>
                <a:latin typeface="標楷體" panose="03000509000000000000" pitchFamily="65" charset="-120"/>
                <a:ea typeface="標楷體" panose="03000509000000000000" pitchFamily="65" charset="-120"/>
              </a:rPr>
              <a:t>　</a:t>
            </a:r>
            <a:r>
              <a:rPr lang="zh-TW" altLang="en-US" sz="2000" dirty="0" smtClean="0">
                <a:solidFill>
                  <a:srgbClr val="FF0000"/>
                </a:solidFill>
                <a:latin typeface="標楷體" panose="03000509000000000000" pitchFamily="65" charset="-120"/>
                <a:ea typeface="標楷體" panose="03000509000000000000" pitchFamily="65" charset="-120"/>
              </a:rPr>
              <a:t>司</a:t>
            </a:r>
            <a:r>
              <a:rPr lang="zh-TW" altLang="en-US" sz="2000" dirty="0">
                <a:solidFill>
                  <a:srgbClr val="FF0000"/>
                </a:solidFill>
                <a:latin typeface="標楷體" panose="03000509000000000000" pitchFamily="65" charset="-120"/>
                <a:ea typeface="標楷體" panose="03000509000000000000" pitchFamily="65" charset="-120"/>
              </a:rPr>
              <a:t>前景發展不是很有信心。 </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en-US" altLang="zh-TW" sz="2000" dirty="0" smtClean="0">
                <a:solidFill>
                  <a:srgbClr val="FF0000"/>
                </a:solidFill>
                <a:latin typeface="標楷體" panose="03000509000000000000" pitchFamily="65" charset="-120"/>
                <a:ea typeface="標楷體" panose="03000509000000000000" pitchFamily="65" charset="-120"/>
              </a:rPr>
              <a:t>2.</a:t>
            </a:r>
            <a:r>
              <a:rPr lang="zh-TW" altLang="en-US" sz="2000" dirty="0" smtClean="0">
                <a:solidFill>
                  <a:srgbClr val="FF0000"/>
                </a:solidFill>
                <a:latin typeface="標楷體" panose="03000509000000000000" pitchFamily="65" charset="-120"/>
                <a:ea typeface="標楷體" panose="03000509000000000000" pitchFamily="65" charset="-120"/>
              </a:rPr>
              <a:t>高</a:t>
            </a:r>
            <a:r>
              <a:rPr lang="zh-TW" altLang="en-US" sz="2000" dirty="0">
                <a:solidFill>
                  <a:srgbClr val="FF0000"/>
                </a:solidFill>
                <a:latin typeface="標楷體" panose="03000509000000000000" pitchFamily="65" charset="-120"/>
                <a:ea typeface="標楷體" panose="03000509000000000000" pitchFamily="65" charset="-120"/>
              </a:rPr>
              <a:t>質押表示信用擴張，可能意謂其本身面臨資金壓力</a:t>
            </a:r>
            <a:r>
              <a:rPr lang="zh-TW" altLang="en-US" sz="2000" dirty="0" smtClean="0">
                <a:solidFill>
                  <a:srgbClr val="FF0000"/>
                </a:solidFill>
                <a:latin typeface="標楷體" panose="03000509000000000000" pitchFamily="65" charset="-120"/>
                <a:ea typeface="標楷體" panose="03000509000000000000" pitchFamily="65" charset="-120"/>
              </a:rPr>
              <a:t>，　</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zh-TW" altLang="en-US" sz="2000" dirty="0">
                <a:solidFill>
                  <a:srgbClr val="FF0000"/>
                </a:solidFill>
                <a:latin typeface="標楷體" panose="03000509000000000000" pitchFamily="65" charset="-120"/>
                <a:ea typeface="標楷體" panose="03000509000000000000" pitchFamily="65" charset="-120"/>
              </a:rPr>
              <a:t>　</a:t>
            </a:r>
            <a:r>
              <a:rPr lang="zh-TW" altLang="en-US" sz="2000" dirty="0" smtClean="0">
                <a:solidFill>
                  <a:srgbClr val="FF0000"/>
                </a:solidFill>
                <a:latin typeface="標楷體" panose="03000509000000000000" pitchFamily="65" charset="-120"/>
                <a:ea typeface="標楷體" panose="03000509000000000000" pitchFamily="65" charset="-120"/>
              </a:rPr>
              <a:t>易</a:t>
            </a:r>
            <a:r>
              <a:rPr lang="zh-TW" altLang="en-US" sz="2000" dirty="0">
                <a:solidFill>
                  <a:srgbClr val="FF0000"/>
                </a:solidFill>
                <a:latin typeface="標楷體" panose="03000509000000000000" pitchFamily="65" charset="-120"/>
                <a:ea typeface="標楷體" panose="03000509000000000000" pitchFamily="65" charset="-120"/>
              </a:rPr>
              <a:t>影響公司正常營運</a:t>
            </a:r>
            <a:r>
              <a:rPr lang="zh-TW" altLang="en-US" sz="2000" dirty="0" smtClean="0">
                <a:solidFill>
                  <a:srgbClr val="FF0000"/>
                </a:solidFill>
                <a:latin typeface="標楷體" panose="03000509000000000000" pitchFamily="65" charset="-120"/>
                <a:ea typeface="標楷體" panose="03000509000000000000" pitchFamily="65" charset="-120"/>
              </a:rPr>
              <a:t>。</a:t>
            </a:r>
            <a:endParaRPr lang="zh-TW" altLang="en-US" sz="20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578851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331640" y="444006"/>
            <a:ext cx="6967680" cy="75274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sz="2000" dirty="0" smtClean="0">
                <a:solidFill>
                  <a:schemeClr val="tx1"/>
                </a:solidFill>
              </a:rPr>
              <a:t>指標７：</a:t>
            </a:r>
            <a:r>
              <a:rPr lang="zh-TW" altLang="en-US" sz="2000" dirty="0" smtClean="0"/>
              <a:t>最近</a:t>
            </a:r>
            <a:r>
              <a:rPr lang="zh-TW" altLang="en-US" sz="2000" dirty="0"/>
              <a:t>月份背書保證餘額占最近期財務報告淨值</a:t>
            </a:r>
            <a:r>
              <a:rPr lang="zh-TW" altLang="en-US" sz="2000" dirty="0" smtClean="0"/>
              <a:t>比率　</a:t>
            </a:r>
            <a:endParaRPr lang="en-US" altLang="zh-TW" sz="2000" dirty="0" smtClean="0"/>
          </a:p>
          <a:p>
            <a:pPr eaLnBrk="1" hangingPunct="1">
              <a:defRPr/>
            </a:pPr>
            <a:r>
              <a:rPr lang="zh-TW" altLang="en-US" sz="2000" dirty="0"/>
              <a:t>　</a:t>
            </a:r>
            <a:r>
              <a:rPr lang="zh-TW" altLang="en-US" sz="2000" dirty="0" smtClean="0"/>
              <a:t>　　　達</a:t>
            </a:r>
            <a:r>
              <a:rPr lang="zh-TW" altLang="en-US" sz="2000" dirty="0"/>
              <a:t>百分之一百五十以上者</a:t>
            </a:r>
            <a:endParaRPr lang="en-US" altLang="zh-TW" sz="2000" dirty="0" smtClean="0"/>
          </a:p>
        </p:txBody>
      </p:sp>
      <p:sp>
        <p:nvSpPr>
          <p:cNvPr id="4" name="圓角矩形 3"/>
          <p:cNvSpPr/>
          <p:nvPr/>
        </p:nvSpPr>
        <p:spPr>
          <a:xfrm>
            <a:off x="1299264" y="3356992"/>
            <a:ext cx="6980384" cy="576064"/>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eaLnBrk="1" hangingPunct="1">
              <a:defRPr/>
            </a:pPr>
            <a:r>
              <a:rPr lang="zh-TW" altLang="en-US" sz="2000" dirty="0" smtClean="0">
                <a:solidFill>
                  <a:schemeClr val="tx1"/>
                </a:solidFill>
              </a:rPr>
              <a:t>指標８：公司董事</a:t>
            </a:r>
            <a:r>
              <a:rPr lang="zh-TW" altLang="en-US" sz="2000" dirty="0">
                <a:solidFill>
                  <a:schemeClr val="tx1"/>
                </a:solidFill>
              </a:rPr>
              <a:t>或監察人連續三個月持股成數不足者 </a:t>
            </a:r>
          </a:p>
          <a:p>
            <a:pPr eaLnBrk="1" hangingPunct="1">
              <a:defRPr/>
            </a:pPr>
            <a:endParaRPr lang="zh-TW" altLang="en-US" sz="2000" dirty="0">
              <a:solidFill>
                <a:schemeClr val="tx1"/>
              </a:solidFill>
            </a:endParaRPr>
          </a:p>
          <a:p>
            <a:pPr eaLnBrk="1" hangingPunct="1">
              <a:defRPr/>
            </a:pPr>
            <a:endParaRPr lang="en-US" altLang="zh-TW" sz="2000" dirty="0" smtClean="0">
              <a:solidFill>
                <a:schemeClr val="tx1"/>
              </a:solidFill>
            </a:endParaRPr>
          </a:p>
        </p:txBody>
      </p:sp>
      <p:sp>
        <p:nvSpPr>
          <p:cNvPr id="6" name="矩形 5"/>
          <p:cNvSpPr/>
          <p:nvPr/>
        </p:nvSpPr>
        <p:spPr>
          <a:xfrm>
            <a:off x="1476236" y="4469766"/>
            <a:ext cx="6626441" cy="7594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dirty="0" smtClean="0">
                <a:solidFill>
                  <a:srgbClr val="FF0000"/>
                </a:solidFill>
                <a:latin typeface="標楷體" panose="03000509000000000000" pitchFamily="65" charset="-120"/>
                <a:ea typeface="標楷體" panose="03000509000000000000" pitchFamily="65" charset="-120"/>
              </a:rPr>
              <a:t>持股成數不足容易有經營權異動之風險</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7" name="矩形 6"/>
          <p:cNvSpPr/>
          <p:nvPr/>
        </p:nvSpPr>
        <p:spPr>
          <a:xfrm>
            <a:off x="1476236" y="1476319"/>
            <a:ext cx="6626441" cy="13046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smtClean="0">
                <a:solidFill>
                  <a:srgbClr val="FF0000"/>
                </a:solidFill>
                <a:latin typeface="標楷體" panose="03000509000000000000" pitchFamily="65" charset="-120"/>
                <a:ea typeface="標楷體" panose="03000509000000000000" pitchFamily="65" charset="-120"/>
              </a:rPr>
              <a:t>1.</a:t>
            </a:r>
            <a:r>
              <a:rPr lang="zh-TW" altLang="en-US" sz="2000" dirty="0" smtClean="0">
                <a:solidFill>
                  <a:srgbClr val="FF0000"/>
                </a:solidFill>
                <a:latin typeface="標楷體" panose="03000509000000000000" pitchFamily="65" charset="-120"/>
                <a:ea typeface="標楷體" panose="03000509000000000000" pitchFamily="65" charset="-120"/>
              </a:rPr>
              <a:t>當</a:t>
            </a:r>
            <a:r>
              <a:rPr lang="zh-TW" altLang="en-US" sz="2000" dirty="0">
                <a:solidFill>
                  <a:srgbClr val="FF0000"/>
                </a:solidFill>
                <a:latin typeface="標楷體" panose="03000509000000000000" pitchFamily="65" charset="-120"/>
                <a:ea typeface="標楷體" panose="03000509000000000000" pitchFamily="65" charset="-120"/>
              </a:rPr>
              <a:t>企業為他人背書保證餘額偏高時，反應公司潛在之</a:t>
            </a:r>
            <a:r>
              <a:rPr lang="zh-TW" altLang="en-US" sz="2000" dirty="0" smtClean="0">
                <a:solidFill>
                  <a:srgbClr val="FF0000"/>
                </a:solidFill>
                <a:latin typeface="標楷體" panose="03000509000000000000" pitchFamily="65" charset="-120"/>
                <a:ea typeface="標楷體" panose="03000509000000000000" pitchFamily="65" charset="-120"/>
              </a:rPr>
              <a:t>或　</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zh-TW" altLang="en-US" sz="2000" dirty="0">
                <a:solidFill>
                  <a:srgbClr val="FF0000"/>
                </a:solidFill>
                <a:latin typeface="標楷體" panose="03000509000000000000" pitchFamily="65" charset="-120"/>
                <a:ea typeface="標楷體" panose="03000509000000000000" pitchFamily="65" charset="-120"/>
              </a:rPr>
              <a:t>　</a:t>
            </a:r>
            <a:r>
              <a:rPr lang="zh-TW" altLang="en-US" sz="2000" dirty="0" smtClean="0">
                <a:solidFill>
                  <a:srgbClr val="FF0000"/>
                </a:solidFill>
                <a:latin typeface="標楷體" panose="03000509000000000000" pitchFamily="65" charset="-120"/>
                <a:ea typeface="標楷體" panose="03000509000000000000" pitchFamily="65" charset="-120"/>
              </a:rPr>
              <a:t>有</a:t>
            </a:r>
            <a:r>
              <a:rPr lang="zh-TW" altLang="en-US" sz="2000" dirty="0">
                <a:solidFill>
                  <a:srgbClr val="FF0000"/>
                </a:solidFill>
                <a:latin typeface="標楷體" panose="03000509000000000000" pitchFamily="65" charset="-120"/>
                <a:ea typeface="標楷體" panose="03000509000000000000" pitchFamily="65" charset="-120"/>
              </a:rPr>
              <a:t>負債風險較高。 </a:t>
            </a:r>
            <a:endParaRPr lang="en-US" altLang="zh-TW" sz="2000" dirty="0" smtClean="0">
              <a:solidFill>
                <a:srgbClr val="FF0000"/>
              </a:solidFill>
              <a:latin typeface="標楷體" panose="03000509000000000000" pitchFamily="65" charset="-120"/>
              <a:ea typeface="標楷體" panose="03000509000000000000" pitchFamily="65" charset="-120"/>
            </a:endParaRPr>
          </a:p>
          <a:p>
            <a:r>
              <a:rPr lang="en-US" altLang="zh-TW" sz="2000" dirty="0" smtClean="0">
                <a:solidFill>
                  <a:srgbClr val="FF0000"/>
                </a:solidFill>
                <a:latin typeface="標楷體" panose="03000509000000000000" pitchFamily="65" charset="-120"/>
                <a:ea typeface="標楷體" panose="03000509000000000000" pitchFamily="65" charset="-120"/>
              </a:rPr>
              <a:t>2.</a:t>
            </a:r>
            <a:r>
              <a:rPr lang="zh-TW" altLang="en-US" sz="2000" dirty="0" smtClean="0">
                <a:solidFill>
                  <a:srgbClr val="FF0000"/>
                </a:solidFill>
                <a:latin typeface="標楷體" panose="03000509000000000000" pitchFamily="65" charset="-120"/>
                <a:ea typeface="標楷體" panose="03000509000000000000" pitchFamily="65" charset="-120"/>
              </a:rPr>
              <a:t>其</a:t>
            </a:r>
            <a:r>
              <a:rPr lang="zh-TW" altLang="en-US" sz="2000" dirty="0">
                <a:solidFill>
                  <a:srgbClr val="FF0000"/>
                </a:solidFill>
                <a:latin typeface="標楷體" panose="03000509000000000000" pitchFamily="65" charset="-120"/>
                <a:ea typeface="標楷體" panose="03000509000000000000" pitchFamily="65" charset="-120"/>
              </a:rPr>
              <a:t>比率已較上市櫃公司整體比率為高</a:t>
            </a:r>
            <a:r>
              <a:rPr lang="zh-TW" altLang="en-US" sz="2000" dirty="0" smtClean="0">
                <a:solidFill>
                  <a:srgbClr val="FF0000"/>
                </a:solidFill>
                <a:latin typeface="標楷體" panose="03000509000000000000" pitchFamily="65" charset="-120"/>
                <a:ea typeface="標楷體" panose="03000509000000000000" pitchFamily="65" charset="-120"/>
              </a:rPr>
              <a:t>。</a:t>
            </a:r>
            <a:endParaRPr lang="zh-TW" altLang="en-US" sz="20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6658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爆炸 2 5"/>
          <p:cNvSpPr/>
          <p:nvPr/>
        </p:nvSpPr>
        <p:spPr>
          <a:xfrm>
            <a:off x="827584" y="620688"/>
            <a:ext cx="8568952" cy="5504502"/>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rPr>
              <a:t>注意</a:t>
            </a:r>
            <a:r>
              <a:rPr lang="zh-TW" altLang="en-US" sz="2800" b="1" dirty="0" smtClean="0">
                <a:solidFill>
                  <a:srgbClr val="FF0000"/>
                </a:solidFill>
              </a:rPr>
              <a:t>：</a:t>
            </a:r>
            <a:endParaRPr lang="en-US" altLang="zh-TW" sz="2800" b="1" dirty="0" smtClean="0">
              <a:solidFill>
                <a:srgbClr val="FF0000"/>
              </a:solidFill>
            </a:endParaRPr>
          </a:p>
          <a:p>
            <a:pPr algn="ctr" eaLnBrk="1" hangingPunct="1">
              <a:defRPr/>
            </a:pPr>
            <a:r>
              <a:rPr lang="zh-TW" altLang="en-US" sz="2800" b="1" dirty="0" smtClean="0">
                <a:solidFill>
                  <a:schemeClr val="tx1"/>
                </a:solidFill>
              </a:rPr>
              <a:t>列入財務重點專區，僅係提醒投資人注意可能風險，</a:t>
            </a:r>
            <a:r>
              <a:rPr lang="zh-TW" altLang="en-US" sz="2800" b="1" dirty="0" smtClean="0">
                <a:solidFill>
                  <a:srgbClr val="FF0000"/>
                </a:solidFill>
              </a:rPr>
              <a:t>並不表示公司財務業務狀況一定有問題</a:t>
            </a:r>
            <a:endParaRPr lang="en-US" altLang="zh-TW" sz="2800" b="1" dirty="0">
              <a:solidFill>
                <a:srgbClr val="FF0000"/>
              </a:solidFill>
            </a:endParaRPr>
          </a:p>
        </p:txBody>
      </p:sp>
    </p:spTree>
    <p:extLst>
      <p:ext uri="{BB962C8B-B14F-4D97-AF65-F5344CB8AC3E}">
        <p14:creationId xmlns:p14="http://schemas.microsoft.com/office/powerpoint/2010/main" val="1415415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ctrTitle" idx="4294967295"/>
          </p:nvPr>
        </p:nvSpPr>
        <p:spPr bwMode="auto">
          <a:xfrm>
            <a:off x="1258888" y="1628775"/>
            <a:ext cx="7058025" cy="302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zh-TW" altLang="en-US" sz="4200" smtClean="0">
                <a:effectLst/>
              </a:rPr>
              <a:t>簡報結束</a:t>
            </a:r>
            <a:br>
              <a:rPr lang="zh-TW" altLang="en-US" sz="4200" smtClean="0">
                <a:effectLst/>
              </a:rPr>
            </a:br>
            <a:r>
              <a:rPr lang="zh-TW" altLang="en-US" sz="4200" smtClean="0">
                <a:effectLst/>
              </a:rPr>
              <a:t>敬請指教</a:t>
            </a:r>
            <a:endParaRPr lang="en-US" altLang="zh-TW" sz="4200" smtClean="0">
              <a:effectLst/>
            </a:endParaRPr>
          </a:p>
        </p:txBody>
      </p:sp>
      <p:sp>
        <p:nvSpPr>
          <p:cNvPr id="9219" name="投影片編號版面配置區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6DEC61B6-AD4E-4FB6-ADEE-07A1E08BC9C2}" type="slidenum">
              <a:rPr kumimoji="0" lang="zh-TW" altLang="en-US">
                <a:solidFill>
                  <a:srgbClr val="4B3E21"/>
                </a:solidFill>
                <a:latin typeface="Arial" panose="020B0604020202020204" pitchFamily="34" charset="0"/>
              </a:rPr>
              <a:pPr/>
              <a:t>49</a:t>
            </a:fld>
            <a:endParaRPr kumimoji="0" lang="en-US" altLang="zh-TW">
              <a:solidFill>
                <a:srgbClr val="4B3E2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6345ABB5-624D-496D-8153-7DF2F8567C4F}" type="slidenum">
              <a:rPr lang="zh-TW" altLang="en-US" smtClean="0"/>
              <a:pPr/>
              <a:t>5</a:t>
            </a:fld>
            <a:endParaRPr lang="en-US" altLang="zh-TW"/>
          </a:p>
        </p:txBody>
      </p:sp>
      <p:sp>
        <p:nvSpPr>
          <p:cNvPr id="8" name="標題 4"/>
          <p:cNvSpPr>
            <a:spLocks noGrp="1"/>
          </p:cNvSpPr>
          <p:nvPr>
            <p:ph type="title"/>
          </p:nvPr>
        </p:nvSpPr>
        <p:spPr>
          <a:xfrm>
            <a:off x="1348597" y="347447"/>
            <a:ext cx="7499350" cy="114300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normAutofit/>
          </a:bodyPr>
          <a:lstStyle/>
          <a:p>
            <a:pPr marL="0" indent="0" eaLnBrk="1" hangingPunct="1">
              <a:buFont typeface="Wingdings" panose="05000000000000000000" pitchFamily="2" charset="2"/>
              <a:buNone/>
              <a:defRPr/>
            </a:pPr>
            <a:r>
              <a:rPr lang="zh-TW" altLang="en-US" sz="3600" b="1" dirty="0" smtClean="0">
                <a:solidFill>
                  <a:srgbClr val="660066"/>
                </a:solidFill>
              </a:rPr>
              <a:t>貳、注意事項及常見缺失</a:t>
            </a:r>
            <a:endParaRPr lang="zh-TW" altLang="en-US" sz="3600" dirty="0"/>
          </a:p>
        </p:txBody>
      </p:sp>
      <p:sp>
        <p:nvSpPr>
          <p:cNvPr id="7" name="圓角矩形 6"/>
          <p:cNvSpPr/>
          <p:nvPr/>
        </p:nvSpPr>
        <p:spPr>
          <a:xfrm>
            <a:off x="1139225" y="1628800"/>
            <a:ext cx="3144743" cy="576064"/>
          </a:xfrm>
          <a:prstGeom prst="roundRect">
            <a:avLst/>
          </a:prstGeom>
          <a:solidFill>
            <a:srgbClr val="F79FF1"/>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pPr eaLnBrk="1" hangingPunct="1">
              <a:defRPr/>
            </a:pPr>
            <a:r>
              <a:rPr lang="zh-TW" altLang="en-US" sz="2800" dirty="0"/>
              <a:t>資訊申報常見缺失</a:t>
            </a:r>
          </a:p>
        </p:txBody>
      </p:sp>
      <p:graphicFrame>
        <p:nvGraphicFramePr>
          <p:cNvPr id="10" name="表格 9"/>
          <p:cNvGraphicFramePr>
            <a:graphicFrameLocks noGrp="1"/>
          </p:cNvGraphicFramePr>
          <p:nvPr>
            <p:extLst>
              <p:ext uri="{D42A27DB-BD31-4B8C-83A1-F6EECF244321}">
                <p14:modId xmlns:p14="http://schemas.microsoft.com/office/powerpoint/2010/main" val="1892725168"/>
              </p:ext>
            </p:extLst>
          </p:nvPr>
        </p:nvGraphicFramePr>
        <p:xfrm>
          <a:off x="1139225" y="2273101"/>
          <a:ext cx="7499350" cy="4268629"/>
        </p:xfrm>
        <a:graphic>
          <a:graphicData uri="http://schemas.openxmlformats.org/drawingml/2006/table">
            <a:tbl>
              <a:tblPr firstRow="1" bandRow="1">
                <a:tableStyleId>{5C22544A-7EE6-4342-B048-85BDC9FD1C3A}</a:tableStyleId>
              </a:tblPr>
              <a:tblGrid>
                <a:gridCol w="2312202"/>
                <a:gridCol w="5187148"/>
              </a:tblGrid>
              <a:tr h="355055">
                <a:tc>
                  <a:txBody>
                    <a:bodyPr/>
                    <a:lstStyle/>
                    <a:p>
                      <a:r>
                        <a:rPr lang="zh-TW" altLang="en-US" sz="1800" dirty="0" smtClean="0"/>
                        <a:t>法規</a:t>
                      </a:r>
                      <a:endParaRPr lang="zh-TW" altLang="en-US" sz="1800" dirty="0"/>
                    </a:p>
                  </a:txBody>
                  <a:tcPr marT="45725" marB="45725"/>
                </a:tc>
                <a:tc>
                  <a:txBody>
                    <a:bodyPr/>
                    <a:lstStyle/>
                    <a:p>
                      <a:r>
                        <a:rPr lang="zh-TW" altLang="en-US" sz="1800" dirty="0" smtClean="0"/>
                        <a:t>缺失案例</a:t>
                      </a:r>
                      <a:endParaRPr lang="zh-TW" altLang="en-US" sz="1800" dirty="0"/>
                    </a:p>
                  </a:txBody>
                  <a:tcPr marT="45725" marB="45725"/>
                </a:tc>
              </a:tr>
              <a:tr h="1952761">
                <a:tc>
                  <a:txBody>
                    <a:bodyPr/>
                    <a:lstStyle/>
                    <a:p>
                      <a:r>
                        <a:rPr lang="zh-TW" altLang="en-US" sz="1800" dirty="0" smtClean="0"/>
                        <a:t>第</a:t>
                      </a:r>
                      <a:r>
                        <a:rPr lang="en-US" altLang="zh-TW" sz="1800" dirty="0" smtClean="0"/>
                        <a:t>3</a:t>
                      </a:r>
                      <a:r>
                        <a:rPr lang="zh-TW" altLang="en-US" sz="1800" dirty="0" smtClean="0"/>
                        <a:t>條第</a:t>
                      </a:r>
                      <a:r>
                        <a:rPr lang="en-US" altLang="zh-TW" sz="1800" dirty="0" smtClean="0"/>
                        <a:t>1</a:t>
                      </a:r>
                      <a:r>
                        <a:rPr lang="zh-TW" altLang="en-US" sz="1800" dirty="0" smtClean="0"/>
                        <a:t>項第</a:t>
                      </a:r>
                      <a:r>
                        <a:rPr lang="en-US" altLang="zh-TW" sz="1800" dirty="0" smtClean="0"/>
                        <a:t>16</a:t>
                      </a:r>
                      <a:r>
                        <a:rPr lang="zh-TW" altLang="en-US" sz="1800" dirty="0" smtClean="0"/>
                        <a:t>款</a:t>
                      </a:r>
                      <a:endParaRPr lang="zh-TW" altLang="en-US" sz="1800" dirty="0"/>
                    </a:p>
                  </a:txBody>
                  <a:tcPr marT="45725" marB="45725"/>
                </a:tc>
                <a:tc>
                  <a:txBody>
                    <a:bodyPr/>
                    <a:lstStyle/>
                    <a:p>
                      <a:r>
                        <a:rPr lang="en-US" altLang="zh-TW" sz="1800" dirty="0" smtClean="0"/>
                        <a:t>1.</a:t>
                      </a:r>
                      <a:r>
                        <a:rPr lang="zh-TW" altLang="en-US" sz="1800" dirty="0" smtClean="0"/>
                        <a:t>未依規定於每月十日前申報上月上櫃公司及其股　</a:t>
                      </a:r>
                      <a:endParaRPr lang="en-US" altLang="zh-TW" sz="1800" dirty="0" smtClean="0"/>
                    </a:p>
                    <a:p>
                      <a:r>
                        <a:rPr lang="zh-TW" altLang="en-US" sz="1800" dirty="0" smtClean="0"/>
                        <a:t>   票未於國內公開發行之子公司從事衍生性商品交 </a:t>
                      </a:r>
                      <a:endParaRPr lang="en-US" altLang="zh-TW" sz="1800" dirty="0" smtClean="0"/>
                    </a:p>
                    <a:p>
                      <a:r>
                        <a:rPr lang="zh-TW" altLang="en-US" sz="1800" dirty="0" smtClean="0"/>
                        <a:t>   易資訊</a:t>
                      </a:r>
                      <a:r>
                        <a:rPr lang="zh-TW" altLang="en-US" sz="1800" dirty="0" smtClean="0">
                          <a:solidFill>
                            <a:srgbClr val="FF0000"/>
                          </a:solidFill>
                        </a:rPr>
                        <a:t>（未代子公司申報）</a:t>
                      </a:r>
                      <a:r>
                        <a:rPr lang="zh-TW" altLang="en-US" sz="1800" dirty="0" smtClean="0">
                          <a:solidFill>
                            <a:schemeClr val="tx1"/>
                          </a:solidFill>
                        </a:rPr>
                        <a:t>。</a:t>
                      </a:r>
                      <a:endParaRPr lang="en-US" altLang="zh-TW" sz="1800" dirty="0" smtClean="0">
                        <a:solidFill>
                          <a:schemeClr val="tx1"/>
                        </a:solidFill>
                      </a:endParaRPr>
                    </a:p>
                    <a:p>
                      <a:r>
                        <a:rPr lang="en-US" altLang="zh-TW" sz="1800" dirty="0" smtClean="0">
                          <a:solidFill>
                            <a:schemeClr val="tx1"/>
                          </a:solidFill>
                        </a:rPr>
                        <a:t>2.</a:t>
                      </a:r>
                      <a:r>
                        <a:rPr lang="zh-TW" altLang="en-US" sz="1800" dirty="0" smtClean="0">
                          <a:solidFill>
                            <a:schemeClr val="tx1"/>
                          </a:solidFill>
                        </a:rPr>
                        <a:t>若無交易事項，</a:t>
                      </a:r>
                      <a:r>
                        <a:rPr lang="zh-TW" altLang="en-US" sz="1800" dirty="0" smtClean="0">
                          <a:solidFill>
                            <a:srgbClr val="FF0000"/>
                          </a:solidFill>
                        </a:rPr>
                        <a:t>應按月設定免申報</a:t>
                      </a:r>
                      <a:r>
                        <a:rPr lang="zh-TW" altLang="en-US" sz="1800" dirty="0" smtClean="0">
                          <a:solidFill>
                            <a:schemeClr val="tx1"/>
                          </a:solidFill>
                        </a:rPr>
                        <a:t>。</a:t>
                      </a:r>
                      <a:endParaRPr lang="en-US" altLang="zh-TW" sz="1800" dirty="0" smtClean="0">
                        <a:solidFill>
                          <a:srgbClr val="FF0000"/>
                        </a:solidFill>
                      </a:endParaRPr>
                    </a:p>
                    <a:p>
                      <a:r>
                        <a:rPr lang="en-US" altLang="zh-TW" sz="1800" dirty="0" smtClean="0">
                          <a:solidFill>
                            <a:schemeClr val="tx1"/>
                          </a:solidFill>
                        </a:rPr>
                        <a:t>3.</a:t>
                      </a:r>
                      <a:r>
                        <a:rPr lang="zh-TW" altLang="en-US" sz="1800" dirty="0" smtClean="0">
                          <a:solidFill>
                            <a:srgbClr val="FF0000"/>
                          </a:solidFill>
                        </a:rPr>
                        <a:t>結構式定期存款屬衍生性商品，</a:t>
                      </a:r>
                      <a:r>
                        <a:rPr lang="zh-TW" altLang="en-US" sz="1800" dirty="0" smtClean="0">
                          <a:solidFill>
                            <a:schemeClr val="tx1"/>
                          </a:solidFill>
                        </a:rPr>
                        <a:t>是否應申報，應　</a:t>
                      </a:r>
                      <a:endParaRPr lang="en-US" altLang="zh-TW" sz="1800" dirty="0" smtClean="0">
                        <a:solidFill>
                          <a:schemeClr val="tx1"/>
                        </a:solidFill>
                      </a:endParaRPr>
                    </a:p>
                    <a:p>
                      <a:r>
                        <a:rPr lang="zh-TW" altLang="en-US" sz="1800" dirty="0" smtClean="0">
                          <a:solidFill>
                            <a:schemeClr val="tx1"/>
                          </a:solidFill>
                        </a:rPr>
                        <a:t>   依</a:t>
                      </a:r>
                      <a:r>
                        <a:rPr lang="en-US" altLang="zh-TW" sz="1800" dirty="0" smtClean="0">
                          <a:solidFill>
                            <a:schemeClr val="tx1"/>
                          </a:solidFill>
                        </a:rPr>
                        <a:t>IAS39</a:t>
                      </a:r>
                      <a:r>
                        <a:rPr lang="zh-TW" altLang="en-US" sz="1800" dirty="0" smtClean="0">
                          <a:solidFill>
                            <a:schemeClr val="tx1"/>
                          </a:solidFill>
                        </a:rPr>
                        <a:t>評估（可詳會基會</a:t>
                      </a:r>
                      <a:r>
                        <a:rPr lang="en-US" altLang="zh-TW" sz="1800" dirty="0" smtClean="0">
                          <a:solidFill>
                            <a:schemeClr val="tx1"/>
                          </a:solidFill>
                        </a:rPr>
                        <a:t>103/11/05 IAS39 </a:t>
                      </a:r>
                      <a:r>
                        <a:rPr lang="zh-TW" altLang="en-US" sz="1800" dirty="0" smtClean="0">
                          <a:solidFill>
                            <a:schemeClr val="tx1"/>
                          </a:solidFill>
                        </a:rPr>
                        <a:t>結構 </a:t>
                      </a:r>
                      <a:endParaRPr lang="en-US" altLang="zh-TW" sz="1800" dirty="0" smtClean="0">
                        <a:solidFill>
                          <a:schemeClr val="tx1"/>
                        </a:solidFill>
                      </a:endParaRPr>
                    </a:p>
                    <a:p>
                      <a:r>
                        <a:rPr lang="zh-TW" altLang="en-US" sz="1800" dirty="0" smtClean="0">
                          <a:solidFill>
                            <a:schemeClr val="tx1"/>
                          </a:solidFill>
                        </a:rPr>
                        <a:t>   式定期存款合約疑義）。</a:t>
                      </a:r>
                      <a:endParaRPr lang="en-US" altLang="zh-TW" sz="1800" dirty="0" smtClean="0">
                        <a:solidFill>
                          <a:schemeClr val="tx1"/>
                        </a:solidFill>
                      </a:endParaRPr>
                    </a:p>
                  </a:txBody>
                  <a:tcPr marT="45725" marB="45725"/>
                </a:tc>
              </a:tr>
              <a:tr h="621340">
                <a:tc>
                  <a:txBody>
                    <a:bodyPr/>
                    <a:lstStyle/>
                    <a:p>
                      <a:r>
                        <a:rPr lang="zh-TW" altLang="en-US" sz="1800" dirty="0" smtClean="0"/>
                        <a:t>第</a:t>
                      </a:r>
                      <a:r>
                        <a:rPr lang="en-US" altLang="zh-TW" sz="1800" dirty="0" smtClean="0"/>
                        <a:t>3</a:t>
                      </a:r>
                      <a:r>
                        <a:rPr lang="zh-TW" altLang="en-US" sz="1800" dirty="0" smtClean="0"/>
                        <a:t>條第</a:t>
                      </a:r>
                      <a:r>
                        <a:rPr lang="en-US" altLang="zh-TW" sz="1800" dirty="0" smtClean="0"/>
                        <a:t>1</a:t>
                      </a:r>
                      <a:r>
                        <a:rPr lang="zh-TW" altLang="en-US" sz="1800" dirty="0" smtClean="0"/>
                        <a:t>項第</a:t>
                      </a:r>
                      <a:r>
                        <a:rPr lang="en-US" altLang="zh-TW" sz="1800" dirty="0" smtClean="0"/>
                        <a:t>31</a:t>
                      </a:r>
                      <a:r>
                        <a:rPr lang="zh-TW" altLang="en-US" sz="1800" dirty="0" smtClean="0"/>
                        <a:t>款</a:t>
                      </a:r>
                      <a:endParaRPr lang="zh-TW" altLang="en-US" sz="1800" dirty="0"/>
                    </a:p>
                  </a:txBody>
                  <a:tcPr marT="45725" marB="45725"/>
                </a:tc>
                <a:tc>
                  <a:txBody>
                    <a:bodyPr/>
                    <a:lstStyle/>
                    <a:p>
                      <a:r>
                        <a:rPr lang="zh-TW" altLang="en-US" sz="1800" dirty="0" smtClean="0"/>
                        <a:t>未依規定於會計年度終了日後四個月內申報</a:t>
                      </a:r>
                      <a:r>
                        <a:rPr lang="zh-TW" altLang="en-US" sz="1800" dirty="0" smtClean="0">
                          <a:solidFill>
                            <a:srgbClr val="FF0000"/>
                          </a:solidFill>
                        </a:rPr>
                        <a:t>員工福利政策及權益維護措施</a:t>
                      </a:r>
                      <a:r>
                        <a:rPr lang="zh-TW" altLang="en-US" sz="1800" dirty="0" smtClean="0"/>
                        <a:t>。</a:t>
                      </a:r>
                      <a:endParaRPr lang="en-US" altLang="zh-TW" sz="1800" dirty="0" smtClean="0"/>
                    </a:p>
                  </a:txBody>
                  <a:tcPr marT="45725" marB="45725"/>
                </a:tc>
              </a:tr>
              <a:tr h="1251079">
                <a:tc>
                  <a:txBody>
                    <a:bodyPr/>
                    <a:lstStyle/>
                    <a:p>
                      <a:r>
                        <a:rPr lang="zh-TW" altLang="en-US" sz="1800" dirty="0" smtClean="0"/>
                        <a:t>第</a:t>
                      </a:r>
                      <a:r>
                        <a:rPr lang="en-US" altLang="zh-TW" sz="1800" dirty="0" smtClean="0"/>
                        <a:t>3</a:t>
                      </a:r>
                      <a:r>
                        <a:rPr lang="zh-TW" altLang="en-US" sz="1800" dirty="0" smtClean="0"/>
                        <a:t>條第</a:t>
                      </a:r>
                      <a:r>
                        <a:rPr lang="en-US" altLang="zh-TW" sz="1800" dirty="0" smtClean="0"/>
                        <a:t>2</a:t>
                      </a:r>
                      <a:r>
                        <a:rPr lang="zh-TW" altLang="en-US" sz="1800" dirty="0" smtClean="0"/>
                        <a:t>項第</a:t>
                      </a:r>
                      <a:r>
                        <a:rPr lang="en-US" altLang="zh-TW" sz="1800" dirty="0" smtClean="0"/>
                        <a:t>15</a:t>
                      </a:r>
                      <a:r>
                        <a:rPr lang="zh-TW" altLang="en-US" sz="1800" dirty="0" smtClean="0"/>
                        <a:t>款</a:t>
                      </a:r>
                      <a:endParaRPr lang="zh-TW" altLang="en-US" sz="1800" dirty="0"/>
                    </a:p>
                  </a:txBody>
                  <a:tcPr marT="45725" marB="45725"/>
                </a:tc>
                <a:tc>
                  <a:txBody>
                    <a:bodyPr/>
                    <a:lstStyle/>
                    <a:p>
                      <a:r>
                        <a:rPr lang="zh-TW" altLang="en-US" sz="1800" dirty="0" smtClean="0">
                          <a:solidFill>
                            <a:schemeClr val="tx1"/>
                          </a:solidFill>
                        </a:rPr>
                        <a:t>董事、監察人、總經理及財務會計主管之關係人資料：</a:t>
                      </a:r>
                      <a:endParaRPr lang="en-US" altLang="zh-TW" sz="1800" dirty="0" smtClean="0">
                        <a:solidFill>
                          <a:schemeClr val="tx1"/>
                        </a:solidFill>
                      </a:endParaRPr>
                    </a:p>
                    <a:p>
                      <a:r>
                        <a:rPr lang="en-US" altLang="zh-TW" sz="1800" dirty="0" smtClean="0">
                          <a:solidFill>
                            <a:schemeClr val="tx1"/>
                          </a:solidFill>
                        </a:rPr>
                        <a:t>1.</a:t>
                      </a:r>
                      <a:r>
                        <a:rPr lang="zh-TW" altLang="en-US" sz="1800" dirty="0" smtClean="0">
                          <a:solidFill>
                            <a:srgbClr val="FF0000"/>
                          </a:solidFill>
                        </a:rPr>
                        <a:t>未於股東常會開會後二十日內輸入。</a:t>
                      </a:r>
                      <a:endParaRPr lang="en-US" altLang="zh-TW" sz="1800" dirty="0" smtClean="0">
                        <a:solidFill>
                          <a:srgbClr val="FF0000"/>
                        </a:solidFill>
                      </a:endParaRPr>
                    </a:p>
                    <a:p>
                      <a:r>
                        <a:rPr lang="en-US" altLang="zh-TW" sz="1800" baseline="0" dirty="0" smtClean="0">
                          <a:solidFill>
                            <a:schemeClr val="tx1"/>
                          </a:solidFill>
                        </a:rPr>
                        <a:t>2.</a:t>
                      </a:r>
                      <a:r>
                        <a:rPr lang="zh-TW" altLang="en-US" sz="1800" dirty="0" smtClean="0">
                          <a:solidFill>
                            <a:srgbClr val="FF0000"/>
                          </a:solidFill>
                        </a:rPr>
                        <a:t>上開人員異動時，未於二日內申報</a:t>
                      </a:r>
                      <a:r>
                        <a:rPr lang="zh-TW" altLang="en-US" sz="1800" baseline="0" dirty="0" smtClean="0"/>
                        <a:t>。</a:t>
                      </a:r>
                      <a:endParaRPr lang="en-US" altLang="zh-TW" sz="1800" baseline="0" dirty="0" smtClean="0"/>
                    </a:p>
                  </a:txBody>
                  <a:tcPr marT="45725" marB="45725"/>
                </a:tc>
              </a:tr>
            </a:tbl>
          </a:graphicData>
        </a:graphic>
      </p:graphicFrame>
    </p:spTree>
    <p:extLst>
      <p:ext uri="{BB962C8B-B14F-4D97-AF65-F5344CB8AC3E}">
        <p14:creationId xmlns:p14="http://schemas.microsoft.com/office/powerpoint/2010/main" val="739941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a:xfrm>
            <a:off x="1043608" y="332656"/>
            <a:ext cx="7847013" cy="1384300"/>
          </a:xfrm>
        </p:spPr>
        <p:txBody>
          <a:bodyPr/>
          <a:lstStyle/>
          <a:p>
            <a:pPr eaLnBrk="1" hangingPunct="1">
              <a:defRPr/>
            </a:pPr>
            <a:r>
              <a:rPr lang="zh-TW" altLang="en-US" sz="2954" dirty="0">
                <a:solidFill>
                  <a:srgbClr val="FF0000"/>
                </a:solidFill>
              </a:rPr>
              <a:t>應申報卻未申報</a:t>
            </a:r>
            <a:endParaRPr lang="en-US" altLang="zh-TW" dirty="0" smtClean="0">
              <a:solidFill>
                <a:srgbClr val="FF0000"/>
              </a:solidFill>
            </a:endParaRPr>
          </a:p>
          <a:p>
            <a:pPr>
              <a:buFont typeface="Wingdings" panose="05000000000000000000" pitchFamily="2" charset="2"/>
              <a:buChar char="Ø"/>
              <a:defRPr/>
            </a:pPr>
            <a:r>
              <a:rPr lang="zh-TW" altLang="en-US" sz="2215" dirty="0" smtClean="0">
                <a:sym typeface="Wingdings" pitchFamily="2" charset="2"/>
              </a:rPr>
              <a:t>例：結構式定期存款合約</a:t>
            </a:r>
            <a:r>
              <a:rPr lang="zh-TW" altLang="en-US" sz="1600" dirty="0" smtClean="0">
                <a:sym typeface="Wingdings" pitchFamily="2" charset="2"/>
              </a:rPr>
              <a:t>（資料來源：會計研究發展基金會）</a:t>
            </a:r>
            <a:r>
              <a:rPr lang="zh-TW" altLang="en-US" sz="2215" dirty="0" smtClean="0">
                <a:sym typeface="Wingdings" pitchFamily="2" charset="2"/>
              </a:rPr>
              <a:t>　</a:t>
            </a:r>
            <a:endParaRPr lang="en-US" altLang="zh-TW" sz="2215" dirty="0"/>
          </a:p>
        </p:txBody>
      </p:sp>
      <p:pic>
        <p:nvPicPr>
          <p:cNvPr id="70662"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84784"/>
            <a:ext cx="69135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50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a:xfrm>
            <a:off x="1008062" y="476672"/>
            <a:ext cx="7847013" cy="1149350"/>
          </a:xfrm>
        </p:spPr>
        <p:txBody>
          <a:bodyPr/>
          <a:lstStyle/>
          <a:p>
            <a:pPr eaLnBrk="1" hangingPunct="1">
              <a:defRPr/>
            </a:pPr>
            <a:r>
              <a:rPr lang="en-US" altLang="zh-TW" sz="2954" dirty="0" smtClean="0">
                <a:solidFill>
                  <a:srgbClr val="FF0000"/>
                </a:solidFill>
              </a:rPr>
              <a:t>Q</a:t>
            </a:r>
            <a:r>
              <a:rPr lang="zh-TW" altLang="en-US" sz="2954" dirty="0" smtClean="0">
                <a:solidFill>
                  <a:srgbClr val="FF0000"/>
                </a:solidFill>
              </a:rPr>
              <a:t>：</a:t>
            </a:r>
            <a:r>
              <a:rPr lang="en-US" altLang="zh-TW" sz="2954" dirty="0" smtClean="0">
                <a:solidFill>
                  <a:srgbClr val="FF0000"/>
                </a:solidFill>
              </a:rPr>
              <a:t>A</a:t>
            </a:r>
            <a:r>
              <a:rPr lang="zh-TW" altLang="en-US" sz="2954" dirty="0" smtClean="0">
                <a:solidFill>
                  <a:srgbClr val="FF0000"/>
                </a:solidFill>
              </a:rPr>
              <a:t>公司是否應將嵌入式衍生工具與主契約</a:t>
            </a:r>
            <a:endParaRPr lang="en-US" altLang="zh-TW" sz="2954" dirty="0" smtClean="0">
              <a:solidFill>
                <a:srgbClr val="FF0000"/>
              </a:solidFill>
            </a:endParaRPr>
          </a:p>
          <a:p>
            <a:pPr marL="82550" indent="0" eaLnBrk="1" hangingPunct="1">
              <a:buFont typeface="Wingdings 2" panose="05020102010507070707" pitchFamily="18" charset="2"/>
              <a:buNone/>
              <a:defRPr/>
            </a:pPr>
            <a:r>
              <a:rPr lang="zh-TW" altLang="en-US" sz="2954" dirty="0">
                <a:solidFill>
                  <a:srgbClr val="FF0000"/>
                </a:solidFill>
              </a:rPr>
              <a:t>　</a:t>
            </a:r>
            <a:r>
              <a:rPr lang="zh-TW" altLang="en-US" sz="2954" dirty="0" smtClean="0">
                <a:solidFill>
                  <a:srgbClr val="FF0000"/>
                </a:solidFill>
              </a:rPr>
              <a:t>　分離處理</a:t>
            </a:r>
            <a:endParaRPr lang="en-US" altLang="zh-TW" dirty="0" smtClean="0">
              <a:solidFill>
                <a:srgbClr val="FF0000"/>
              </a:solidFill>
            </a:endParaRPr>
          </a:p>
          <a:p>
            <a:pPr marL="82550" indent="0">
              <a:buFont typeface="Wingdings 2" panose="05020102010507070707" pitchFamily="18" charset="2"/>
              <a:buNone/>
              <a:defRPr/>
            </a:pPr>
            <a:r>
              <a:rPr lang="zh-TW" altLang="en-US" sz="2215" dirty="0" smtClean="0">
                <a:sym typeface="Wingdings" pitchFamily="2" charset="2"/>
              </a:rPr>
              <a:t>　</a:t>
            </a:r>
            <a:endParaRPr lang="en-US" altLang="zh-TW" sz="2215" dirty="0"/>
          </a:p>
        </p:txBody>
      </p:sp>
      <p:sp>
        <p:nvSpPr>
          <p:cNvPr id="2" name="矩形 1"/>
          <p:cNvSpPr/>
          <p:nvPr/>
        </p:nvSpPr>
        <p:spPr>
          <a:xfrm>
            <a:off x="1258887" y="1700808"/>
            <a:ext cx="7345362" cy="4103687"/>
          </a:xfrm>
          <a:prstGeom prst="rect">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2400" dirty="0">
                <a:solidFill>
                  <a:schemeClr val="tx1"/>
                </a:solidFill>
                <a:latin typeface="標楷體" panose="03000509000000000000" pitchFamily="65" charset="-120"/>
                <a:ea typeface="標楷體" panose="03000509000000000000" pitchFamily="65" charset="-120"/>
              </a:rPr>
              <a:t>問題所述</a:t>
            </a:r>
            <a:r>
              <a:rPr lang="en-US" altLang="zh-TW" sz="2400" dirty="0">
                <a:solidFill>
                  <a:schemeClr val="tx1"/>
                </a:solidFill>
                <a:latin typeface="標楷體" panose="03000509000000000000" pitchFamily="65" charset="-120"/>
                <a:ea typeface="標楷體" panose="03000509000000000000" pitchFamily="65" charset="-120"/>
              </a:rPr>
              <a:t>A</a:t>
            </a:r>
            <a:r>
              <a:rPr lang="zh-TW" altLang="en-US" sz="2400" dirty="0">
                <a:solidFill>
                  <a:schemeClr val="tx1"/>
                </a:solidFill>
                <a:latin typeface="標楷體" panose="03000509000000000000" pitchFamily="65" charset="-120"/>
                <a:ea typeface="標楷體" panose="03000509000000000000" pitchFamily="65" charset="-120"/>
              </a:rPr>
              <a:t>公司與</a:t>
            </a: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銀行簽訂之人民幣存款合約包含一嵌入式衍生工具，該工具之連結標的為美元兌離岸人民幣即期匯率，並以此決定主契約之收益率（利率）。該嵌入式衍生工具之</a:t>
            </a:r>
            <a:r>
              <a:rPr lang="zh-TW" altLang="en-US" sz="2400" dirty="0">
                <a:solidFill>
                  <a:srgbClr val="FF0000"/>
                </a:solidFill>
                <a:latin typeface="標楷體" panose="03000509000000000000" pitchFamily="65" charset="-120"/>
                <a:ea typeface="標楷體" panose="03000509000000000000" pitchFamily="65" charset="-120"/>
              </a:rPr>
              <a:t>經濟特性及風險主要為匯率</a:t>
            </a:r>
            <a:r>
              <a:rPr lang="zh-TW" altLang="en-US" sz="2400" dirty="0">
                <a:solidFill>
                  <a:schemeClr val="tx1"/>
                </a:solidFill>
                <a:latin typeface="標楷體" panose="03000509000000000000" pitchFamily="65" charset="-120"/>
                <a:ea typeface="標楷體" panose="03000509000000000000" pitchFamily="65" charset="-120"/>
              </a:rPr>
              <a:t>，主契約之經濟特性及風險則主要為利率，兩者並非緊密關聯。另</a:t>
            </a:r>
            <a:r>
              <a:rPr lang="en-US" altLang="zh-TW" sz="2400" dirty="0">
                <a:solidFill>
                  <a:schemeClr val="tx1"/>
                </a:solidFill>
                <a:latin typeface="標楷體" panose="03000509000000000000" pitchFamily="65" charset="-120"/>
                <a:ea typeface="標楷體" panose="03000509000000000000" pitchFamily="65" charset="-120"/>
              </a:rPr>
              <a:t>A</a:t>
            </a:r>
            <a:r>
              <a:rPr lang="zh-TW" altLang="en-US" sz="2400" dirty="0">
                <a:solidFill>
                  <a:schemeClr val="tx1"/>
                </a:solidFill>
                <a:latin typeface="標楷體" panose="03000509000000000000" pitchFamily="65" charset="-120"/>
                <a:ea typeface="標楷體" panose="03000509000000000000" pitchFamily="65" charset="-120"/>
              </a:rPr>
              <a:t>公司</a:t>
            </a:r>
            <a:r>
              <a:rPr lang="zh-TW" altLang="en-US" sz="2400" dirty="0">
                <a:solidFill>
                  <a:srgbClr val="FF0000"/>
                </a:solidFill>
                <a:latin typeface="標楷體" panose="03000509000000000000" pitchFamily="65" charset="-120"/>
                <a:ea typeface="標楷體" panose="03000509000000000000" pitchFamily="65" charset="-120"/>
              </a:rPr>
              <a:t>並未將此存款合約分類為透過損益按公允價值衡量之金融資產</a:t>
            </a:r>
            <a:r>
              <a:rPr lang="zh-TW" altLang="en-US" sz="2400" dirty="0">
                <a:solidFill>
                  <a:schemeClr val="tx1"/>
                </a:solidFill>
                <a:latin typeface="標楷體" panose="03000509000000000000" pitchFamily="65" charset="-120"/>
                <a:ea typeface="標楷體" panose="03000509000000000000" pitchFamily="65" charset="-120"/>
              </a:rPr>
              <a:t>。故</a:t>
            </a:r>
            <a:r>
              <a:rPr lang="en-US" altLang="zh-TW" sz="2400" dirty="0">
                <a:solidFill>
                  <a:schemeClr val="tx1"/>
                </a:solidFill>
                <a:latin typeface="標楷體" panose="03000509000000000000" pitchFamily="65" charset="-120"/>
                <a:ea typeface="標楷體" panose="03000509000000000000" pitchFamily="65" charset="-120"/>
              </a:rPr>
              <a:t>A</a:t>
            </a:r>
            <a:r>
              <a:rPr lang="zh-TW" altLang="en-US" sz="2400" dirty="0">
                <a:solidFill>
                  <a:schemeClr val="tx1"/>
                </a:solidFill>
                <a:latin typeface="標楷體" panose="03000509000000000000" pitchFamily="65" charset="-120"/>
                <a:ea typeface="標楷體" panose="03000509000000000000" pitchFamily="65" charset="-120"/>
              </a:rPr>
              <a:t>公司之人民幣存款合約依</a:t>
            </a:r>
            <a:r>
              <a:rPr lang="en-US" altLang="zh-TW" sz="2400" dirty="0">
                <a:solidFill>
                  <a:schemeClr val="tx1"/>
                </a:solidFill>
                <a:latin typeface="標楷體" panose="03000509000000000000" pitchFamily="65" charset="-120"/>
                <a:ea typeface="標楷體" panose="03000509000000000000" pitchFamily="65" charset="-120"/>
              </a:rPr>
              <a:t>IAS39</a:t>
            </a:r>
            <a:r>
              <a:rPr lang="zh-TW" altLang="en-US" sz="2400" dirty="0">
                <a:solidFill>
                  <a:schemeClr val="tx1"/>
                </a:solidFill>
                <a:latin typeface="標楷體" panose="03000509000000000000" pitchFamily="65" charset="-120"/>
                <a:ea typeface="標楷體" panose="03000509000000000000" pitchFamily="65" charset="-120"/>
              </a:rPr>
              <a:t>第</a:t>
            </a:r>
            <a:r>
              <a:rPr lang="en-US" altLang="zh-TW" sz="2400" dirty="0">
                <a:solidFill>
                  <a:schemeClr val="tx1"/>
                </a:solidFill>
                <a:latin typeface="標楷體" panose="03000509000000000000" pitchFamily="65" charset="-120"/>
                <a:ea typeface="標楷體" panose="03000509000000000000" pitchFamily="65" charset="-120"/>
              </a:rPr>
              <a:t>11</a:t>
            </a:r>
            <a:r>
              <a:rPr lang="zh-TW" altLang="en-US" sz="2400" dirty="0">
                <a:solidFill>
                  <a:schemeClr val="tx1"/>
                </a:solidFill>
                <a:latin typeface="標楷體" panose="03000509000000000000" pitchFamily="65" charset="-120"/>
                <a:ea typeface="標楷體" panose="03000509000000000000" pitchFamily="65" charset="-120"/>
              </a:rPr>
              <a:t>段之規定，應將嵌入式衍生工具與主契約分離處理。</a:t>
            </a:r>
            <a:endParaRPr lang="zh-TW" altLang="en-US"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67992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群組 3"/>
          <p:cNvGrpSpPr>
            <a:grpSpLocks/>
          </p:cNvGrpSpPr>
          <p:nvPr/>
        </p:nvGrpSpPr>
        <p:grpSpPr bwMode="auto">
          <a:xfrm>
            <a:off x="1493838" y="2108200"/>
            <a:ext cx="7532687" cy="3692525"/>
            <a:chOff x="587399" y="2205038"/>
            <a:chExt cx="8137516" cy="3240087"/>
          </a:xfrm>
        </p:grpSpPr>
        <p:sp>
          <p:nvSpPr>
            <p:cNvPr id="8" name="Text Box 6"/>
            <p:cNvSpPr txBox="1">
              <a:spLocks noChangeArrowheads="1"/>
            </p:cNvSpPr>
            <p:nvPr/>
          </p:nvSpPr>
          <p:spPr bwMode="auto">
            <a:xfrm flipH="1">
              <a:off x="8219000" y="2205038"/>
              <a:ext cx="505915" cy="3240087"/>
            </a:xfrm>
            <a:prstGeom prst="rect">
              <a:avLst/>
            </a:prstGeom>
            <a:solidFill>
              <a:srgbClr val="FFFFCC"/>
            </a:solidFill>
            <a:ln w="3175">
              <a:solidFill>
                <a:schemeClr val="tx1"/>
              </a:solidFill>
              <a:miter lim="800000"/>
              <a:headEnd/>
              <a:tailEnd/>
            </a:ln>
            <a:effectLst/>
          </p:spPr>
          <p:txBody>
            <a:bodyPr vert="eaVert">
              <a:spAutoFit/>
            </a:bodyPr>
            <a:lstStyle/>
            <a:p>
              <a:pPr algn="ctr" eaLnBrk="1" hangingPunct="1">
                <a:defRPr/>
              </a:pPr>
              <a:r>
                <a:rPr lang="zh-TW" altLang="en-US" sz="1846" dirty="0">
                  <a:solidFill>
                    <a:schemeClr val="bg2">
                      <a:lumMod val="95000"/>
                      <a:lumOff val="5000"/>
                    </a:schemeClr>
                  </a:solidFill>
                  <a:latin typeface="標楷體" pitchFamily="65" charset="-120"/>
                  <a:ea typeface="標楷體" pitchFamily="65" charset="-120"/>
                </a:rPr>
                <a:t> </a:t>
              </a:r>
              <a:r>
                <a:rPr lang="zh-TW" altLang="en-US" sz="1846" dirty="0">
                  <a:solidFill>
                    <a:srgbClr val="FF0000"/>
                  </a:solidFill>
                  <a:latin typeface="標楷體" pitchFamily="65" charset="-120"/>
                  <a:ea typeface="標楷體" pitchFamily="65" charset="-120"/>
                </a:rPr>
                <a:t>若同時符合三條件，應分別認列</a:t>
              </a:r>
              <a:r>
                <a:rPr lang="zh-TW" altLang="en-US" sz="1846" dirty="0">
                  <a:solidFill>
                    <a:schemeClr val="bg2">
                      <a:lumMod val="95000"/>
                      <a:lumOff val="5000"/>
                    </a:schemeClr>
                  </a:solidFill>
                  <a:latin typeface="標楷體" pitchFamily="65" charset="-120"/>
                  <a:ea typeface="標楷體" pitchFamily="65" charset="-120"/>
                </a:rPr>
                <a:t>。</a:t>
              </a:r>
            </a:p>
          </p:txBody>
        </p:sp>
        <p:sp>
          <p:nvSpPr>
            <p:cNvPr id="9" name="Rectangle 7"/>
            <p:cNvSpPr>
              <a:spLocks noChangeArrowheads="1"/>
            </p:cNvSpPr>
            <p:nvPr/>
          </p:nvSpPr>
          <p:spPr bwMode="auto">
            <a:xfrm>
              <a:off x="587399" y="4470034"/>
              <a:ext cx="6842717" cy="863652"/>
            </a:xfrm>
            <a:prstGeom prst="rect">
              <a:avLst/>
            </a:prstGeom>
            <a:solidFill>
              <a:srgbClr val="FFFFCC"/>
            </a:solidFill>
            <a:ln w="9525">
              <a:solidFill>
                <a:schemeClr val="tx1"/>
              </a:solidFill>
              <a:miter lim="800000"/>
              <a:headEnd/>
              <a:tailEnd/>
            </a:ln>
            <a:effectLst/>
          </p:spPr>
          <p:txBody>
            <a:bodyPr wrap="none" anchor="ctr"/>
            <a:lstStyle/>
            <a:p>
              <a:pPr algn="ctr" eaLnBrk="1" hangingPunct="1">
                <a:lnSpc>
                  <a:spcPct val="110000"/>
                </a:lnSpc>
                <a:defRPr/>
              </a:pPr>
              <a:r>
                <a:rPr lang="zh-TW" altLang="en-US" sz="1846" u="sng" dirty="0">
                  <a:solidFill>
                    <a:srgbClr val="FF0000"/>
                  </a:solidFill>
                  <a:latin typeface="標楷體" pitchFamily="65" charset="-120"/>
                  <a:ea typeface="標楷體" pitchFamily="65" charset="-120"/>
                </a:rPr>
                <a:t>任一絛件</a:t>
              </a:r>
              <a:r>
                <a:rPr lang="en-US" altLang="zh-TW" sz="1846" u="sng" dirty="0">
                  <a:solidFill>
                    <a:srgbClr val="FF0000"/>
                  </a:solidFill>
                  <a:latin typeface="標楷體" pitchFamily="65" charset="-120"/>
                  <a:ea typeface="標楷體" pitchFamily="65" charset="-120"/>
                </a:rPr>
                <a:t>No</a:t>
              </a:r>
              <a:r>
                <a:rPr lang="zh-TW" altLang="en-US" sz="1846" dirty="0">
                  <a:latin typeface="標楷體" pitchFamily="65" charset="-120"/>
                  <a:ea typeface="標楷體" pitchFamily="65" charset="-120"/>
                </a:rPr>
                <a:t>，嵌入式衍生性商品無須與主契約分別認列。</a:t>
              </a:r>
            </a:p>
          </p:txBody>
        </p:sp>
        <p:sp>
          <p:nvSpPr>
            <p:cNvPr id="67602" name="Line 8"/>
            <p:cNvSpPr>
              <a:spLocks noChangeShapeType="1"/>
            </p:cNvSpPr>
            <p:nvPr/>
          </p:nvSpPr>
          <p:spPr bwMode="auto">
            <a:xfrm>
              <a:off x="1116013" y="3860800"/>
              <a:ext cx="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7603" name="Line 11"/>
            <p:cNvSpPr>
              <a:spLocks noChangeShapeType="1"/>
            </p:cNvSpPr>
            <p:nvPr/>
          </p:nvSpPr>
          <p:spPr bwMode="auto">
            <a:xfrm>
              <a:off x="3708400" y="3789363"/>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24" name="Text Box 14"/>
            <p:cNvSpPr txBox="1">
              <a:spLocks noChangeArrowheads="1"/>
            </p:cNvSpPr>
            <p:nvPr/>
          </p:nvSpPr>
          <p:spPr bwMode="auto">
            <a:xfrm>
              <a:off x="1257950" y="3933735"/>
              <a:ext cx="655117" cy="3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defRPr/>
              </a:pPr>
              <a:r>
                <a:rPr lang="en-US" altLang="zh-TW" sz="1846" dirty="0" smtClean="0"/>
                <a:t>No</a:t>
              </a:r>
            </a:p>
          </p:txBody>
        </p:sp>
        <p:sp>
          <p:nvSpPr>
            <p:cNvPr id="21525" name="Text Box 15"/>
            <p:cNvSpPr txBox="1">
              <a:spLocks noChangeArrowheads="1"/>
            </p:cNvSpPr>
            <p:nvPr/>
          </p:nvSpPr>
          <p:spPr bwMode="auto">
            <a:xfrm>
              <a:off x="6588067" y="3861300"/>
              <a:ext cx="589949" cy="3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defRPr/>
              </a:pPr>
              <a:r>
                <a:rPr lang="en-US" altLang="zh-TW" sz="1846" smtClean="0"/>
                <a:t>No</a:t>
              </a:r>
            </a:p>
          </p:txBody>
        </p:sp>
        <p:sp>
          <p:nvSpPr>
            <p:cNvPr id="21526" name="Text Box 16"/>
            <p:cNvSpPr txBox="1">
              <a:spLocks noChangeArrowheads="1"/>
            </p:cNvSpPr>
            <p:nvPr/>
          </p:nvSpPr>
          <p:spPr bwMode="auto">
            <a:xfrm>
              <a:off x="4859380" y="2565822"/>
              <a:ext cx="648257" cy="3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defRPr/>
              </a:pPr>
              <a:r>
                <a:rPr lang="en-US" altLang="zh-TW" sz="1846" smtClean="0"/>
                <a:t>Yes</a:t>
              </a:r>
            </a:p>
          </p:txBody>
        </p:sp>
        <p:sp>
          <p:nvSpPr>
            <p:cNvPr id="21527" name="Text Box 17"/>
            <p:cNvSpPr txBox="1">
              <a:spLocks noChangeArrowheads="1"/>
            </p:cNvSpPr>
            <p:nvPr/>
          </p:nvSpPr>
          <p:spPr bwMode="auto">
            <a:xfrm>
              <a:off x="2124009" y="2565822"/>
              <a:ext cx="648257" cy="3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defRPr/>
              </a:pPr>
              <a:r>
                <a:rPr lang="en-US" altLang="zh-TW" sz="1846" dirty="0" smtClean="0"/>
                <a:t>Yes</a:t>
              </a:r>
            </a:p>
          </p:txBody>
        </p:sp>
        <p:sp>
          <p:nvSpPr>
            <p:cNvPr id="21528" name="Text Box 18"/>
            <p:cNvSpPr txBox="1">
              <a:spLocks noChangeArrowheads="1"/>
            </p:cNvSpPr>
            <p:nvPr/>
          </p:nvSpPr>
          <p:spPr bwMode="auto">
            <a:xfrm>
              <a:off x="7452410" y="2565822"/>
              <a:ext cx="648257" cy="3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defRPr/>
              </a:pPr>
              <a:r>
                <a:rPr lang="en-US" altLang="zh-TW" sz="1846" smtClean="0"/>
                <a:t>Yes</a:t>
              </a:r>
            </a:p>
          </p:txBody>
        </p:sp>
        <p:sp>
          <p:nvSpPr>
            <p:cNvPr id="21529" name="Text Box 19"/>
            <p:cNvSpPr txBox="1">
              <a:spLocks noChangeArrowheads="1"/>
            </p:cNvSpPr>
            <p:nvPr/>
          </p:nvSpPr>
          <p:spPr bwMode="auto">
            <a:xfrm rot="10800000" flipV="1">
              <a:off x="3924724" y="3967167"/>
              <a:ext cx="576229" cy="3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defRPr/>
              </a:pPr>
              <a:r>
                <a:rPr lang="en-US" altLang="zh-TW" sz="1846" smtClean="0"/>
                <a:t>No</a:t>
              </a:r>
            </a:p>
          </p:txBody>
        </p:sp>
      </p:grpSp>
      <p:sp>
        <p:nvSpPr>
          <p:cNvPr id="21508" name="文字方塊 22"/>
          <p:cNvSpPr txBox="1">
            <a:spLocks noChangeArrowheads="1"/>
          </p:cNvSpPr>
          <p:nvPr/>
        </p:nvSpPr>
        <p:spPr bwMode="auto">
          <a:xfrm>
            <a:off x="285750" y="5802313"/>
            <a:ext cx="43529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sz="2215" dirty="0" smtClean="0">
                <a:latin typeface="標楷體" panose="03000509000000000000" pitchFamily="65" charset="-120"/>
                <a:ea typeface="標楷體" panose="03000509000000000000" pitchFamily="65" charset="-120"/>
              </a:rPr>
              <a:t>            </a:t>
            </a:r>
          </a:p>
        </p:txBody>
      </p:sp>
      <p:cxnSp>
        <p:nvCxnSpPr>
          <p:cNvPr id="31" name="直線單箭頭接點 30"/>
          <p:cNvCxnSpPr>
            <a:cxnSpLocks noChangeShapeType="1"/>
          </p:cNvCxnSpPr>
          <p:nvPr/>
        </p:nvCxnSpPr>
        <p:spPr bwMode="auto">
          <a:xfrm>
            <a:off x="5399088" y="3067050"/>
            <a:ext cx="668337" cy="9525"/>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 name="直線單箭頭接點 31"/>
          <p:cNvCxnSpPr>
            <a:cxnSpLocks noChangeShapeType="1"/>
          </p:cNvCxnSpPr>
          <p:nvPr/>
        </p:nvCxnSpPr>
        <p:spPr bwMode="auto">
          <a:xfrm>
            <a:off x="2943225" y="3057525"/>
            <a:ext cx="668338" cy="9525"/>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6" name="圓角矩形 25"/>
          <p:cNvSpPr/>
          <p:nvPr/>
        </p:nvSpPr>
        <p:spPr>
          <a:xfrm>
            <a:off x="1155713" y="552975"/>
            <a:ext cx="5918174" cy="864096"/>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marL="0" lvl="1">
              <a:defRPr/>
            </a:pPr>
            <a:r>
              <a:rPr lang="zh-TW" altLang="en-US" sz="3600" dirty="0">
                <a:latin typeface="標楷體" panose="03000509000000000000" pitchFamily="65" charset="-120"/>
                <a:ea typeface="標楷體" panose="03000509000000000000" pitchFamily="65" charset="-120"/>
              </a:rPr>
              <a:t>混合商品之會計處理</a:t>
            </a:r>
          </a:p>
          <a:p>
            <a:pPr marL="0" lvl="1">
              <a:defRPr/>
            </a:pPr>
            <a:endParaRPr lang="en-US" altLang="zh-TW" sz="2400" dirty="0">
              <a:latin typeface="標楷體" panose="03000509000000000000" pitchFamily="65" charset="-120"/>
              <a:ea typeface="標楷體" panose="03000509000000000000" pitchFamily="65" charset="-120"/>
            </a:endParaRPr>
          </a:p>
          <a:p>
            <a:pPr>
              <a:defRPr/>
            </a:pPr>
            <a:endParaRPr lang="en-US" altLang="zh-TW" sz="2400" dirty="0">
              <a:solidFill>
                <a:schemeClr val="tx1"/>
              </a:solidFill>
            </a:endParaRPr>
          </a:p>
        </p:txBody>
      </p:sp>
      <p:sp>
        <p:nvSpPr>
          <p:cNvPr id="3" name="矩形 2"/>
          <p:cNvSpPr/>
          <p:nvPr/>
        </p:nvSpPr>
        <p:spPr>
          <a:xfrm>
            <a:off x="1258888" y="2060575"/>
            <a:ext cx="1684337" cy="17256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dirty="0">
                <a:solidFill>
                  <a:schemeClr val="tx1"/>
                </a:solidFill>
                <a:latin typeface="標楷體" panose="03000509000000000000" pitchFamily="65" charset="-120"/>
                <a:ea typeface="標楷體" panose="03000509000000000000" pitchFamily="65" charset="-120"/>
              </a:rPr>
              <a:t>嵌入式衍生工具之</a:t>
            </a:r>
            <a:r>
              <a:rPr lang="zh-TW" altLang="en-US" dirty="0">
                <a:solidFill>
                  <a:srgbClr val="FF0000"/>
                </a:solidFill>
                <a:latin typeface="標楷體" panose="03000509000000000000" pitchFamily="65" charset="-120"/>
                <a:ea typeface="標楷體" panose="03000509000000000000" pitchFamily="65" charset="-120"/>
              </a:rPr>
              <a:t>經濟特性</a:t>
            </a:r>
            <a:r>
              <a:rPr lang="zh-TW" altLang="en-US" dirty="0">
                <a:solidFill>
                  <a:schemeClr val="tx1"/>
                </a:solidFill>
                <a:latin typeface="標楷體" panose="03000509000000000000" pitchFamily="65" charset="-120"/>
                <a:ea typeface="標楷體" panose="03000509000000000000" pitchFamily="65" charset="-120"/>
              </a:rPr>
              <a:t>及</a:t>
            </a:r>
            <a:r>
              <a:rPr lang="zh-TW" altLang="en-US" dirty="0">
                <a:solidFill>
                  <a:srgbClr val="FF0000"/>
                </a:solidFill>
                <a:latin typeface="標楷體" panose="03000509000000000000" pitchFamily="65" charset="-120"/>
                <a:ea typeface="標楷體" panose="03000509000000000000" pitchFamily="65" charset="-120"/>
              </a:rPr>
              <a:t>風險</a:t>
            </a:r>
            <a:r>
              <a:rPr lang="zh-TW" altLang="en-US" dirty="0">
                <a:solidFill>
                  <a:schemeClr val="tx1"/>
                </a:solidFill>
                <a:latin typeface="標楷體" panose="03000509000000000000" pitchFamily="65" charset="-120"/>
                <a:ea typeface="標楷體" panose="03000509000000000000" pitchFamily="65" charset="-120"/>
              </a:rPr>
              <a:t>與主契約之經濟特性及風險並</a:t>
            </a:r>
            <a:r>
              <a:rPr lang="zh-TW" altLang="en-US" sz="2000" dirty="0">
                <a:solidFill>
                  <a:srgbClr val="FF0000"/>
                </a:solidFill>
                <a:latin typeface="標楷體" panose="03000509000000000000" pitchFamily="65" charset="-120"/>
                <a:ea typeface="標楷體" panose="03000509000000000000" pitchFamily="65" charset="-120"/>
              </a:rPr>
              <a:t>非緊密關聯</a:t>
            </a:r>
          </a:p>
        </p:txBody>
      </p:sp>
      <p:sp>
        <p:nvSpPr>
          <p:cNvPr id="29" name="矩形 28"/>
          <p:cNvSpPr/>
          <p:nvPr/>
        </p:nvSpPr>
        <p:spPr>
          <a:xfrm>
            <a:off x="3689350" y="2092325"/>
            <a:ext cx="1682750" cy="17240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dirty="0">
                <a:solidFill>
                  <a:schemeClr val="tx1"/>
                </a:solidFill>
                <a:latin typeface="標楷體" panose="03000509000000000000" pitchFamily="65" charset="-120"/>
                <a:ea typeface="標楷體" panose="03000509000000000000" pitchFamily="65" charset="-120"/>
              </a:rPr>
              <a:t>與嵌入式衍生工具相同條件之單獨工具</a:t>
            </a:r>
            <a:r>
              <a:rPr lang="zh-TW" altLang="en-US" sz="2000" dirty="0">
                <a:solidFill>
                  <a:srgbClr val="FF0000"/>
                </a:solidFill>
                <a:latin typeface="標楷體" panose="03000509000000000000" pitchFamily="65" charset="-120"/>
                <a:ea typeface="標楷體" panose="03000509000000000000" pitchFamily="65" charset="-120"/>
              </a:rPr>
              <a:t>符合</a:t>
            </a:r>
            <a:r>
              <a:rPr lang="zh-TW" altLang="en-US" dirty="0">
                <a:solidFill>
                  <a:schemeClr val="tx1"/>
                </a:solidFill>
                <a:latin typeface="標楷體" panose="03000509000000000000" pitchFamily="65" charset="-120"/>
                <a:ea typeface="標楷體" panose="03000509000000000000" pitchFamily="65" charset="-120"/>
              </a:rPr>
              <a:t>衍生工具之定義</a:t>
            </a:r>
            <a:r>
              <a:rPr lang="en-US" altLang="zh-TW" dirty="0">
                <a:solidFill>
                  <a:schemeClr val="tx1"/>
                </a:solidFill>
                <a:latin typeface="標楷體" panose="03000509000000000000" pitchFamily="65" charset="-120"/>
                <a:ea typeface="標楷體" panose="03000509000000000000" pitchFamily="65" charset="-120"/>
              </a:rPr>
              <a:t>?</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30" name="矩形 29"/>
          <p:cNvSpPr/>
          <p:nvPr/>
        </p:nvSpPr>
        <p:spPr>
          <a:xfrm>
            <a:off x="6181725" y="2060575"/>
            <a:ext cx="1682750" cy="17256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dirty="0">
                <a:solidFill>
                  <a:schemeClr val="tx1"/>
                </a:solidFill>
                <a:latin typeface="標楷體" panose="03000509000000000000" pitchFamily="65" charset="-120"/>
                <a:ea typeface="標楷體" panose="03000509000000000000" pitchFamily="65" charset="-120"/>
              </a:rPr>
              <a:t>混合</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結合</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工具非按公允價值衡量且公允價值變動認列於損益者</a:t>
            </a:r>
            <a:endParaRPr lang="en-US" altLang="zh-TW" dirty="0">
              <a:solidFill>
                <a:schemeClr val="tx1"/>
              </a:solidFill>
              <a:latin typeface="標楷體" panose="03000509000000000000" pitchFamily="65" charset="-120"/>
              <a:ea typeface="標楷體" panose="03000509000000000000" pitchFamily="65" charset="-120"/>
            </a:endParaRPr>
          </a:p>
          <a:p>
            <a:pPr algn="just">
              <a:defRPr/>
            </a:pPr>
            <a:endParaRPr lang="zh-TW" altLang="en-US" sz="2000" dirty="0">
              <a:solidFill>
                <a:srgbClr val="FF0000"/>
              </a:solidFill>
              <a:latin typeface="標楷體" panose="03000509000000000000" pitchFamily="65" charset="-120"/>
              <a:ea typeface="標楷體" panose="03000509000000000000" pitchFamily="65" charset="-120"/>
            </a:endParaRPr>
          </a:p>
        </p:txBody>
      </p:sp>
      <p:cxnSp>
        <p:nvCxnSpPr>
          <p:cNvPr id="33" name="直線單箭頭接點 32"/>
          <p:cNvCxnSpPr>
            <a:cxnSpLocks noChangeShapeType="1"/>
          </p:cNvCxnSpPr>
          <p:nvPr/>
        </p:nvCxnSpPr>
        <p:spPr bwMode="auto">
          <a:xfrm>
            <a:off x="7910513" y="3067050"/>
            <a:ext cx="668337" cy="9525"/>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7598" name="Line 11"/>
          <p:cNvSpPr>
            <a:spLocks noChangeShapeType="1"/>
          </p:cNvSpPr>
          <p:nvPr/>
        </p:nvSpPr>
        <p:spPr bwMode="auto">
          <a:xfrm>
            <a:off x="6588125" y="3900488"/>
            <a:ext cx="0" cy="657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471929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D2673E8-41A4-4DFE-B655-BF84A8AC9630}" type="slidenum">
              <a:rPr kumimoji="0" lang="en-US" altLang="zh-TW" smtClean="0">
                <a:solidFill>
                  <a:srgbClr val="4B3E21"/>
                </a:solidFill>
              </a:rPr>
              <a:pPr/>
              <a:t>9</a:t>
            </a:fld>
            <a:endParaRPr kumimoji="0" lang="en-US" altLang="zh-TW" smtClean="0">
              <a:solidFill>
                <a:srgbClr val="4B3E21"/>
              </a:solidFill>
            </a:endParaRPr>
          </a:p>
        </p:txBody>
      </p:sp>
      <p:sp>
        <p:nvSpPr>
          <p:cNvPr id="3" name="圓角矩形 2"/>
          <p:cNvSpPr/>
          <p:nvPr/>
        </p:nvSpPr>
        <p:spPr>
          <a:xfrm>
            <a:off x="1547664" y="548680"/>
            <a:ext cx="5918174" cy="792088"/>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a:lstStyle/>
          <a:p>
            <a:pPr marL="0" lvl="1">
              <a:defRPr/>
            </a:pPr>
            <a:r>
              <a:rPr lang="zh-TW" altLang="en-US" sz="3600" dirty="0">
                <a:latin typeface="標楷體" panose="03000509000000000000" pitchFamily="65" charset="-120"/>
                <a:ea typeface="標楷體" panose="03000509000000000000" pitchFamily="65" charset="-120"/>
              </a:rPr>
              <a:t>混合商品之會計處理（續）</a:t>
            </a:r>
          </a:p>
          <a:p>
            <a:pPr marL="0" lvl="1">
              <a:defRPr/>
            </a:pPr>
            <a:endParaRPr lang="en-US" altLang="zh-TW" sz="2400" dirty="0">
              <a:latin typeface="標楷體" panose="03000509000000000000" pitchFamily="65" charset="-120"/>
              <a:ea typeface="標楷體" panose="03000509000000000000" pitchFamily="65" charset="-120"/>
            </a:endParaRPr>
          </a:p>
          <a:p>
            <a:pPr>
              <a:defRPr/>
            </a:pPr>
            <a:endParaRPr lang="en-US" altLang="zh-TW" sz="2400" dirty="0">
              <a:solidFill>
                <a:schemeClr val="tx1"/>
              </a:solidFill>
            </a:endParaRPr>
          </a:p>
        </p:txBody>
      </p:sp>
      <p:sp>
        <p:nvSpPr>
          <p:cNvPr id="69638" name="Rectangle 7"/>
          <p:cNvSpPr>
            <a:spLocks noChangeArrowheads="1"/>
          </p:cNvSpPr>
          <p:nvPr/>
        </p:nvSpPr>
        <p:spPr bwMode="auto">
          <a:xfrm>
            <a:off x="1476375" y="1557338"/>
            <a:ext cx="6983413" cy="576262"/>
          </a:xfrm>
          <a:prstGeom prst="rect">
            <a:avLst/>
          </a:prstGeom>
          <a:solidFill>
            <a:srgbClr val="FFFFCC"/>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10000"/>
              </a:lnSpc>
            </a:pPr>
            <a:r>
              <a:rPr lang="zh-TW" altLang="en-US" b="1">
                <a:latin typeface="標楷體" panose="03000509000000000000" pitchFamily="65" charset="-120"/>
                <a:ea typeface="標楷體" panose="03000509000000000000" pitchFamily="65" charset="-120"/>
              </a:rPr>
              <a:t>嵌入式衍生性商品應與主契約分別認列</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三條件</a:t>
            </a:r>
            <a:r>
              <a:rPr lang="en-US" altLang="zh-TW" b="1">
                <a:latin typeface="標楷體" panose="03000509000000000000" pitchFamily="65" charset="-120"/>
                <a:ea typeface="標楷體" panose="03000509000000000000" pitchFamily="65" charset="-120"/>
              </a:rPr>
              <a:t>)</a:t>
            </a:r>
            <a:endParaRPr lang="zh-TW" altLang="en-US" b="1">
              <a:latin typeface="標楷體" panose="03000509000000000000" pitchFamily="65" charset="-120"/>
              <a:ea typeface="標楷體" panose="03000509000000000000" pitchFamily="65" charset="-120"/>
            </a:endParaRPr>
          </a:p>
        </p:txBody>
      </p:sp>
      <p:grpSp>
        <p:nvGrpSpPr>
          <p:cNvPr id="69639" name="Group 26"/>
          <p:cNvGrpSpPr>
            <a:grpSpLocks/>
          </p:cNvGrpSpPr>
          <p:nvPr/>
        </p:nvGrpSpPr>
        <p:grpSpPr bwMode="auto">
          <a:xfrm>
            <a:off x="4530725" y="2165350"/>
            <a:ext cx="4176713" cy="2879725"/>
            <a:chOff x="2971" y="1162"/>
            <a:chExt cx="2631" cy="1814"/>
          </a:xfrm>
        </p:grpSpPr>
        <p:sp>
          <p:nvSpPr>
            <p:cNvPr id="69648" name="Rectangle 19"/>
            <p:cNvSpPr>
              <a:spLocks noChangeArrowheads="1"/>
            </p:cNvSpPr>
            <p:nvPr/>
          </p:nvSpPr>
          <p:spPr bwMode="auto">
            <a:xfrm>
              <a:off x="2971" y="2205"/>
              <a:ext cx="2631" cy="317"/>
            </a:xfrm>
            <a:prstGeom prst="rect">
              <a:avLst/>
            </a:prstGeom>
            <a:gradFill rotWithShape="1">
              <a:gsLst>
                <a:gs pos="0">
                  <a:srgbClr val="FFCC99"/>
                </a:gs>
                <a:gs pos="100000">
                  <a:srgbClr val="DCB084"/>
                </a:gs>
              </a:gsLst>
              <a:lin ang="5400000" scaled="1"/>
            </a:gra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fontAlgn="b" hangingPunct="1">
                <a:spcBef>
                  <a:spcPct val="0"/>
                </a:spcBef>
                <a:buClrTx/>
                <a:buSzTx/>
                <a:buFont typeface="Wingdings" panose="05000000000000000000" pitchFamily="2" charset="2"/>
                <a:buNone/>
              </a:pPr>
              <a:r>
                <a:rPr lang="zh-TW" altLang="en-US" sz="2000" b="1">
                  <a:solidFill>
                    <a:srgbClr val="CC0000"/>
                  </a:solidFill>
                  <a:latin typeface="新細明體" panose="02020500000000000000" pitchFamily="18" charset="-120"/>
                  <a:ea typeface="新細明體" panose="02020500000000000000" pitchFamily="18" charset="-120"/>
                </a:rPr>
                <a:t>  </a:t>
              </a:r>
              <a:r>
                <a:rPr lang="zh-TW" altLang="en-US" sz="2000" b="1">
                  <a:solidFill>
                    <a:srgbClr val="CC0000"/>
                  </a:solidFill>
                </a:rPr>
                <a:t>嵌入式衍生性商品</a:t>
              </a:r>
              <a:r>
                <a:rPr lang="en-US" altLang="zh-TW" sz="2000" b="1">
                  <a:solidFill>
                    <a:srgbClr val="CC0000"/>
                  </a:solidFill>
                  <a:sym typeface="Wingdings" panose="05000000000000000000" pitchFamily="2" charset="2"/>
                </a:rPr>
                <a:t></a:t>
              </a:r>
              <a:r>
                <a:rPr lang="zh-TW" altLang="en-US" sz="2000" b="1">
                  <a:solidFill>
                    <a:srgbClr val="CC0000"/>
                  </a:solidFill>
                </a:rPr>
                <a:t>分離認列</a:t>
              </a:r>
              <a:endParaRPr lang="en-US" altLang="zh-TW" sz="2000" b="1">
                <a:solidFill>
                  <a:srgbClr val="CC0000"/>
                </a:solidFill>
              </a:endParaRPr>
            </a:p>
          </p:txBody>
        </p:sp>
        <p:sp>
          <p:nvSpPr>
            <p:cNvPr id="69649" name="Text Box 20"/>
            <p:cNvSpPr txBox="1">
              <a:spLocks noChangeArrowheads="1"/>
            </p:cNvSpPr>
            <p:nvPr/>
          </p:nvSpPr>
          <p:spPr bwMode="auto">
            <a:xfrm>
              <a:off x="3742" y="1252"/>
              <a:ext cx="4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50000"/>
                </a:spcBef>
                <a:buClrTx/>
                <a:buSzTx/>
                <a:buFontTx/>
                <a:buNone/>
              </a:pPr>
              <a:r>
                <a:rPr lang="en-US" altLang="zh-TW" sz="2000">
                  <a:solidFill>
                    <a:srgbClr val="CC0000"/>
                  </a:solidFill>
                  <a:latin typeface="Times New Roman" panose="02020603050405020304" pitchFamily="18" charset="0"/>
                  <a:ea typeface="新細明體" panose="02020500000000000000" pitchFamily="18" charset="-120"/>
                </a:rPr>
                <a:t>Yes</a:t>
              </a:r>
            </a:p>
          </p:txBody>
        </p:sp>
        <p:sp>
          <p:nvSpPr>
            <p:cNvPr id="69650" name="Rectangle 21"/>
            <p:cNvSpPr>
              <a:spLocks noChangeArrowheads="1"/>
            </p:cNvSpPr>
            <p:nvPr/>
          </p:nvSpPr>
          <p:spPr bwMode="auto">
            <a:xfrm>
              <a:off x="2971" y="1751"/>
              <a:ext cx="2631" cy="318"/>
            </a:xfrm>
            <a:prstGeom prst="rect">
              <a:avLst/>
            </a:prstGeom>
            <a:gradFill rotWithShape="1">
              <a:gsLst>
                <a:gs pos="0">
                  <a:srgbClr val="FFCC99"/>
                </a:gs>
                <a:gs pos="100000">
                  <a:srgbClr val="DCB084"/>
                </a:gs>
              </a:gsLst>
              <a:lin ang="5400000" scaled="1"/>
            </a:gra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fontAlgn="b" hangingPunct="1">
                <a:spcBef>
                  <a:spcPct val="0"/>
                </a:spcBef>
                <a:buClrTx/>
                <a:buSzTx/>
                <a:buFont typeface="Wingdings" panose="05000000000000000000" pitchFamily="2" charset="2"/>
                <a:buNone/>
              </a:pPr>
              <a:r>
                <a:rPr lang="zh-TW" altLang="en-US" sz="2200" b="1">
                  <a:solidFill>
                    <a:srgbClr val="000066"/>
                  </a:solidFill>
                  <a:latin typeface="Times New Roman" panose="02020603050405020304" pitchFamily="18" charset="0"/>
                  <a:ea typeface="新細明體" panose="02020500000000000000" pitchFamily="18" charset="-120"/>
                </a:rPr>
                <a:t>  </a:t>
              </a:r>
              <a:r>
                <a:rPr lang="zh-TW" altLang="en-US" sz="2000" b="1">
                  <a:solidFill>
                    <a:srgbClr val="000066"/>
                  </a:solidFill>
                </a:rPr>
                <a:t>主契約</a:t>
              </a:r>
              <a:r>
                <a:rPr lang="en-US" altLang="zh-TW" sz="2000" b="1">
                  <a:solidFill>
                    <a:srgbClr val="000066"/>
                  </a:solidFill>
                  <a:sym typeface="Wingdings" panose="05000000000000000000" pitchFamily="2" charset="2"/>
                </a:rPr>
                <a:t></a:t>
              </a:r>
              <a:r>
                <a:rPr lang="zh-TW" altLang="en-US" sz="2000" b="1">
                  <a:solidFill>
                    <a:srgbClr val="000066"/>
                  </a:solidFill>
                </a:rPr>
                <a:t>依其屬性認列處理 </a:t>
              </a:r>
              <a:endParaRPr lang="en-US" altLang="zh-TW" sz="2000" b="1">
                <a:solidFill>
                  <a:srgbClr val="CC0000"/>
                </a:solidFill>
              </a:endParaRPr>
            </a:p>
          </p:txBody>
        </p:sp>
        <p:sp>
          <p:nvSpPr>
            <p:cNvPr id="69651" name="Line 22"/>
            <p:cNvSpPr>
              <a:spLocks noChangeShapeType="1"/>
            </p:cNvSpPr>
            <p:nvPr/>
          </p:nvSpPr>
          <p:spPr bwMode="auto">
            <a:xfrm>
              <a:off x="3787" y="1162"/>
              <a:ext cx="0" cy="5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9652" name="AutoShape 23"/>
            <p:cNvSpPr>
              <a:spLocks noChangeArrowheads="1"/>
            </p:cNvSpPr>
            <p:nvPr/>
          </p:nvSpPr>
          <p:spPr bwMode="auto">
            <a:xfrm>
              <a:off x="4195" y="2614"/>
              <a:ext cx="1406" cy="362"/>
            </a:xfrm>
            <a:prstGeom prst="wedgeRoundRectCallout">
              <a:avLst>
                <a:gd name="adj1" fmla="val -4907"/>
                <a:gd name="adj2" fmla="val -88120"/>
                <a:gd name="adj3" fmla="val 16667"/>
              </a:avLst>
            </a:prstGeom>
            <a:gradFill rotWithShape="1">
              <a:gsLst>
                <a:gs pos="0">
                  <a:srgbClr val="760000"/>
                </a:gs>
                <a:gs pos="50000">
                  <a:srgbClr val="FF0000"/>
                </a:gs>
                <a:gs pos="100000">
                  <a:srgbClr val="760000"/>
                </a:gs>
              </a:gsLst>
              <a:lin ang="0" scaled="1"/>
            </a:gra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fontAlgn="b" hangingPunct="1">
                <a:lnSpc>
                  <a:spcPct val="80000"/>
                </a:lnSpc>
                <a:spcBef>
                  <a:spcPct val="0"/>
                </a:spcBef>
                <a:buClrTx/>
                <a:buSzTx/>
                <a:buFontTx/>
                <a:buNone/>
              </a:pPr>
              <a:r>
                <a:rPr lang="zh-TW" altLang="en-US" sz="2000" b="1">
                  <a:solidFill>
                    <a:srgbClr val="FFFFFF"/>
                  </a:solidFill>
                  <a:latin typeface="Times New Roman" panose="02020603050405020304" pitchFamily="18" charset="0"/>
                </a:rPr>
                <a:t>每月</a:t>
              </a:r>
              <a:r>
                <a:rPr lang="en-US" altLang="zh-TW" sz="2000" b="1">
                  <a:solidFill>
                    <a:srgbClr val="FFFFFF"/>
                  </a:solidFill>
                  <a:latin typeface="Times New Roman" panose="02020603050405020304" pitchFamily="18" charset="0"/>
                </a:rPr>
                <a:t>10</a:t>
              </a:r>
              <a:r>
                <a:rPr lang="zh-TW" altLang="en-US" sz="2000" b="1">
                  <a:solidFill>
                    <a:srgbClr val="FFFFFF"/>
                  </a:solidFill>
                  <a:latin typeface="Times New Roman" panose="02020603050405020304" pitchFamily="18" charset="0"/>
                </a:rPr>
                <a:t>日前申報</a:t>
              </a:r>
            </a:p>
            <a:p>
              <a:pPr algn="ctr" eaLnBrk="1" fontAlgn="b" hangingPunct="1">
                <a:lnSpc>
                  <a:spcPct val="80000"/>
                </a:lnSpc>
                <a:spcBef>
                  <a:spcPct val="0"/>
                </a:spcBef>
                <a:buClrTx/>
                <a:buSzTx/>
                <a:buFontTx/>
                <a:buNone/>
              </a:pPr>
              <a:r>
                <a:rPr lang="zh-TW" altLang="en-US" sz="2000" b="1">
                  <a:solidFill>
                    <a:srgbClr val="FFFFFF"/>
                  </a:solidFill>
                  <a:latin typeface="Times New Roman" panose="02020603050405020304" pitchFamily="18" charset="0"/>
                </a:rPr>
                <a:t>衍生性商品</a:t>
              </a:r>
            </a:p>
          </p:txBody>
        </p:sp>
      </p:grpSp>
      <p:sp>
        <p:nvSpPr>
          <p:cNvPr id="18" name="矩形 17"/>
          <p:cNvSpPr/>
          <p:nvPr/>
        </p:nvSpPr>
        <p:spPr>
          <a:xfrm>
            <a:off x="4506913" y="5045075"/>
            <a:ext cx="4198937" cy="10477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2000" b="1" dirty="0">
                <a:solidFill>
                  <a:srgbClr val="002060"/>
                </a:solidFill>
                <a:latin typeface="標楷體" panose="03000509000000000000" pitchFamily="65" charset="-120"/>
                <a:ea typeface="標楷體" panose="03000509000000000000" pitchFamily="65" charset="-120"/>
              </a:rPr>
              <a:t>無法個別衡量者，</a:t>
            </a:r>
            <a:r>
              <a:rPr lang="zh-TW" altLang="en-US" sz="2000" b="1" dirty="0">
                <a:solidFill>
                  <a:srgbClr val="FF0000"/>
                </a:solidFill>
                <a:latin typeface="標楷體" panose="03000509000000000000" pitchFamily="65" charset="-120"/>
                <a:ea typeface="標楷體" panose="03000509000000000000" pitchFamily="65" charset="-120"/>
              </a:rPr>
              <a:t>指定為透過損益按公允價值衡量之整體混和商品</a:t>
            </a:r>
          </a:p>
          <a:p>
            <a:pPr algn="just">
              <a:defRPr/>
            </a:pPr>
            <a:endParaRPr lang="zh-TW" altLang="en-US" sz="2000" dirty="0"/>
          </a:p>
        </p:txBody>
      </p:sp>
      <p:sp>
        <p:nvSpPr>
          <p:cNvPr id="69641" name="AutoShape 11"/>
          <p:cNvSpPr>
            <a:spLocks noChangeArrowheads="1"/>
          </p:cNvSpPr>
          <p:nvPr/>
        </p:nvSpPr>
        <p:spPr bwMode="auto">
          <a:xfrm>
            <a:off x="5197475" y="6019800"/>
            <a:ext cx="3527425" cy="358775"/>
          </a:xfrm>
          <a:prstGeom prst="wedgeRoundRectCallout">
            <a:avLst>
              <a:gd name="adj1" fmla="val -2519"/>
              <a:gd name="adj2" fmla="val -115046"/>
              <a:gd name="adj3" fmla="val 16667"/>
            </a:avLst>
          </a:prstGeom>
          <a:gradFill rotWithShape="1">
            <a:gsLst>
              <a:gs pos="0">
                <a:srgbClr val="5E0000"/>
              </a:gs>
              <a:gs pos="50000">
                <a:srgbClr val="CC0000"/>
              </a:gs>
              <a:gs pos="100000">
                <a:srgbClr val="5E0000"/>
              </a:gs>
            </a:gsLst>
            <a:lin ang="0" scaled="1"/>
          </a:gra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fontAlgn="b" hangingPunct="1">
              <a:lnSpc>
                <a:spcPct val="80000"/>
              </a:lnSpc>
              <a:spcBef>
                <a:spcPct val="0"/>
              </a:spcBef>
              <a:buClrTx/>
              <a:buSzTx/>
              <a:buFontTx/>
              <a:buNone/>
            </a:pPr>
            <a:r>
              <a:rPr lang="zh-TW" altLang="en-US" sz="2000" b="1">
                <a:solidFill>
                  <a:srgbClr val="FFFFFF"/>
                </a:solidFill>
                <a:latin typeface="Times New Roman" panose="02020603050405020304" pitchFamily="18" charset="0"/>
              </a:rPr>
              <a:t>每月</a:t>
            </a:r>
            <a:r>
              <a:rPr lang="en-US" altLang="zh-TW" sz="2000" b="1">
                <a:solidFill>
                  <a:srgbClr val="FFFFFF"/>
                </a:solidFill>
                <a:latin typeface="Times New Roman" panose="02020603050405020304" pitchFamily="18" charset="0"/>
              </a:rPr>
              <a:t>10</a:t>
            </a:r>
            <a:r>
              <a:rPr lang="zh-TW" altLang="en-US" sz="2000" b="1">
                <a:solidFill>
                  <a:srgbClr val="FFFFFF"/>
                </a:solidFill>
                <a:latin typeface="Times New Roman" panose="02020603050405020304" pitchFamily="18" charset="0"/>
              </a:rPr>
              <a:t>日前申報衍生性商品</a:t>
            </a:r>
          </a:p>
        </p:txBody>
      </p:sp>
      <p:cxnSp>
        <p:nvCxnSpPr>
          <p:cNvPr id="22" name="直線單箭頭接點 21"/>
          <p:cNvCxnSpPr/>
          <p:nvPr/>
        </p:nvCxnSpPr>
        <p:spPr>
          <a:xfrm>
            <a:off x="5788025" y="4324350"/>
            <a:ext cx="0" cy="7207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69643" name="Group 28"/>
          <p:cNvGrpSpPr>
            <a:grpSpLocks/>
          </p:cNvGrpSpPr>
          <p:nvPr/>
        </p:nvGrpSpPr>
        <p:grpSpPr bwMode="auto">
          <a:xfrm>
            <a:off x="1331913" y="2133600"/>
            <a:ext cx="2233612" cy="2984500"/>
            <a:chOff x="158" y="1162"/>
            <a:chExt cx="1407" cy="1880"/>
          </a:xfrm>
        </p:grpSpPr>
        <p:sp>
          <p:nvSpPr>
            <p:cNvPr id="69644" name="Rectangle 13"/>
            <p:cNvSpPr>
              <a:spLocks noChangeArrowheads="1"/>
            </p:cNvSpPr>
            <p:nvPr/>
          </p:nvSpPr>
          <p:spPr bwMode="auto">
            <a:xfrm>
              <a:off x="158" y="1661"/>
              <a:ext cx="1407" cy="772"/>
            </a:xfrm>
            <a:prstGeom prst="rect">
              <a:avLst/>
            </a:prstGeom>
            <a:gradFill rotWithShape="1">
              <a:gsLst>
                <a:gs pos="0">
                  <a:srgbClr val="DCDC84"/>
                </a:gs>
                <a:gs pos="50000">
                  <a:srgbClr val="FFFF99"/>
                </a:gs>
                <a:gs pos="100000">
                  <a:srgbClr val="DCDC84"/>
                </a:gs>
              </a:gsLst>
              <a:lin ang="5400000" scaled="1"/>
            </a:gra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hangingPunct="1">
                <a:lnSpc>
                  <a:spcPct val="110000"/>
                </a:lnSpc>
                <a:spcBef>
                  <a:spcPct val="0"/>
                </a:spcBef>
                <a:buClrTx/>
                <a:buSzTx/>
                <a:buFontTx/>
                <a:buNone/>
              </a:pPr>
              <a:r>
                <a:rPr lang="zh-TW" altLang="en-US" sz="2000" b="1">
                  <a:solidFill>
                    <a:srgbClr val="CC0000"/>
                  </a:solidFill>
                  <a:latin typeface="Times New Roman" panose="02020603050405020304" pitchFamily="18" charset="0"/>
                </a:rPr>
                <a:t>整體混合商品</a:t>
              </a:r>
            </a:p>
            <a:p>
              <a:pPr algn="ctr" eaLnBrk="1" hangingPunct="1">
                <a:lnSpc>
                  <a:spcPct val="110000"/>
                </a:lnSpc>
                <a:spcBef>
                  <a:spcPct val="0"/>
                </a:spcBef>
                <a:buClrTx/>
                <a:buSzTx/>
                <a:buFontTx/>
                <a:buNone/>
              </a:pPr>
              <a:r>
                <a:rPr lang="zh-TW" altLang="en-US" sz="2000" b="1">
                  <a:solidFill>
                    <a:srgbClr val="000066"/>
                  </a:solidFill>
                  <a:latin typeface="Times New Roman" panose="02020603050405020304" pitchFamily="18" charset="0"/>
                </a:rPr>
                <a:t>依主契約商品屬性</a:t>
              </a:r>
            </a:p>
            <a:p>
              <a:pPr algn="ctr" eaLnBrk="1" hangingPunct="1">
                <a:lnSpc>
                  <a:spcPct val="110000"/>
                </a:lnSpc>
                <a:spcBef>
                  <a:spcPct val="0"/>
                </a:spcBef>
                <a:buClrTx/>
                <a:buSzTx/>
                <a:buFontTx/>
                <a:buNone/>
              </a:pPr>
              <a:r>
                <a:rPr lang="zh-TW" altLang="en-US" sz="2000" b="1">
                  <a:solidFill>
                    <a:srgbClr val="000066"/>
                  </a:solidFill>
                  <a:latin typeface="Times New Roman" panose="02020603050405020304" pitchFamily="18" charset="0"/>
                </a:rPr>
                <a:t>認列處理</a:t>
              </a:r>
            </a:p>
          </p:txBody>
        </p:sp>
        <p:sp>
          <p:nvSpPr>
            <p:cNvPr id="69645" name="Line 14"/>
            <p:cNvSpPr>
              <a:spLocks noChangeShapeType="1"/>
            </p:cNvSpPr>
            <p:nvPr/>
          </p:nvSpPr>
          <p:spPr bwMode="auto">
            <a:xfrm>
              <a:off x="839" y="1162"/>
              <a:ext cx="0"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9646" name="Text Box 15"/>
            <p:cNvSpPr txBox="1">
              <a:spLocks noChangeArrowheads="1"/>
            </p:cNvSpPr>
            <p:nvPr/>
          </p:nvSpPr>
          <p:spPr bwMode="auto">
            <a:xfrm rot="10800000" flipV="1">
              <a:off x="839" y="1207"/>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eaLnBrk="1" hangingPunct="1">
                <a:spcBef>
                  <a:spcPct val="50000"/>
                </a:spcBef>
                <a:buClrTx/>
                <a:buSzTx/>
                <a:buFontTx/>
                <a:buNone/>
              </a:pPr>
              <a:r>
                <a:rPr lang="en-US" altLang="zh-TW" sz="2000">
                  <a:solidFill>
                    <a:srgbClr val="CC0000"/>
                  </a:solidFill>
                  <a:latin typeface="Times New Roman" panose="02020603050405020304" pitchFamily="18" charset="0"/>
                  <a:ea typeface="新細明體" panose="02020500000000000000" pitchFamily="18" charset="-120"/>
                </a:rPr>
                <a:t>No</a:t>
              </a:r>
            </a:p>
          </p:txBody>
        </p:sp>
        <p:sp>
          <p:nvSpPr>
            <p:cNvPr id="69647" name="AutoShape 16"/>
            <p:cNvSpPr>
              <a:spLocks noChangeArrowheads="1"/>
            </p:cNvSpPr>
            <p:nvPr/>
          </p:nvSpPr>
          <p:spPr bwMode="auto">
            <a:xfrm>
              <a:off x="163" y="2634"/>
              <a:ext cx="1225" cy="408"/>
            </a:xfrm>
            <a:prstGeom prst="wedgeRoundRectCallout">
              <a:avLst>
                <a:gd name="adj1" fmla="val 37509"/>
                <a:gd name="adj2" fmla="val -96079"/>
                <a:gd name="adj3" fmla="val 16667"/>
              </a:avLst>
            </a:prstGeom>
            <a:gradFill rotWithShape="1">
              <a:gsLst>
                <a:gs pos="0">
                  <a:srgbClr val="5E0000"/>
                </a:gs>
                <a:gs pos="50000">
                  <a:srgbClr val="CC0000"/>
                </a:gs>
                <a:gs pos="100000">
                  <a:srgbClr val="5E0000"/>
                </a:gs>
              </a:gsLst>
              <a:lin ang="0" scaled="1"/>
            </a:gra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標楷體" panose="03000509000000000000" pitchFamily="65" charset="-120"/>
                  <a:ea typeface="標楷體" panose="03000509000000000000" pitchFamily="65"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標楷體" panose="03000509000000000000" pitchFamily="65" charset="-120"/>
                  <a:ea typeface="標楷體" panose="03000509000000000000" pitchFamily="65" charset="-120"/>
                </a:defRPr>
              </a:lvl9pPr>
            </a:lstStyle>
            <a:p>
              <a:pPr algn="ctr" eaLnBrk="1" fontAlgn="b" hangingPunct="1">
                <a:lnSpc>
                  <a:spcPct val="80000"/>
                </a:lnSpc>
                <a:spcBef>
                  <a:spcPct val="0"/>
                </a:spcBef>
                <a:buClrTx/>
                <a:buSzTx/>
                <a:buFontTx/>
                <a:buNone/>
              </a:pPr>
              <a:r>
                <a:rPr lang="zh-TW" altLang="en-US" sz="2200" b="1">
                  <a:solidFill>
                    <a:srgbClr val="FFFFFF"/>
                  </a:solidFill>
                  <a:latin typeface="Times New Roman" panose="02020603050405020304" pitchFamily="18" charset="0"/>
                </a:rPr>
                <a:t>免按月申報</a:t>
              </a:r>
            </a:p>
            <a:p>
              <a:pPr algn="ctr" eaLnBrk="1" fontAlgn="b" hangingPunct="1">
                <a:lnSpc>
                  <a:spcPct val="80000"/>
                </a:lnSpc>
                <a:spcBef>
                  <a:spcPct val="0"/>
                </a:spcBef>
                <a:buClrTx/>
                <a:buSzTx/>
                <a:buFontTx/>
                <a:buNone/>
              </a:pPr>
              <a:r>
                <a:rPr lang="zh-TW" altLang="en-US" sz="2200" b="1">
                  <a:solidFill>
                    <a:srgbClr val="FFFFFF"/>
                  </a:solidFill>
                  <a:latin typeface="Times New Roman" panose="02020603050405020304" pitchFamily="18" charset="0"/>
                </a:rPr>
                <a:t>衍生性商品</a:t>
              </a:r>
              <a:endParaRPr lang="zh-TW" altLang="en-US" sz="2200" b="1">
                <a:solidFill>
                  <a:srgbClr val="000066"/>
                </a:solidFill>
              </a:endParaRPr>
            </a:p>
          </p:txBody>
        </p:sp>
      </p:grpSp>
    </p:spTree>
    <p:extLst>
      <p:ext uri="{BB962C8B-B14F-4D97-AF65-F5344CB8AC3E}">
        <p14:creationId xmlns:p14="http://schemas.microsoft.com/office/powerpoint/2010/main" val="3368203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24534</TotalTime>
  <Words>3510</Words>
  <Application>Microsoft Office PowerPoint</Application>
  <PresentationFormat>如螢幕大小 (4:3)</PresentationFormat>
  <Paragraphs>342</Paragraphs>
  <Slides>49</Slides>
  <Notes>10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49</vt:i4>
      </vt:variant>
    </vt:vector>
  </HeadingPairs>
  <TitlesOfParts>
    <vt:vector size="61" baseType="lpstr">
      <vt:lpstr>Gill Sans MT</vt:lpstr>
      <vt:lpstr>微軟正黑體</vt:lpstr>
      <vt:lpstr>新細明體</vt:lpstr>
      <vt:lpstr>標楷體</vt:lpstr>
      <vt:lpstr>Arial</vt:lpstr>
      <vt:lpstr>Calibri</vt:lpstr>
      <vt:lpstr>Times New Roman</vt:lpstr>
      <vt:lpstr>Verdana</vt:lpstr>
      <vt:lpstr>Wingdings</vt:lpstr>
      <vt:lpstr>Wingdings 2</vt:lpstr>
      <vt:lpstr>Wingdings 3</vt:lpstr>
      <vt:lpstr>佈景主題1</vt:lpstr>
      <vt:lpstr>資訊申報應注意事項</vt:lpstr>
      <vt:lpstr>簡報大綱</vt:lpstr>
      <vt:lpstr>壹、資訊申報相關規範</vt:lpstr>
      <vt:lpstr>壹、資訊申報相關規範(續)</vt:lpstr>
      <vt:lpstr>貳、注意事項及常見缺失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簡報結束 敬請指教</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開放式基金受益憑證交易平台規劃方案</dc:title>
  <dc:creator>柯馥甄</dc:creator>
  <cp:lastModifiedBy>infouser</cp:lastModifiedBy>
  <cp:revision>1170</cp:revision>
  <cp:lastPrinted>2017-10-13T06:22:03Z</cp:lastPrinted>
  <dcterms:created xsi:type="dcterms:W3CDTF">2014-05-30T02:47:52Z</dcterms:created>
  <dcterms:modified xsi:type="dcterms:W3CDTF">2017-10-17T05:23:28Z</dcterms:modified>
</cp:coreProperties>
</file>