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8" r:id="rId1"/>
  </p:sldMasterIdLst>
  <p:notesMasterIdLst>
    <p:notesMasterId r:id="rId18"/>
  </p:notesMasterIdLst>
  <p:handoutMasterIdLst>
    <p:handoutMasterId r:id="rId19"/>
  </p:handoutMasterIdLst>
  <p:sldIdLst>
    <p:sldId id="510" r:id="rId2"/>
    <p:sldId id="511" r:id="rId3"/>
    <p:sldId id="512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3" r:id="rId15"/>
    <p:sldId id="524" r:id="rId16"/>
    <p:sldId id="458" r:id="rId17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BF1"/>
    <a:srgbClr val="F79529"/>
    <a:srgbClr val="F79FF1"/>
    <a:srgbClr val="E85E20"/>
    <a:srgbClr val="ED1FDE"/>
    <a:srgbClr val="0000CC"/>
    <a:srgbClr val="002060"/>
    <a:srgbClr val="FF0000"/>
    <a:srgbClr val="30303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1795" autoAdjust="0"/>
  </p:normalViewPr>
  <p:slideViewPr>
    <p:cSldViewPr>
      <p:cViewPr varScale="1">
        <p:scale>
          <a:sx n="60" d="100"/>
          <a:sy n="60" d="100"/>
        </p:scale>
        <p:origin x="10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1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946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E2702B0-64CC-4A3C-984F-4FB2105A3C6B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wrap="square" lIns="91723" tIns="45862" rIns="91723" bIns="458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fld id="{0322F1FE-DF25-48AF-B827-59E2A37321A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289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2973B8-1248-4681-B838-91AC13AAFC34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3" tIns="45862" rIns="91723" bIns="45862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0823"/>
            <a:ext cx="5438775" cy="4441359"/>
          </a:xfrm>
          <a:prstGeom prst="rect">
            <a:avLst/>
          </a:prstGeom>
        </p:spPr>
        <p:txBody>
          <a:bodyPr vert="horz" lIns="91723" tIns="45862" rIns="91723" bIns="45862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wrap="square" lIns="91723" tIns="45862" rIns="91723" bIns="458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fld id="{AAADEBAC-D269-4306-8D8F-4A14E31BD91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206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48E1CEC-162C-4E2A-A45F-CE73FEC074F6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7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4266A71-C25B-4928-968C-379D04EA4772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96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7121B8F-8A51-4A93-8852-7F5C99A05F07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06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DC23434-79AD-42B4-AE34-553E96FD9A2A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5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611A99A-EB9F-4842-BAF5-D115E909F212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5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EBAC-D269-4306-8D8F-4A14E31BD91D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611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B4C5F18-4FA9-402E-A951-EDD6B07B9BA1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7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571500" indent="-571500">
              <a:buClrTx/>
              <a:buSzPct val="80000"/>
              <a:buFont typeface="Wingdings" panose="05000000000000000000" pitchFamily="2" charset="2"/>
              <a:buChar char="n"/>
              <a:defRPr/>
            </a:lvl1pPr>
            <a:extLst/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125" indent="-282575">
              <a:buClrTx/>
              <a:buFont typeface="Arial" panose="020B0604020202020204" pitchFamily="34" charset="0"/>
              <a:buChar char="•"/>
              <a:defRPr baseline="0">
                <a:solidFill>
                  <a:schemeClr val="bg2">
                    <a:lumMod val="10000"/>
                  </a:schemeClr>
                </a:solidFill>
              </a:defRPr>
            </a:lvl1pPr>
            <a:lvl2pPr marL="639763" indent="-236538">
              <a:buClrTx/>
              <a:buFont typeface="Wingdings" panose="05000000000000000000" pitchFamily="2" charset="2"/>
              <a:buChar char="ü"/>
              <a:defRPr/>
            </a:lvl2pPr>
            <a:lvl3pPr marL="885825" indent="-228600">
              <a:buClrTx/>
              <a:buFont typeface="Arial" panose="020B0604020202020204" pitchFamily="34" charset="0"/>
              <a:buChar char="•"/>
              <a:defRPr/>
            </a:lvl3pPr>
            <a:lvl4pPr marL="1096963" indent="-173038">
              <a:buFont typeface="Arial" panose="020B0604020202020204" pitchFamily="34" charset="0"/>
              <a:buChar char="•"/>
              <a:defRPr/>
            </a:lvl4pPr>
            <a:lvl5pPr marL="1296988" indent="-18256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投影片編號版面配置區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287FFD-0222-4443-8C42-38CFEA8EF21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465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9D41C-FA6D-42F2-87A1-A65B6CE9832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011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投影片編號版面配置區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2B37B-D9D0-4312-B283-F49F6A54CC9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680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9096C3-DE14-412A-9AD4-C81699160D0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921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45ABB5-624D-496D-8153-7DF2F8567C4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670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EF48218-A292-4BF8-9B0E-BC46DCAEE121}" type="datetime1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13C04-2E38-4FF7-BF73-D2B00A2734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8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033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ea typeface="新細明體" charset="-120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ea typeface="新細明體" charset="-120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4B3E21"/>
                </a:solidFill>
                <a:latin typeface="Arial" panose="020B0604020202020204" pitchFamily="34" charset="0"/>
              </a:defRPr>
            </a:lvl1pPr>
          </a:lstStyle>
          <a:p>
            <a:fld id="{7A0436A7-446E-4CF8-BEA0-B8C4C56F0BD4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pic>
        <p:nvPicPr>
          <p:cNvPr id="1038" name="圖片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338888"/>
            <a:ext cx="2339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9" r:id="rId1"/>
    <p:sldLayoutId id="2147488408" r:id="rId2"/>
    <p:sldLayoutId id="2147488410" r:id="rId3"/>
    <p:sldLayoutId id="2147488411" r:id="rId4"/>
    <p:sldLayoutId id="2147488412" r:id="rId5"/>
    <p:sldLayoutId id="214748841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標楷體" pitchFamily="65" charset="-120"/>
          <a:ea typeface="標楷體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標楷體" pitchFamily="65" charset="-12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標楷體" pitchFamily="65" charset="-12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標楷體" pitchFamily="65" charset="-12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標楷體" pitchFamily="65" charset="-12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標楷體" pitchFamily="65" charset="-12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標楷體" pitchFamily="65" charset="-12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標楷體" pitchFamily="65" charset="-12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標楷體" pitchFamily="65" charset="-120"/>
          <a:ea typeface="標楷體" pitchFamily="65" charset="-12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612188" y="622300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B7CB4A-A81F-4F55-BD72-750441BCD7D5}" type="slidenum">
              <a:rPr lang="zh-TW" altLang="en-US" sz="1200" smtClean="0">
                <a:solidFill>
                  <a:srgbClr val="4B3E2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zh-TW" altLang="en-US" sz="1200" smtClean="0">
              <a:solidFill>
                <a:srgbClr val="4B3E2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244" name="矩形 1"/>
          <p:cNvSpPr>
            <a:spLocks noChangeArrowheads="1"/>
          </p:cNvSpPr>
          <p:nvPr/>
        </p:nvSpPr>
        <p:spPr bwMode="auto">
          <a:xfrm>
            <a:off x="1200150" y="1700213"/>
            <a:ext cx="79438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71575" indent="-1171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000" dirty="0" smtClean="0"/>
              <a:t>（一）規章</a:t>
            </a:r>
            <a:r>
              <a:rPr lang="zh-TW" altLang="en-US" sz="3000" b="1" u="sng" dirty="0" smtClean="0"/>
              <a:t>依據</a:t>
            </a:r>
            <a:endParaRPr lang="en-US" altLang="zh-TW" sz="3000" b="1" u="sng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3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000" dirty="0" smtClean="0"/>
              <a:t>（二）增減</a:t>
            </a:r>
            <a:r>
              <a:rPr lang="zh-TW" altLang="en-US" sz="3000" dirty="0"/>
              <a:t>資掛牌電子化申報</a:t>
            </a:r>
            <a:r>
              <a:rPr lang="zh-TW" altLang="en-US" sz="3000" b="1" u="sng" dirty="0" smtClean="0"/>
              <a:t>項目</a:t>
            </a:r>
            <a:endParaRPr lang="en-US" altLang="zh-TW" sz="3000" b="1" u="sng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3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000" dirty="0" smtClean="0"/>
              <a:t>（三）申報</a:t>
            </a:r>
            <a:r>
              <a:rPr lang="zh-TW" altLang="en-US" sz="3000" dirty="0"/>
              <a:t>方式和</a:t>
            </a:r>
            <a:r>
              <a:rPr lang="zh-TW" altLang="en-US" sz="3000" b="1" u="sng" dirty="0" smtClean="0"/>
              <a:t>注意事項</a:t>
            </a:r>
            <a:endParaRPr lang="en-US" altLang="zh-TW" sz="3000" b="1" u="sng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3000" dirty="0"/>
          </a:p>
        </p:txBody>
      </p:sp>
      <p:sp>
        <p:nvSpPr>
          <p:cNvPr id="5" name="標題 4"/>
          <p:cNvSpPr txBox="1">
            <a:spLocks/>
          </p:cNvSpPr>
          <p:nvPr/>
        </p:nvSpPr>
        <p:spPr>
          <a:xfrm>
            <a:off x="1341438" y="298481"/>
            <a:ext cx="7499350" cy="1143000"/>
          </a:xfrm>
          <a:prstGeom prst="round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kumimoji="0" lang="zh-TW" altLang="en-US" sz="3600" b="1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增減</a:t>
            </a:r>
            <a:r>
              <a:rPr kumimoji="0" lang="zh-TW" altLang="en-US" sz="36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資新股掛牌數位化作業</a:t>
            </a:r>
            <a:endParaRPr kumimoji="0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284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sz="4000" dirty="0"/>
              <a:t>申報方式和注意事項</a:t>
            </a:r>
            <a:r>
              <a:rPr lang="en-US" altLang="zh-TW" sz="4000" dirty="0" smtClean="0"/>
              <a:t>-5/11</a:t>
            </a:r>
            <a:endParaRPr lang="zh-TW" altLang="en-US" dirty="0"/>
          </a:p>
        </p:txBody>
      </p:sp>
      <p:sp>
        <p:nvSpPr>
          <p:cNvPr id="26627" name="文字版面配置區 2"/>
          <p:cNvSpPr>
            <a:spLocks noGrp="1"/>
          </p:cNvSpPr>
          <p:nvPr>
            <p:ph type="body" idx="1"/>
          </p:nvPr>
        </p:nvSpPr>
        <p:spPr>
          <a:xfrm>
            <a:off x="1435100" y="1196975"/>
            <a:ext cx="7499350" cy="4800600"/>
          </a:xfrm>
        </p:spPr>
        <p:txBody>
          <a:bodyPr/>
          <a:lstStyle/>
          <a:p>
            <a:r>
              <a:rPr lang="zh-TW" altLang="en-US" sz="2000" dirty="0" smtClean="0"/>
              <a:t>經</a:t>
            </a:r>
            <a:r>
              <a:rPr lang="zh-TW" altLang="en-US" sz="2000" b="1" u="sng" dirty="0" smtClean="0"/>
              <a:t>「確認」</a:t>
            </a:r>
            <a:r>
              <a:rPr lang="zh-TW" altLang="en-US" sz="2000" dirty="0" smtClean="0"/>
              <a:t>無誤後，按「查詢」鍵，覆核狀態為「待審核」</a:t>
            </a:r>
            <a:endParaRPr lang="en-US" altLang="zh-TW" sz="2000" dirty="0" smtClean="0"/>
          </a:p>
          <a:p>
            <a:r>
              <a:rPr lang="zh-TW" altLang="en-US" sz="2000" dirty="0" smtClean="0"/>
              <a:t>因該項作業有時效性，煩請記得申報完後，電話通知管區。</a:t>
            </a:r>
            <a:endParaRPr lang="en-US" altLang="zh-TW" sz="2000" dirty="0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E2672A-E33C-422B-8752-D8A5E673B0E5}" type="slidenum">
              <a:rPr lang="zh-TW" altLang="en-US" sz="1200" smtClean="0">
                <a:solidFill>
                  <a:srgbClr val="4B3E2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zh-TW" altLang="en-US" sz="1200" smtClean="0">
              <a:solidFill>
                <a:srgbClr val="4B3E2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84888" y="5556250"/>
            <a:ext cx="935037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>
            <a:off x="3851275" y="3140968"/>
            <a:ext cx="360363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向下箭號 14"/>
          <p:cNvSpPr/>
          <p:nvPr/>
        </p:nvSpPr>
        <p:spPr>
          <a:xfrm>
            <a:off x="4497556" y="4725838"/>
            <a:ext cx="360363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1925137"/>
            <a:ext cx="6638925" cy="129669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356" y="2961113"/>
            <a:ext cx="932200" cy="27620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15" y="3429000"/>
            <a:ext cx="7198710" cy="127810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456" y="4482393"/>
            <a:ext cx="686265" cy="2033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5200651"/>
            <a:ext cx="8486775" cy="165735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919" y="6505074"/>
            <a:ext cx="764558" cy="3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sz="4000" dirty="0"/>
              <a:t>申報方式和注意事項</a:t>
            </a:r>
            <a:r>
              <a:rPr lang="en-US" altLang="zh-TW" sz="4000" dirty="0" smtClean="0"/>
              <a:t>-6/11</a:t>
            </a:r>
            <a:endParaRPr lang="zh-TW" altLang="en-US" dirty="0"/>
          </a:p>
        </p:txBody>
      </p:sp>
      <p:sp>
        <p:nvSpPr>
          <p:cNvPr id="27651" name="文字版面配置區 2"/>
          <p:cNvSpPr>
            <a:spLocks noGrp="1"/>
          </p:cNvSpPr>
          <p:nvPr>
            <p:ph type="body" idx="1"/>
          </p:nvPr>
        </p:nvSpPr>
        <p:spPr>
          <a:xfrm>
            <a:off x="1435100" y="1196975"/>
            <a:ext cx="7499350" cy="4800600"/>
          </a:xfrm>
        </p:spPr>
        <p:txBody>
          <a:bodyPr/>
          <a:lstStyle/>
          <a:p>
            <a:r>
              <a:rPr lang="zh-TW" altLang="en-US" sz="2000" smtClean="0"/>
              <a:t>本中心檢視相關文件齊備，經核准後。</a:t>
            </a:r>
            <a:endParaRPr lang="en-US" altLang="zh-TW" sz="2000" smtClean="0"/>
          </a:p>
          <a:p>
            <a:r>
              <a:rPr lang="zh-TW" altLang="en-US" sz="2000" smtClean="0"/>
              <a:t>公司可按「查詢」鈕，會出現「審核通過」</a:t>
            </a:r>
            <a:endParaRPr lang="en-US" altLang="zh-TW" sz="2000" smtClean="0"/>
          </a:p>
          <a:p>
            <a:endParaRPr lang="en-US" altLang="zh-TW" sz="2000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E696D5-4637-42D8-A4ED-932B7D36AFC9}" type="slidenum">
              <a:rPr lang="zh-TW" altLang="en-US" sz="1200" smtClean="0">
                <a:solidFill>
                  <a:srgbClr val="4B3E2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zh-TW" altLang="en-US" sz="1200" smtClean="0">
              <a:solidFill>
                <a:srgbClr val="4B3E2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向下箭號 16"/>
          <p:cNvSpPr/>
          <p:nvPr/>
        </p:nvSpPr>
        <p:spPr>
          <a:xfrm>
            <a:off x="1258888" y="1484313"/>
            <a:ext cx="360362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>
            <a:off x="4500563" y="3644900"/>
            <a:ext cx="360362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89" y="2182049"/>
            <a:ext cx="7198710" cy="127810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211638" y="3240087"/>
            <a:ext cx="649288" cy="291507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212" y="4005064"/>
            <a:ext cx="65055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31157"/>
            <a:ext cx="6505575" cy="1619250"/>
          </a:xfrm>
          <a:prstGeom prst="rect">
            <a:avLst/>
          </a:prstGeom>
        </p:spPr>
      </p:pic>
      <p:sp>
        <p:nvSpPr>
          <p:cNvPr id="28674" name="文字版面配置區 2"/>
          <p:cNvSpPr>
            <a:spLocks noGrp="1"/>
          </p:cNvSpPr>
          <p:nvPr>
            <p:ph type="body" idx="1"/>
          </p:nvPr>
        </p:nvSpPr>
        <p:spPr>
          <a:xfrm>
            <a:off x="1435100" y="1196752"/>
            <a:ext cx="7499350" cy="4800600"/>
          </a:xfrm>
        </p:spPr>
        <p:txBody>
          <a:bodyPr/>
          <a:lstStyle/>
          <a:p>
            <a:r>
              <a:rPr lang="zh-TW" altLang="en-US" sz="2000" smtClean="0"/>
              <a:t>經核准後，公司可點選「申報書」，以供公司列印存檔。</a:t>
            </a:r>
            <a:endParaRPr lang="en-US" altLang="zh-TW" sz="200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sz="4000" dirty="0"/>
              <a:t>申報方式和注意事項</a:t>
            </a:r>
            <a:r>
              <a:rPr lang="en-US" altLang="zh-TW" sz="4000" dirty="0" smtClean="0"/>
              <a:t>-7/11</a:t>
            </a:r>
            <a:endParaRPr lang="zh-TW" altLang="en-US" dirty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3F0D37-1DFA-48DD-8613-A284C3576A8C}" type="slidenum">
              <a:rPr lang="zh-TW" altLang="en-US" sz="1200" smtClean="0">
                <a:solidFill>
                  <a:srgbClr val="4B3E2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zh-TW" altLang="en-US" sz="1200" smtClean="0">
              <a:solidFill>
                <a:srgbClr val="4B3E2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28677" name="群組 5"/>
          <p:cNvGrpSpPr>
            <a:grpSpLocks/>
          </p:cNvGrpSpPr>
          <p:nvPr/>
        </p:nvGrpSpPr>
        <p:grpSpPr bwMode="auto">
          <a:xfrm>
            <a:off x="6767512" y="2060848"/>
            <a:ext cx="1436687" cy="783952"/>
            <a:chOff x="7164867" y="3459122"/>
            <a:chExt cx="1582765" cy="814079"/>
          </a:xfrm>
        </p:grpSpPr>
        <p:sp>
          <p:nvSpPr>
            <p:cNvPr id="3" name="矩形 2"/>
            <p:cNvSpPr/>
            <p:nvPr/>
          </p:nvSpPr>
          <p:spPr bwMode="auto">
            <a:xfrm>
              <a:off x="7164867" y="3800992"/>
              <a:ext cx="1582765" cy="472209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向下箭號 14"/>
            <p:cNvSpPr/>
            <p:nvPr/>
          </p:nvSpPr>
          <p:spPr>
            <a:xfrm>
              <a:off x="7873176" y="3459122"/>
              <a:ext cx="360276" cy="2884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7" name="向下箭號 16"/>
          <p:cNvSpPr/>
          <p:nvPr/>
        </p:nvSpPr>
        <p:spPr>
          <a:xfrm>
            <a:off x="6226175" y="3390900"/>
            <a:ext cx="1082675" cy="317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>
            <a:off x="7383463" y="3070225"/>
            <a:ext cx="327025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062" y="3692386"/>
            <a:ext cx="2695575" cy="32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字版面配置區 2"/>
          <p:cNvSpPr>
            <a:spLocks noGrp="1"/>
          </p:cNvSpPr>
          <p:nvPr>
            <p:ph type="body" idx="1"/>
          </p:nvPr>
        </p:nvSpPr>
        <p:spPr>
          <a:xfrm>
            <a:off x="1435100" y="981075"/>
            <a:ext cx="7499350" cy="4800600"/>
          </a:xfrm>
        </p:spPr>
        <p:txBody>
          <a:bodyPr/>
          <a:lstStyle/>
          <a:p>
            <a:pPr>
              <a:defRPr/>
            </a:pPr>
            <a:r>
              <a:rPr lang="zh-TW" altLang="en-US" sz="2000" dirty="0" smtClean="0"/>
              <a:t>經核准後，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無須再輸入「股票或公司債核准上櫃或終止上櫃之公告」</a:t>
            </a:r>
            <a:r>
              <a:rPr lang="zh-TW" altLang="en-US" sz="2000" dirty="0" smtClean="0"/>
              <a:t>，系統將會自動帶出該公告。公司可前往公開資訊觀測站查詢。</a:t>
            </a:r>
            <a:endParaRPr lang="en-US" altLang="zh-TW" sz="20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913" y="115888"/>
            <a:ext cx="7499350" cy="827087"/>
          </a:xfrm>
        </p:spPr>
        <p:txBody>
          <a:bodyPr/>
          <a:lstStyle/>
          <a:p>
            <a:pPr algn="ctr">
              <a:defRPr/>
            </a:pPr>
            <a:r>
              <a:rPr lang="zh-TW" altLang="en-US" sz="4000" dirty="0"/>
              <a:t>申報方式和注意事項</a:t>
            </a:r>
            <a:r>
              <a:rPr lang="en-US" altLang="zh-TW" sz="4000" dirty="0" smtClean="0"/>
              <a:t>-8/11</a:t>
            </a:r>
            <a:endParaRPr lang="zh-TW" altLang="en-US" dirty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C6B507-6C2A-4DF7-9C5B-3AB273149FEC}" type="slidenum">
              <a:rPr lang="zh-TW" altLang="en-US" sz="1200" smtClean="0">
                <a:solidFill>
                  <a:srgbClr val="4B3E2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zh-TW" altLang="en-US" sz="1200" smtClean="0">
              <a:solidFill>
                <a:srgbClr val="4B3E2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9702" name="文字方塊 3"/>
          <p:cNvSpPr txBox="1">
            <a:spLocks noChangeArrowheads="1"/>
          </p:cNvSpPr>
          <p:nvPr/>
        </p:nvSpPr>
        <p:spPr bwMode="auto">
          <a:xfrm>
            <a:off x="3348038" y="5343525"/>
            <a:ext cx="1223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000" b="1">
                <a:latin typeface="Arial" panose="020B0604020202020204" pitchFamily="34" charset="0"/>
                <a:ea typeface="新細明體" panose="02020500000000000000" pitchFamily="18" charset="-120"/>
              </a:rPr>
              <a:t>櫃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896"/>
            <a:ext cx="9144000" cy="36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400" dirty="0" smtClean="0"/>
              <a:t>申報方式和注意事項</a:t>
            </a:r>
            <a:r>
              <a:rPr lang="en-US" altLang="zh-TW" sz="4400" dirty="0" smtClean="0"/>
              <a:t>-9/11</a:t>
            </a:r>
            <a:endParaRPr lang="zh-TW" altLang="en-US" dirty="0"/>
          </a:p>
        </p:txBody>
      </p:sp>
      <p:sp>
        <p:nvSpPr>
          <p:cNvPr id="3072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400" dirty="0" smtClean="0"/>
              <a:t>經核准後，公司可於本中心網站查得相關公告</a:t>
            </a:r>
            <a:endParaRPr lang="en-US" altLang="zh-TW" sz="2400" dirty="0" smtClean="0"/>
          </a:p>
          <a:p>
            <a:r>
              <a:rPr lang="zh-TW" altLang="en-US" sz="2400" dirty="0"/>
              <a:t>每一小時轉檔一次</a:t>
            </a:r>
            <a:endParaRPr lang="zh-TW" altLang="en-US" sz="2400" dirty="0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D64A36D-AE12-4720-9010-C6CD9E4DF99F}" type="slidenum">
              <a:rPr kumimoji="0" lang="zh-TW" altLang="en-US" smtClean="0">
                <a:solidFill>
                  <a:srgbClr val="4B3E21"/>
                </a:solidFill>
              </a:rPr>
              <a:pPr/>
              <a:t>14</a:t>
            </a:fld>
            <a:endParaRPr kumimoji="0" lang="zh-TW" altLang="en-US" smtClean="0">
              <a:solidFill>
                <a:srgbClr val="4B3E21"/>
              </a:solidFill>
            </a:endParaRPr>
          </a:p>
        </p:txBody>
      </p:sp>
      <p:pic>
        <p:nvPicPr>
          <p:cNvPr id="3072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2579688"/>
            <a:ext cx="702310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向下箭號 5"/>
          <p:cNvSpPr/>
          <p:nvPr/>
        </p:nvSpPr>
        <p:spPr bwMode="auto">
          <a:xfrm>
            <a:off x="6588125" y="2060575"/>
            <a:ext cx="6477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18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字版面配置區 2"/>
          <p:cNvSpPr>
            <a:spLocks noGrp="1"/>
          </p:cNvSpPr>
          <p:nvPr>
            <p:ph type="body" idx="1"/>
          </p:nvPr>
        </p:nvSpPr>
        <p:spPr>
          <a:xfrm>
            <a:off x="1435100" y="1196975"/>
            <a:ext cx="7499350" cy="4800600"/>
          </a:xfrm>
        </p:spPr>
        <p:txBody>
          <a:bodyPr/>
          <a:lstStyle/>
          <a:p>
            <a:r>
              <a:rPr lang="zh-TW" altLang="en-US" sz="2000" smtClean="0"/>
              <a:t>如被本中心退件，系統將會自動寄</a:t>
            </a:r>
            <a:r>
              <a:rPr lang="en-US" altLang="zh-TW" sz="2000" smtClean="0"/>
              <a:t>e-mail</a:t>
            </a:r>
            <a:r>
              <a:rPr lang="zh-TW" altLang="en-US" sz="2000" smtClean="0"/>
              <a:t>至上興櫃專用電子信箱：</a:t>
            </a:r>
            <a:r>
              <a:rPr lang="en-US" altLang="zh-TW" sz="2000" smtClean="0"/>
              <a:t>l(L</a:t>
            </a:r>
            <a:r>
              <a:rPr lang="zh-TW" altLang="en-US" sz="2000" smtClean="0"/>
              <a:t>的小寫</a:t>
            </a:r>
            <a:r>
              <a:rPr lang="en-US" altLang="zh-TW" sz="2000" smtClean="0"/>
              <a:t>)+</a:t>
            </a:r>
            <a:r>
              <a:rPr lang="zh-TW" altLang="en-US" sz="2000" smtClean="0"/>
              <a:t>公司股票代號</a:t>
            </a:r>
            <a:r>
              <a:rPr lang="en-US" altLang="zh-TW" sz="2000" smtClean="0"/>
              <a:t>@ms.tpex.org.tw</a:t>
            </a:r>
            <a:r>
              <a:rPr lang="zh-TW" altLang="en-US" sz="2000" smtClean="0"/>
              <a:t>。</a:t>
            </a:r>
            <a:r>
              <a:rPr lang="en-US" altLang="zh-TW" sz="2000" smtClean="0"/>
              <a:t/>
            </a:r>
            <a:br>
              <a:rPr lang="en-US" altLang="zh-TW" sz="2000" smtClean="0"/>
            </a:br>
            <a:r>
              <a:rPr lang="zh-TW" altLang="en-US" sz="2000" smtClean="0"/>
              <a:t>如網路家庭公司為</a:t>
            </a:r>
            <a:r>
              <a:rPr lang="en-US" altLang="zh-TW" sz="2000" smtClean="0"/>
              <a:t>l8044@ms.tpex.org.tw</a:t>
            </a:r>
            <a:r>
              <a:rPr lang="zh-TW" altLang="en-US" sz="2000" smtClean="0"/>
              <a:t>。</a:t>
            </a:r>
            <a:endParaRPr lang="en-US" altLang="zh-TW" sz="2000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5373688"/>
            <a:ext cx="5657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sz="4400" dirty="0"/>
              <a:t>申報方式和注意事項</a:t>
            </a:r>
            <a:r>
              <a:rPr lang="en-US" altLang="zh-TW" sz="4400" dirty="0" smtClean="0"/>
              <a:t>-10/11</a:t>
            </a:r>
            <a:endParaRPr lang="zh-TW" altLang="en-US" dirty="0"/>
          </a:p>
        </p:txBody>
      </p:sp>
      <p:sp>
        <p:nvSpPr>
          <p:cNvPr id="3174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74AAF6-4003-41B2-B356-FAB9D9E1A499}" type="slidenum">
              <a:rPr lang="zh-TW" altLang="en-US" sz="1200" smtClean="0">
                <a:solidFill>
                  <a:srgbClr val="4B3E2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zh-TW" altLang="en-US" sz="1200" smtClean="0">
              <a:solidFill>
                <a:srgbClr val="4B3E2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1" name="向下箭號 20"/>
          <p:cNvSpPr/>
          <p:nvPr/>
        </p:nvSpPr>
        <p:spPr>
          <a:xfrm>
            <a:off x="7383463" y="3070225"/>
            <a:ext cx="327025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31751" name="群組 6"/>
          <p:cNvGrpSpPr>
            <a:grpSpLocks/>
          </p:cNvGrpSpPr>
          <p:nvPr/>
        </p:nvGrpSpPr>
        <p:grpSpPr bwMode="auto">
          <a:xfrm>
            <a:off x="684213" y="2276475"/>
            <a:ext cx="8208962" cy="2857500"/>
            <a:chOff x="683568" y="2299454"/>
            <a:chExt cx="8208912" cy="2857738"/>
          </a:xfrm>
        </p:grpSpPr>
        <p:pic>
          <p:nvPicPr>
            <p:cNvPr id="3175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299454"/>
              <a:ext cx="8208912" cy="285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5363489" y="4172860"/>
              <a:ext cx="1377942" cy="43342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" name="圓角矩形圖說文字 15"/>
            <p:cNvSpPr/>
            <p:nvPr/>
          </p:nvSpPr>
          <p:spPr>
            <a:xfrm>
              <a:off x="6741431" y="2823373"/>
              <a:ext cx="2139937" cy="495341"/>
            </a:xfrm>
            <a:prstGeom prst="wedgeRoundRectCallout">
              <a:avLst>
                <a:gd name="adj1" fmla="val -58202"/>
                <a:gd name="adj2" fmla="val 19980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/>
                <a:t>錯誤原因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3590925" y="5514975"/>
            <a:ext cx="714375" cy="500063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圓角矩形圖說文字 21"/>
          <p:cNvSpPr/>
          <p:nvPr/>
        </p:nvSpPr>
        <p:spPr>
          <a:xfrm>
            <a:off x="25400" y="5122863"/>
            <a:ext cx="3040063" cy="1284287"/>
          </a:xfrm>
          <a:prstGeom prst="wedgeRoundRectCallout">
            <a:avLst>
              <a:gd name="adj1" fmla="val 76214"/>
              <a:gd name="adj2" fmla="val 84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/>
                </a:solidFill>
              </a:rPr>
              <a:t>修改會帶出上次申報的畫面，無須重新輸入</a:t>
            </a:r>
            <a:r>
              <a:rPr lang="en-US" altLang="zh-TW" dirty="0">
                <a:solidFill>
                  <a:schemeClr val="bg1"/>
                </a:solidFill>
              </a:rPr>
              <a:t/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zh-TW" altLang="en-US" dirty="0">
                <a:solidFill>
                  <a:schemeClr val="bg1"/>
                </a:solidFill>
              </a:rPr>
              <a:t>請記得再去「確認」鈕之選項再</a:t>
            </a:r>
            <a:r>
              <a:rPr lang="en-US" altLang="zh-TW" dirty="0">
                <a:solidFill>
                  <a:schemeClr val="bg1"/>
                </a:solidFill>
              </a:rPr>
              <a:t>confirm</a:t>
            </a:r>
            <a:r>
              <a:rPr lang="zh-TW" altLang="en-US" dirty="0">
                <a:solidFill>
                  <a:schemeClr val="bg1"/>
                </a:solidFill>
              </a:rPr>
              <a:t>一次</a:t>
            </a:r>
            <a:r>
              <a:rPr lang="zh-TW" altLang="en-US" dirty="0"/>
              <a:t>。</a:t>
            </a:r>
          </a:p>
        </p:txBody>
      </p:sp>
      <p:sp>
        <p:nvSpPr>
          <p:cNvPr id="24" name="向下箭號 23"/>
          <p:cNvSpPr/>
          <p:nvPr/>
        </p:nvSpPr>
        <p:spPr>
          <a:xfrm>
            <a:off x="4576763" y="5159375"/>
            <a:ext cx="327025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3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258888" y="1628775"/>
            <a:ext cx="7058025" cy="3024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4200" smtClean="0">
                <a:effectLst/>
              </a:rPr>
              <a:t>簡報結束</a:t>
            </a:r>
            <a:br>
              <a:rPr lang="zh-TW" altLang="en-US" sz="4200" smtClean="0">
                <a:effectLst/>
              </a:rPr>
            </a:br>
            <a:r>
              <a:rPr lang="zh-TW" altLang="en-US" sz="4200" smtClean="0">
                <a:effectLst/>
              </a:rPr>
              <a:t>敬請指教</a:t>
            </a:r>
            <a:endParaRPr lang="en-US" altLang="zh-TW" sz="4200" smtClean="0">
              <a:effectLst/>
            </a:endParaRPr>
          </a:p>
        </p:txBody>
      </p:sp>
      <p:sp>
        <p:nvSpPr>
          <p:cNvPr id="9219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DEC61B6-AD4E-4FB6-ADEE-07A1E08BC9C2}" type="slidenum">
              <a:rPr kumimoji="0" lang="zh-TW" altLang="en-US">
                <a:solidFill>
                  <a:srgbClr val="4B3E21"/>
                </a:solidFill>
                <a:latin typeface="Arial" panose="020B0604020202020204" pitchFamily="34" charset="0"/>
              </a:rPr>
              <a:pPr/>
              <a:t>16</a:t>
            </a:fld>
            <a:endParaRPr kumimoji="0" lang="en-US" altLang="zh-TW">
              <a:solidFill>
                <a:srgbClr val="4B3E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dirty="0" smtClean="0"/>
              <a:t>規章依據</a:t>
            </a:r>
            <a:endParaRPr lang="zh-TW" altLang="en-US" dirty="0"/>
          </a:p>
        </p:txBody>
      </p:sp>
      <p:sp>
        <p:nvSpPr>
          <p:cNvPr id="1126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7E227C-527B-4DED-AF03-62507C29EF43}" type="slidenum">
              <a:rPr lang="zh-TW" altLang="en-US" sz="1200" smtClean="0">
                <a:solidFill>
                  <a:srgbClr val="4B3E2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zh-TW" altLang="en-US" sz="1200" smtClean="0">
              <a:solidFill>
                <a:srgbClr val="4B3E2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475656" y="1519808"/>
            <a:ext cx="7499350" cy="685056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4966938"/>
              <a:satOff val="19906"/>
              <a:lumOff val="4314"/>
              <a:alphaOff val="0"/>
            </a:schemeClr>
          </a:fillRef>
          <a:effectRef idx="1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dk1"/>
          </a:fontRef>
        </p:style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日公告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修正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日上線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 bwMode="auto">
          <a:xfrm>
            <a:off x="1475284" y="2636912"/>
            <a:ext cx="7499722" cy="3668638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4966938"/>
              <a:satOff val="19906"/>
              <a:lumOff val="4314"/>
              <a:alphaOff val="0"/>
            </a:schemeClr>
          </a:fillRef>
          <a:effectRef idx="1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dk1"/>
          </a:fontRef>
        </p:style>
        <p:txBody>
          <a:bodyPr/>
          <a:lstStyle>
            <a:defPPr>
              <a:defRPr lang="zh-TW"/>
            </a:defPPr>
            <a:lvl1pPr marL="365125" indent="-2825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23653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17303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18256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-18288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zh-TW" altLang="en-US" sz="2400" dirty="0" smtClean="0"/>
              <a:t>本國上櫃公司：</a:t>
            </a:r>
            <a:endParaRPr lang="en-US" altLang="zh-TW" sz="2400" dirty="0" smtClean="0"/>
          </a:p>
          <a:p>
            <a:pPr lvl="1">
              <a:defRPr/>
            </a:pPr>
            <a:r>
              <a:rPr lang="zh-TW" altLang="en-US" sz="2000" dirty="0" smtClean="0"/>
              <a:t>本中心證券商營業處所買賣有價證券審查準則第</a:t>
            </a:r>
            <a:r>
              <a:rPr lang="en-US" altLang="zh-TW" sz="2000" dirty="0" smtClean="0"/>
              <a:t>15</a:t>
            </a:r>
            <a:r>
              <a:rPr lang="zh-TW" altLang="en-US" sz="2000" dirty="0" smtClean="0"/>
              <a:t>條第</a:t>
            </a:r>
            <a:r>
              <a:rPr lang="en-US" altLang="zh-TW" sz="2000" dirty="0" smtClean="0"/>
              <a:t>1</a:t>
            </a:r>
            <a:r>
              <a:rPr lang="zh-TW" altLang="en-US" sz="2000" dirty="0" smtClean="0"/>
              <a:t>項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「</a:t>
            </a:r>
            <a:r>
              <a:rPr lang="zh-TW" altLang="zh-TW" sz="2000" dirty="0" smtClean="0"/>
              <a:t>股票已在櫃檯買賣之發行人，再發行同種類之新股，或發行新股權利證書、股款繳納憑證及其他經主管機關核定之有價證券，應在</a:t>
            </a:r>
            <a:r>
              <a:rPr lang="zh-TW" altLang="zh-TW" sz="2400" b="1" u="sng" dirty="0" smtClean="0">
                <a:solidFill>
                  <a:srgbClr val="FF0000"/>
                </a:solidFill>
              </a:rPr>
              <a:t>櫃檯買賣二個營業日前</a:t>
            </a:r>
            <a:r>
              <a:rPr lang="zh-TW" altLang="zh-TW" sz="2000" dirty="0" smtClean="0"/>
              <a:t>，</a:t>
            </a:r>
            <a:r>
              <a:rPr lang="zh-TW" altLang="zh-TW" sz="2000" u="sng" dirty="0" smtClean="0"/>
              <a:t>於本中心指定之網際網路資訊申報系統辦理申報及上傳相關文件</a:t>
            </a:r>
            <a:r>
              <a:rPr lang="zh-TW" altLang="zh-TW" sz="2000" dirty="0" smtClean="0"/>
              <a:t>，並繳付櫃檯買賣費用，於其向股東交付之日起在櫃檯買賣。</a:t>
            </a:r>
            <a:r>
              <a:rPr lang="en-US" altLang="zh-TW" sz="2000" dirty="0" smtClean="0"/>
              <a:t>…</a:t>
            </a:r>
            <a:r>
              <a:rPr lang="zh-TW" altLang="en-US" sz="2000" dirty="0" smtClean="0"/>
              <a:t>」</a:t>
            </a:r>
            <a:endParaRPr lang="en-US" altLang="zh-TW" sz="2000" dirty="0" smtClean="0"/>
          </a:p>
          <a:p>
            <a:pPr>
              <a:defRPr/>
            </a:pPr>
            <a:r>
              <a:rPr lang="zh-TW" altLang="en-US" sz="2400" dirty="0"/>
              <a:t>第一上櫃公司</a:t>
            </a:r>
            <a:endParaRPr lang="en-US" altLang="zh-TW" sz="2400" dirty="0"/>
          </a:p>
          <a:p>
            <a:pPr lvl="1">
              <a:defRPr/>
            </a:pPr>
            <a:r>
              <a:rPr lang="zh-TW" altLang="en-US" sz="2000" b="1" dirty="0"/>
              <a:t>本中心外國有價證券櫃檯買賣審查準則第</a:t>
            </a:r>
            <a:r>
              <a:rPr lang="en-US" altLang="zh-TW" sz="2000" b="1" dirty="0"/>
              <a:t>30</a:t>
            </a:r>
            <a:r>
              <a:rPr lang="zh-TW" altLang="en-US" sz="2000" b="1" dirty="0"/>
              <a:t>條</a:t>
            </a:r>
            <a:endParaRPr lang="en-US" altLang="zh-TW" sz="2400" dirty="0"/>
          </a:p>
          <a:p>
            <a:pPr lvl="1">
              <a:defRPr/>
            </a:pP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7839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sz="3200" dirty="0" smtClean="0"/>
              <a:t>增減資電子化申報項目</a:t>
            </a:r>
            <a:r>
              <a:rPr lang="en-US" altLang="zh-TW" sz="3200" dirty="0" smtClean="0"/>
              <a:t>-1/3</a:t>
            </a:r>
            <a:endParaRPr lang="zh-TW" altLang="en-US" sz="3200" dirty="0"/>
          </a:p>
        </p:txBody>
      </p:sp>
      <p:sp>
        <p:nvSpPr>
          <p:cNvPr id="13315" name="文字版面配置區 2"/>
          <p:cNvSpPr>
            <a:spLocks noGrp="1"/>
          </p:cNvSpPr>
          <p:nvPr>
            <p:ph type="body" idx="1"/>
          </p:nvPr>
        </p:nvSpPr>
        <p:spPr>
          <a:xfrm>
            <a:off x="1042988" y="1268413"/>
            <a:ext cx="8101012" cy="5329237"/>
          </a:xfrm>
        </p:spPr>
        <p:txBody>
          <a:bodyPr/>
          <a:lstStyle/>
          <a:p>
            <a:r>
              <a:rPr lang="zh-TW" altLang="en-US" sz="2200" dirty="0" smtClean="0"/>
              <a:t>本國上櫃公司： </a:t>
            </a: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註銷買回庫藏股</a:t>
            </a: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註銷收回限制員工權利新股</a:t>
            </a:r>
            <a:endParaRPr lang="en-US" altLang="zh-TW" sz="2000" b="1" dirty="0" smtClean="0">
              <a:solidFill>
                <a:schemeClr val="accent1"/>
              </a:solidFill>
            </a:endParaRP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限制</a:t>
            </a:r>
            <a:r>
              <a:rPr lang="zh-TW" altLang="en-US" sz="2000" b="1" dirty="0" smtClean="0">
                <a:solidFill>
                  <a:schemeClr val="accent1"/>
                </a:solidFill>
              </a:rPr>
              <a:t>員工權利新</a:t>
            </a:r>
            <a:r>
              <a:rPr lang="zh-TW" altLang="en-US" sz="2000" b="1" dirty="0">
                <a:solidFill>
                  <a:schemeClr val="accent1"/>
                </a:solidFill>
              </a:rPr>
              <a:t>股</a:t>
            </a:r>
            <a:r>
              <a:rPr lang="zh-TW" altLang="en-US" sz="2000" b="1" dirty="0" smtClean="0">
                <a:solidFill>
                  <a:schemeClr val="accent1"/>
                </a:solidFill>
              </a:rPr>
              <a:t>上櫃</a:t>
            </a:r>
            <a:endParaRPr lang="en-US" altLang="zh-TW" sz="2000" b="1" dirty="0" smtClean="0">
              <a:solidFill>
                <a:schemeClr val="accent1"/>
              </a:solidFill>
            </a:endParaRPr>
          </a:p>
          <a:p>
            <a:pPr lvl="2"/>
            <a:r>
              <a:rPr lang="zh-TW" altLang="en-US" sz="2000" b="1" dirty="0">
                <a:solidFill>
                  <a:schemeClr val="accent1"/>
                </a:solidFill>
              </a:rPr>
              <a:t>員工認股權憑證首次</a:t>
            </a:r>
            <a:r>
              <a:rPr lang="zh-TW" altLang="en-US" sz="2000" b="1" dirty="0" smtClean="0">
                <a:solidFill>
                  <a:schemeClr val="accent1"/>
                </a:solidFill>
              </a:rPr>
              <a:t>行使上櫃 </a:t>
            </a:r>
            <a:endParaRPr lang="zh-TW" altLang="en-US" sz="2000" b="1" dirty="0" smtClean="0">
              <a:solidFill>
                <a:schemeClr val="accent1"/>
              </a:solidFill>
            </a:endParaRP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股</a:t>
            </a:r>
            <a:r>
              <a:rPr lang="zh-TW" altLang="en-US" sz="2000" b="1" dirty="0">
                <a:solidFill>
                  <a:schemeClr val="accent1"/>
                </a:solidFill>
              </a:rPr>
              <a:t>款繳納憑證上櫃 </a:t>
            </a:r>
            <a:endParaRPr lang="en-US" altLang="zh-TW" sz="2000" b="1" dirty="0" smtClean="0">
              <a:solidFill>
                <a:schemeClr val="accent1"/>
              </a:solidFill>
            </a:endParaRPr>
          </a:p>
          <a:p>
            <a:pPr lvl="2"/>
            <a:r>
              <a:rPr lang="zh-TW" altLang="en-US" sz="2000" b="1" dirty="0">
                <a:solidFill>
                  <a:schemeClr val="accent1"/>
                </a:solidFill>
              </a:rPr>
              <a:t>股款繳納憑證終止上櫃，增資股股票上櫃 </a:t>
            </a: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新</a:t>
            </a:r>
            <a:r>
              <a:rPr lang="zh-TW" altLang="en-US" sz="2000" b="1" dirty="0">
                <a:solidFill>
                  <a:schemeClr val="accent1"/>
                </a:solidFill>
              </a:rPr>
              <a:t>股權利證書上櫃 </a:t>
            </a: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新</a:t>
            </a:r>
            <a:r>
              <a:rPr lang="zh-TW" altLang="en-US" sz="2000" b="1" dirty="0" smtClean="0">
                <a:solidFill>
                  <a:schemeClr val="accent1"/>
                </a:solidFill>
              </a:rPr>
              <a:t>股權利證書終止上櫃，增資股股票上櫃 </a:t>
            </a:r>
            <a:endParaRPr lang="en-US" altLang="zh-TW" sz="2000" b="1" dirty="0" smtClean="0">
              <a:solidFill>
                <a:schemeClr val="accent1"/>
              </a:solidFill>
            </a:endParaRPr>
          </a:p>
          <a:p>
            <a:pPr lvl="2"/>
            <a:r>
              <a:rPr lang="zh-TW" altLang="en-US" sz="2000" b="1" dirty="0">
                <a:solidFill>
                  <a:schemeClr val="accent1"/>
                </a:solidFill>
              </a:rPr>
              <a:t>增資新股上櫃 </a:t>
            </a: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減</a:t>
            </a:r>
            <a:r>
              <a:rPr lang="zh-TW" altLang="en-US" sz="2000" b="1" dirty="0" smtClean="0">
                <a:solidFill>
                  <a:schemeClr val="accent1"/>
                </a:solidFill>
              </a:rPr>
              <a:t>資新股上櫃 </a:t>
            </a:r>
            <a:endParaRPr lang="en-US" altLang="zh-TW" sz="2000" b="1" dirty="0" smtClean="0">
              <a:solidFill>
                <a:schemeClr val="accent1"/>
              </a:solidFill>
            </a:endParaRPr>
          </a:p>
          <a:p>
            <a:pPr lvl="2"/>
            <a:r>
              <a:rPr lang="zh-TW" altLang="en-US" sz="2000" b="1" dirty="0">
                <a:solidFill>
                  <a:schemeClr val="accent1"/>
                </a:solidFill>
              </a:rPr>
              <a:t>私募普通股補辦公開發行 </a:t>
            </a:r>
          </a:p>
          <a:p>
            <a:pPr lvl="2"/>
            <a:endParaRPr lang="zh-TW" altLang="en-US" sz="2000" b="1" dirty="0" smtClean="0">
              <a:solidFill>
                <a:schemeClr val="accent1"/>
              </a:solidFill>
            </a:endParaRPr>
          </a:p>
          <a:p>
            <a:endParaRPr lang="zh-TW" altLang="en-US" sz="1600" dirty="0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F6905C-5EBB-49E0-8E1C-9FB61ABC6455}" type="slidenum">
              <a:rPr lang="zh-TW" altLang="en-US" sz="1200" smtClean="0">
                <a:solidFill>
                  <a:srgbClr val="4B3E2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zh-TW" altLang="en-US" sz="1200" smtClean="0">
              <a:solidFill>
                <a:srgbClr val="4B3E2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95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450" y="-26988"/>
            <a:ext cx="7499350" cy="1143001"/>
          </a:xfrm>
        </p:spPr>
        <p:txBody>
          <a:bodyPr/>
          <a:lstStyle/>
          <a:p>
            <a:pPr algn="ctr">
              <a:defRPr/>
            </a:pPr>
            <a:r>
              <a:rPr lang="zh-TW" altLang="en-US" sz="3200" dirty="0" smtClean="0"/>
              <a:t>增減資電子化申報項目</a:t>
            </a:r>
            <a:r>
              <a:rPr lang="en-US" altLang="zh-TW" sz="3200" dirty="0" smtClean="0"/>
              <a:t>-2/3</a:t>
            </a:r>
            <a:br>
              <a:rPr lang="en-US" altLang="zh-TW" sz="3200" dirty="0" smtClean="0"/>
            </a:br>
            <a:endParaRPr lang="zh-TW" altLang="en-US" sz="3200" dirty="0"/>
          </a:p>
        </p:txBody>
      </p:sp>
      <p:sp>
        <p:nvSpPr>
          <p:cNvPr id="15363" name="文字版面配置區 2"/>
          <p:cNvSpPr>
            <a:spLocks noGrp="1"/>
          </p:cNvSpPr>
          <p:nvPr>
            <p:ph type="body" idx="1"/>
          </p:nvPr>
        </p:nvSpPr>
        <p:spPr>
          <a:xfrm>
            <a:off x="886619" y="908720"/>
            <a:ext cx="8101012" cy="5327650"/>
          </a:xfrm>
        </p:spPr>
        <p:txBody>
          <a:bodyPr/>
          <a:lstStyle/>
          <a:p>
            <a:r>
              <a:rPr lang="zh-TW" altLang="en-US" sz="2200" dirty="0" smtClean="0"/>
              <a:t>第一上櫃公司：</a:t>
            </a:r>
            <a:r>
              <a:rPr lang="zh-TW" altLang="en-US" sz="2000" dirty="0" smtClean="0"/>
              <a:t> </a:t>
            </a: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註銷買回庫藏股</a:t>
            </a: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註銷收回限制員工權利新股</a:t>
            </a:r>
            <a:endParaRPr lang="en-US" altLang="zh-TW" sz="2000" b="1" dirty="0" smtClean="0">
              <a:solidFill>
                <a:schemeClr val="accent1"/>
              </a:solidFill>
            </a:endParaRP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增資新股上櫃 </a:t>
            </a: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限制員工權利新股上櫃</a:t>
            </a: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私募普通股補辦公開發行上櫃</a:t>
            </a: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減資新股上櫃 </a:t>
            </a: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員工認股權憑證首次行使上櫃</a:t>
            </a:r>
            <a:endParaRPr lang="en-US" altLang="zh-TW" sz="2000" b="1" dirty="0" smtClean="0">
              <a:solidFill>
                <a:schemeClr val="accent1"/>
              </a:solidFill>
            </a:endParaRPr>
          </a:p>
          <a:p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endParaRPr lang="en-US" altLang="zh-TW" sz="2000" dirty="0" smtClean="0"/>
          </a:p>
          <a:p>
            <a:pPr lvl="2"/>
            <a:endParaRPr lang="zh-TW" altLang="en-US" sz="2000" dirty="0" smtClean="0"/>
          </a:p>
          <a:p>
            <a:endParaRPr lang="zh-TW" altLang="en-US" sz="2000" dirty="0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4910B0-EE68-4E37-8AB1-E64076BFC189}" type="slidenum">
              <a:rPr lang="zh-TW" altLang="en-US" sz="1200" smtClean="0">
                <a:solidFill>
                  <a:srgbClr val="4B3E2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zh-TW" altLang="en-US" sz="1200" smtClean="0">
              <a:solidFill>
                <a:srgbClr val="4B3E2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1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450" y="-26988"/>
            <a:ext cx="7499350" cy="1143001"/>
          </a:xfrm>
        </p:spPr>
        <p:txBody>
          <a:bodyPr/>
          <a:lstStyle/>
          <a:p>
            <a:pPr algn="ctr">
              <a:defRPr/>
            </a:pPr>
            <a:r>
              <a:rPr lang="zh-TW" altLang="en-US" sz="3200" dirty="0" smtClean="0"/>
              <a:t>增減資電子化申報項目</a:t>
            </a:r>
            <a:r>
              <a:rPr lang="en-US" altLang="zh-TW" sz="3200" dirty="0" smtClean="0"/>
              <a:t>-3/3</a:t>
            </a:r>
            <a:endParaRPr lang="zh-TW" altLang="en-US" sz="3200" dirty="0"/>
          </a:p>
        </p:txBody>
      </p:sp>
      <p:sp>
        <p:nvSpPr>
          <p:cNvPr id="17411" name="文字版面配置區 2"/>
          <p:cNvSpPr>
            <a:spLocks noGrp="1"/>
          </p:cNvSpPr>
          <p:nvPr>
            <p:ph type="body" idx="1"/>
          </p:nvPr>
        </p:nvSpPr>
        <p:spPr>
          <a:xfrm>
            <a:off x="827088" y="1052513"/>
            <a:ext cx="8101012" cy="5329237"/>
          </a:xfrm>
        </p:spPr>
        <p:txBody>
          <a:bodyPr/>
          <a:lstStyle/>
          <a:p>
            <a:r>
              <a:rPr lang="zh-TW" altLang="en-US" sz="2200" dirty="0" smtClean="0"/>
              <a:t>本國興櫃公司、外國興櫃公司： </a:t>
            </a: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註銷買回庫藏股</a:t>
            </a: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註銷收回限制員工權利新股</a:t>
            </a:r>
            <a:endParaRPr lang="en-US" altLang="zh-TW" sz="2000" b="1" dirty="0" smtClean="0">
              <a:solidFill>
                <a:schemeClr val="accent1"/>
              </a:solidFill>
            </a:endParaRP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增資新股登錄興櫃 </a:t>
            </a: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限制員工權利新股登錄興櫃 </a:t>
            </a: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私募普通股補辦公開發行登錄興櫃 </a:t>
            </a: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減資新股登錄興櫃 </a:t>
            </a:r>
          </a:p>
          <a:p>
            <a:pPr lvl="2"/>
            <a:r>
              <a:rPr lang="zh-TW" altLang="en-US" sz="2000" b="1" dirty="0" smtClean="0">
                <a:solidFill>
                  <a:schemeClr val="accent1"/>
                </a:solidFill>
              </a:rPr>
              <a:t>員工認股權憑證首次行使登錄興櫃 </a:t>
            </a: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FFE87E-89C7-4881-B3DE-4C6DE190CBFB}" type="slidenum">
              <a:rPr lang="zh-TW" altLang="en-US" sz="1200" smtClean="0">
                <a:solidFill>
                  <a:srgbClr val="4B3E2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zh-TW" altLang="en-US" sz="1200" smtClean="0">
              <a:solidFill>
                <a:srgbClr val="4B3E2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63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 bwMode="auto">
          <a:xfrm>
            <a:off x="1160463" y="47625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4400" dirty="0"/>
              <a:t>申報方式和</a:t>
            </a:r>
            <a:r>
              <a:rPr lang="zh-TW" altLang="en-US" sz="4400" dirty="0" smtClean="0"/>
              <a:t>注意事項</a:t>
            </a:r>
            <a:r>
              <a:rPr lang="en-US" altLang="zh-TW" sz="4400" dirty="0" smtClean="0"/>
              <a:t>-1/11</a:t>
            </a:r>
            <a:endParaRPr lang="en-US" altLang="zh-TW" sz="4400" dirty="0"/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612188" y="622300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617D85-8E47-45BB-B6CE-419F6BAF3A9C}" type="slidenum">
              <a:rPr lang="zh-TW" altLang="en-US" sz="1200" smtClean="0">
                <a:solidFill>
                  <a:srgbClr val="4B3E2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zh-TW" altLang="en-US" sz="1200" smtClean="0">
              <a:solidFill>
                <a:srgbClr val="4B3E2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460" name="矩形 1"/>
          <p:cNvSpPr>
            <a:spLocks noChangeArrowheads="1"/>
          </p:cNvSpPr>
          <p:nvPr/>
        </p:nvSpPr>
        <p:spPr bwMode="auto">
          <a:xfrm>
            <a:off x="1200150" y="1484313"/>
            <a:ext cx="81248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885825" indent="-4572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2800"/>
              <a:t>申報路徑：</a:t>
            </a:r>
            <a:endParaRPr lang="en-US" altLang="zh-TW" sz="2800"/>
          </a:p>
          <a:p>
            <a:pPr lvl="3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2800"/>
              <a:t>公開資訊觀測站申報系統</a:t>
            </a:r>
            <a:r>
              <a:rPr lang="en-US" altLang="zh-TW" sz="2800"/>
              <a:t/>
            </a:r>
            <a:br>
              <a:rPr lang="en-US" altLang="zh-TW" sz="2800"/>
            </a:br>
            <a:r>
              <a:rPr lang="zh-TW" altLang="en-US" sz="2800"/>
              <a:t>普通股股數</a:t>
            </a:r>
            <a:r>
              <a:rPr lang="en-US" altLang="zh-TW" sz="2800"/>
              <a:t>/TDR</a:t>
            </a:r>
            <a:r>
              <a:rPr lang="zh-TW" altLang="en-US" sz="2800"/>
              <a:t>單位數增減申報作業</a:t>
            </a:r>
          </a:p>
        </p:txBody>
      </p:sp>
      <p:sp>
        <p:nvSpPr>
          <p:cNvPr id="6" name="向下箭號 5"/>
          <p:cNvSpPr/>
          <p:nvPr/>
        </p:nvSpPr>
        <p:spPr>
          <a:xfrm>
            <a:off x="4067175" y="2276475"/>
            <a:ext cx="327025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733" y="2892599"/>
            <a:ext cx="7596336" cy="362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88840"/>
            <a:ext cx="7048089" cy="4869160"/>
          </a:xfrm>
          <a:prstGeom prst="rect">
            <a:avLst/>
          </a:prstGeom>
        </p:spPr>
      </p:pic>
      <p:sp>
        <p:nvSpPr>
          <p:cNvPr id="8194" name="標題 1"/>
          <p:cNvSpPr>
            <a:spLocks noGrp="1"/>
          </p:cNvSpPr>
          <p:nvPr>
            <p:ph type="title"/>
          </p:nvPr>
        </p:nvSpPr>
        <p:spPr bwMode="auto">
          <a:xfrm>
            <a:off x="1160463" y="47625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4400" dirty="0"/>
              <a:t>申報方式和</a:t>
            </a:r>
            <a:r>
              <a:rPr lang="zh-TW" altLang="en-US" sz="4400" dirty="0" smtClean="0"/>
              <a:t>注意事項</a:t>
            </a:r>
            <a:r>
              <a:rPr lang="en-US" altLang="zh-TW" sz="4400" dirty="0" smtClean="0"/>
              <a:t>-2/11</a:t>
            </a:r>
            <a:endParaRPr lang="en-US" altLang="zh-TW" sz="4400" dirty="0"/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612188" y="622300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649385-F293-4948-A55E-E2E91C7FE4C1}" type="slidenum">
              <a:rPr lang="zh-TW" altLang="en-US" sz="1200" smtClean="0">
                <a:solidFill>
                  <a:srgbClr val="4B3E2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zh-TW" altLang="en-US" sz="1200" smtClean="0">
              <a:solidFill>
                <a:srgbClr val="4B3E2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1508" name="矩形 1"/>
          <p:cNvSpPr>
            <a:spLocks noChangeArrowheads="1"/>
          </p:cNvSpPr>
          <p:nvPr/>
        </p:nvSpPr>
        <p:spPr bwMode="auto">
          <a:xfrm>
            <a:off x="1200150" y="1484313"/>
            <a:ext cx="8124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3000" dirty="0" smtClean="0"/>
              <a:t>以股款繳納憑證上櫃為</a:t>
            </a:r>
            <a:r>
              <a:rPr lang="zh-TW" altLang="en-US" sz="3000" dirty="0"/>
              <a:t>例：</a:t>
            </a:r>
            <a:br>
              <a:rPr lang="zh-TW" altLang="en-US" sz="3000" dirty="0"/>
            </a:b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6757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申報方式和注意事項</a:t>
            </a:r>
            <a:r>
              <a:rPr lang="en-US" altLang="zh-TW" sz="4000" dirty="0" smtClean="0"/>
              <a:t>-3/11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13C04-2E38-4FF7-BF73-D2B00A2734A3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00835"/>
            <a:ext cx="9144000" cy="4943453"/>
          </a:xfrm>
          <a:prstGeom prst="rect">
            <a:avLst/>
          </a:prstGeom>
        </p:spPr>
      </p:pic>
      <p:sp>
        <p:nvSpPr>
          <p:cNvPr id="8" name="圓角矩形圖說文字 7"/>
          <p:cNvSpPr/>
          <p:nvPr/>
        </p:nvSpPr>
        <p:spPr>
          <a:xfrm>
            <a:off x="2719104" y="2379959"/>
            <a:ext cx="4931341" cy="2096087"/>
          </a:xfrm>
          <a:prstGeom prst="wedgeRoundRectCallout">
            <a:avLst>
              <a:gd name="adj1" fmla="val -66787"/>
              <a:gd name="adj2" fmla="val 225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如有多筆申報項目同天申報，請注意申報次序，應依各項目的生效日依序新增、確認，次筆申報之「已上櫃股數」請以上筆申報之「累計股數」繼續申報確認。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請注意最末筆申報之「累計股數」務必等同於當日所有申報完成之上櫃股數餘額。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012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sz="4000" dirty="0"/>
              <a:t>申報方式和注意事項</a:t>
            </a:r>
            <a:r>
              <a:rPr lang="en-US" altLang="zh-TW" sz="4000" dirty="0" smtClean="0"/>
              <a:t>-4/11</a:t>
            </a:r>
            <a:endParaRPr lang="zh-TW" altLang="en-US" dirty="0"/>
          </a:p>
        </p:txBody>
      </p:sp>
      <p:sp>
        <p:nvSpPr>
          <p:cNvPr id="25603" name="文字版面配置區 2"/>
          <p:cNvSpPr>
            <a:spLocks noGrp="1"/>
          </p:cNvSpPr>
          <p:nvPr>
            <p:ph type="body" idx="1"/>
          </p:nvPr>
        </p:nvSpPr>
        <p:spPr>
          <a:xfrm>
            <a:off x="1435100" y="1196975"/>
            <a:ext cx="7499350" cy="4800600"/>
          </a:xfrm>
        </p:spPr>
        <p:txBody>
          <a:bodyPr/>
          <a:lstStyle/>
          <a:p>
            <a:r>
              <a:rPr lang="zh-TW" altLang="en-US" sz="2000" dirty="0" smtClean="0"/>
              <a:t>公司申報完，按「查詢」鍵後，覆核狀態為「已申報未確認」</a:t>
            </a:r>
            <a:endParaRPr lang="en-US" altLang="zh-TW" sz="2000" dirty="0" smtClean="0"/>
          </a:p>
          <a:p>
            <a:r>
              <a:rPr lang="zh-TW" altLang="en-US" sz="2000" dirty="0" smtClean="0"/>
              <a:t>申報「新增」後， 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請至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「確認」鍵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再次確認申報內容，「確認」後始申報完成。</a:t>
            </a:r>
            <a:endParaRPr lang="en-US" altLang="zh-TW" sz="2000" b="1" dirty="0" smtClean="0">
              <a:solidFill>
                <a:srgbClr val="FF0000"/>
              </a:solidFill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049F59-90D8-4287-8150-1731C91DD495}" type="slidenum">
              <a:rPr lang="zh-TW" altLang="en-US" sz="1200" smtClean="0">
                <a:solidFill>
                  <a:srgbClr val="4B3E2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zh-TW" altLang="en-US" sz="1200" smtClean="0">
              <a:solidFill>
                <a:srgbClr val="4B3E2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84888" y="5556250"/>
            <a:ext cx="935037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>
            <a:off x="4211638" y="3860800"/>
            <a:ext cx="360362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15" y="4293096"/>
            <a:ext cx="8784735" cy="18974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240211"/>
            <a:ext cx="6638925" cy="19812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4221117" y="3898230"/>
            <a:ext cx="710923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 bwMode="auto">
          <a:xfrm>
            <a:off x="3518196" y="3898230"/>
            <a:ext cx="710923" cy="28733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圓角矩形圖說文字 16"/>
          <p:cNvSpPr/>
          <p:nvPr/>
        </p:nvSpPr>
        <p:spPr>
          <a:xfrm>
            <a:off x="813073" y="2728694"/>
            <a:ext cx="2255523" cy="1180976"/>
          </a:xfrm>
          <a:prstGeom prst="wedgeRoundRectCallout">
            <a:avLst>
              <a:gd name="adj1" fmla="val 80519"/>
              <a:gd name="adj2" fmla="val 387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我很重要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9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24538</TotalTime>
  <Words>765</Words>
  <Application>Microsoft Office PowerPoint</Application>
  <PresentationFormat>如螢幕大小 (4:3)</PresentationFormat>
  <Paragraphs>97</Paragraphs>
  <Slides>16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7" baseType="lpstr">
      <vt:lpstr>Gill Sans MT</vt:lpstr>
      <vt:lpstr>微軟正黑體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Wingdings 2</vt:lpstr>
      <vt:lpstr>佈景主題1</vt:lpstr>
      <vt:lpstr>PowerPoint 簡報</vt:lpstr>
      <vt:lpstr>規章依據</vt:lpstr>
      <vt:lpstr>增減資電子化申報項目-1/3</vt:lpstr>
      <vt:lpstr>增減資電子化申報項目-2/3 </vt:lpstr>
      <vt:lpstr>增減資電子化申報項目-3/3</vt:lpstr>
      <vt:lpstr>申報方式和注意事項-1/11</vt:lpstr>
      <vt:lpstr>申報方式和注意事項-2/11</vt:lpstr>
      <vt:lpstr>申報方式和注意事項-3/11</vt:lpstr>
      <vt:lpstr>申報方式和注意事項-4/11</vt:lpstr>
      <vt:lpstr>申報方式和注意事項-5/11</vt:lpstr>
      <vt:lpstr>申報方式和注意事項-6/11</vt:lpstr>
      <vt:lpstr>申報方式和注意事項-7/11</vt:lpstr>
      <vt:lpstr>申報方式和注意事項-8/11</vt:lpstr>
      <vt:lpstr>申報方式和注意事項-9/11</vt:lpstr>
      <vt:lpstr>申報方式和注意事項-10/11</vt:lpstr>
      <vt:lpstr>簡報結束 敬請指教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開放式基金受益憑證交易平台規劃方案</dc:title>
  <dc:creator>柯馥甄</dc:creator>
  <cp:lastModifiedBy>infouser</cp:lastModifiedBy>
  <cp:revision>1171</cp:revision>
  <cp:lastPrinted>2017-10-13T06:22:03Z</cp:lastPrinted>
  <dcterms:created xsi:type="dcterms:W3CDTF">2014-05-30T02:47:52Z</dcterms:created>
  <dcterms:modified xsi:type="dcterms:W3CDTF">2017-10-30T07:28:23Z</dcterms:modified>
</cp:coreProperties>
</file>