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8" r:id="rId1"/>
  </p:sldMasterIdLst>
  <p:notesMasterIdLst>
    <p:notesMasterId r:id="rId31"/>
  </p:notesMasterIdLst>
  <p:handoutMasterIdLst>
    <p:handoutMasterId r:id="rId32"/>
  </p:handoutMasterIdLst>
  <p:sldIdLst>
    <p:sldId id="256" r:id="rId2"/>
    <p:sldId id="444" r:id="rId3"/>
    <p:sldId id="486" r:id="rId4"/>
    <p:sldId id="466" r:id="rId5"/>
    <p:sldId id="467" r:id="rId6"/>
    <p:sldId id="468" r:id="rId7"/>
    <p:sldId id="471" r:id="rId8"/>
    <p:sldId id="487" r:id="rId9"/>
    <p:sldId id="470" r:id="rId10"/>
    <p:sldId id="473" r:id="rId11"/>
    <p:sldId id="474" r:id="rId12"/>
    <p:sldId id="472" r:id="rId13"/>
    <p:sldId id="475" r:id="rId14"/>
    <p:sldId id="476" r:id="rId15"/>
    <p:sldId id="477" r:id="rId16"/>
    <p:sldId id="478" r:id="rId17"/>
    <p:sldId id="479" r:id="rId18"/>
    <p:sldId id="480" r:id="rId19"/>
    <p:sldId id="481" r:id="rId20"/>
    <p:sldId id="489" r:id="rId21"/>
    <p:sldId id="464" r:id="rId22"/>
    <p:sldId id="465" r:id="rId23"/>
    <p:sldId id="488" r:id="rId24"/>
    <p:sldId id="459" r:id="rId25"/>
    <p:sldId id="460" r:id="rId26"/>
    <p:sldId id="461" r:id="rId27"/>
    <p:sldId id="462" r:id="rId28"/>
    <p:sldId id="463" r:id="rId29"/>
    <p:sldId id="458" r:id="rId30"/>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2060"/>
    <a:srgbClr val="303030"/>
    <a:srgbClr val="660066"/>
    <a:srgbClr val="FFFF00"/>
    <a:srgbClr val="080808"/>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1758" autoAdjust="0"/>
  </p:normalViewPr>
  <p:slideViewPr>
    <p:cSldViewPr>
      <p:cViewPr>
        <p:scale>
          <a:sx n="67" d="100"/>
          <a:sy n="67" d="100"/>
        </p:scale>
        <p:origin x="-127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94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400"/>
            </a:pPr>
            <a:r>
              <a:rPr lang="zh-TW" altLang="en-US" sz="2400" dirty="0"/>
              <a:t>指標</a:t>
            </a:r>
            <a:r>
              <a:rPr lang="zh-TW" altLang="en-US" sz="2400" dirty="0" smtClean="0"/>
              <a:t>數</a:t>
            </a:r>
            <a:r>
              <a:rPr lang="en-US" altLang="zh-TW" sz="2400" dirty="0" smtClean="0"/>
              <a:t>-</a:t>
            </a:r>
            <a:r>
              <a:rPr lang="zh-TW" altLang="en-US" sz="2400" dirty="0" smtClean="0"/>
              <a:t>五大構面 總計</a:t>
            </a:r>
            <a:r>
              <a:rPr lang="en-US" altLang="zh-TW" sz="2400" dirty="0" smtClean="0"/>
              <a:t>99</a:t>
            </a:r>
            <a:r>
              <a:rPr lang="zh-TW" altLang="en-US" sz="2400" dirty="0" smtClean="0"/>
              <a:t>項指標</a:t>
            </a:r>
            <a:endParaRPr lang="en-US" altLang="zh-TW" sz="2400" dirty="0" smtClean="0"/>
          </a:p>
          <a:p>
            <a:pPr>
              <a:defRPr sz="2400"/>
            </a:pPr>
            <a:r>
              <a:rPr lang="en-US" altLang="zh-TW" sz="2400" dirty="0" smtClean="0"/>
              <a:t>&amp;</a:t>
            </a:r>
            <a:r>
              <a:rPr lang="zh-TW" altLang="en-US" sz="2400" dirty="0" smtClean="0"/>
              <a:t>其他</a:t>
            </a:r>
            <a:r>
              <a:rPr lang="en-US" altLang="zh-TW" sz="2400" dirty="0" smtClean="0"/>
              <a:t>4</a:t>
            </a:r>
            <a:r>
              <a:rPr lang="zh-TW" altLang="en-US" sz="2400" dirty="0" smtClean="0"/>
              <a:t>項加、扣分指標 </a:t>
            </a:r>
            <a:endParaRPr lang="zh-TW" altLang="en-US" sz="2400" dirty="0"/>
          </a:p>
        </c:rich>
      </c:tx>
      <c:overlay val="0"/>
    </c:title>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1.6533781192770703E-2"/>
          <c:y val="0.19721305240976439"/>
          <c:w val="0.55421639414399615"/>
          <c:h val="0.75833543745460541"/>
        </c:manualLayout>
      </c:layout>
      <c:pie3DChart>
        <c:varyColors val="1"/>
        <c:ser>
          <c:idx val="0"/>
          <c:order val="0"/>
          <c:tx>
            <c:strRef>
              <c:f>Sheet1!$B$1</c:f>
              <c:strCache>
                <c:ptCount val="1"/>
                <c:pt idx="0">
                  <c:v>指標數</c:v>
                </c:pt>
              </c:strCache>
            </c:strRef>
          </c:tx>
          <c:explosion val="25"/>
          <c:dLbls>
            <c:dLbl>
              <c:idx val="1"/>
              <c:layout>
                <c:manualLayout>
                  <c:x val="-9.8527254759378027E-2"/>
                  <c:y val="1.85156827172154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7957590322386766E-2"/>
                  <c:y val="4.1765421126047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FFFFCC"/>
                    </a:solidFill>
                  </a:defRPr>
                </a:pPr>
                <a:endParaRPr lang="zh-TW"/>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維護股東權益(15%)</c:v>
                </c:pt>
                <c:pt idx="1">
                  <c:v>平等對待股東(13%)</c:v>
                </c:pt>
                <c:pt idx="2">
                  <c:v>強化董事會結構與運作(32%)</c:v>
                </c:pt>
                <c:pt idx="3">
                  <c:v>提升資訊透明度(22%)</c:v>
                </c:pt>
                <c:pt idx="4">
                  <c:v>落實企業社會責任(18%)</c:v>
                </c:pt>
                <c:pt idx="5">
                  <c:v>其他(總分另外 加/減 計)</c:v>
                </c:pt>
              </c:strCache>
            </c:strRef>
          </c:cat>
          <c:val>
            <c:numRef>
              <c:f>Sheet1!$B$2:$B$7</c:f>
              <c:numCache>
                <c:formatCode>General</c:formatCode>
                <c:ptCount val="6"/>
                <c:pt idx="0">
                  <c:v>13</c:v>
                </c:pt>
                <c:pt idx="1">
                  <c:v>15</c:v>
                </c:pt>
                <c:pt idx="2">
                  <c:v>35</c:v>
                </c:pt>
                <c:pt idx="3">
                  <c:v>21</c:v>
                </c:pt>
                <c:pt idx="4">
                  <c:v>15</c:v>
                </c:pt>
                <c:pt idx="5">
                  <c:v>4</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55632035508599398"/>
          <c:y val="0.18173173659716901"/>
          <c:w val="0.44367964491400591"/>
          <c:h val="0.66691123825748055"/>
        </c:manualLayout>
      </c:layout>
      <c:overlay val="0"/>
      <c:txPr>
        <a:bodyPr/>
        <a:lstStyle/>
        <a:p>
          <a:pPr>
            <a:defRPr sz="1900"/>
          </a:pPr>
          <a:endParaRPr lang="zh-TW"/>
        </a:p>
      </c:txPr>
    </c:legend>
    <c:plotVisOnly val="1"/>
    <c:dispBlanksAs val="gap"/>
    <c:showDLblsOverMax val="0"/>
  </c:chart>
  <c:spPr>
    <a:noFill/>
    <a:ln>
      <a:noFill/>
    </a:ln>
  </c:spPr>
  <c:txPr>
    <a:bodyPr/>
    <a:lstStyle/>
    <a:p>
      <a:pPr>
        <a:defRPr sz="1800">
          <a:latin typeface="Times New Roman" pitchFamily="18" charset="0"/>
          <a:ea typeface="標楷體" pitchFamily="65" charset="-120"/>
          <a:cs typeface="Times New Roman" pitchFamily="18" charset="0"/>
        </a:defRPr>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F5CAF-7DC0-42CB-8062-F9C0E20130A6}"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zh-TW" altLang="en-US"/>
        </a:p>
      </dgm:t>
    </dgm:pt>
    <dgm:pt modelId="{19CD9352-B5B5-4A10-82EA-597D6CA13F34}">
      <dgm:prSet phldrT="[文字]"/>
      <dgm:spPr>
        <a:solidFill>
          <a:srgbClr val="36577E"/>
        </a:solidFill>
        <a:ln>
          <a:noFill/>
        </a:ln>
      </dgm:spPr>
      <dgm:t>
        <a:bodyPr/>
        <a:lstStyle/>
        <a:p>
          <a:r>
            <a:rPr lang="en-US" altLang="zh-TW" dirty="0" smtClean="0">
              <a:latin typeface="Times New Roman" pitchFamily="18" charset="0"/>
              <a:ea typeface="標楷體" pitchFamily="65" charset="-120"/>
              <a:cs typeface="Times New Roman" pitchFamily="18" charset="0"/>
            </a:rPr>
            <a:t>C</a:t>
          </a:r>
          <a:r>
            <a:rPr lang="zh-TW" altLang="zh-TW" dirty="0" smtClean="0">
              <a:latin typeface="Times New Roman" pitchFamily="18" charset="0"/>
              <a:ea typeface="標楷體" pitchFamily="65" charset="-120"/>
              <a:cs typeface="Times New Roman" pitchFamily="18" charset="0"/>
            </a:rPr>
            <a:t>題型</a:t>
          </a:r>
          <a:r>
            <a:rPr lang="zh-TW" altLang="en-US" dirty="0" smtClean="0">
              <a:latin typeface="Times New Roman" pitchFamily="18" charset="0"/>
              <a:ea typeface="標楷體" pitchFamily="65" charset="-120"/>
              <a:cs typeface="Times New Roman" pitchFamily="18" charset="0"/>
            </a:rPr>
            <a:t>原</a:t>
          </a:r>
          <a:r>
            <a:rPr lang="zh-TW" altLang="zh-TW" dirty="0" smtClean="0">
              <a:latin typeface="Times New Roman" pitchFamily="18" charset="0"/>
              <a:ea typeface="標楷體" pitchFamily="65" charset="-120"/>
              <a:cs typeface="Times New Roman" pitchFamily="18" charset="0"/>
            </a:rPr>
            <a:t>計分方式</a:t>
          </a:r>
          <a:endParaRPr lang="zh-TW" altLang="en-US" dirty="0" smtClean="0">
            <a:latin typeface="Times New Roman" pitchFamily="18" charset="0"/>
            <a:ea typeface="標楷體" pitchFamily="65" charset="-120"/>
            <a:cs typeface="Times New Roman" pitchFamily="18" charset="0"/>
          </a:endParaRPr>
        </a:p>
      </dgm:t>
    </dgm:pt>
    <dgm:pt modelId="{69411966-4201-4BA8-950D-B2F77A6BF21B}" type="parTrans" cxnId="{935C14F7-6353-4E65-933E-93D2E222A4BF}">
      <dgm:prSet/>
      <dgm:spPr/>
      <dgm:t>
        <a:bodyPr/>
        <a:lstStyle/>
        <a:p>
          <a:endParaRPr lang="zh-TW" altLang="en-US">
            <a:latin typeface="Times New Roman" pitchFamily="18" charset="0"/>
            <a:ea typeface="標楷體" pitchFamily="65" charset="-120"/>
            <a:cs typeface="Times New Roman" pitchFamily="18" charset="0"/>
          </a:endParaRPr>
        </a:p>
      </dgm:t>
    </dgm:pt>
    <dgm:pt modelId="{E6F9F173-F31A-47EC-BD8F-DDB3D7A0F449}" type="sibTrans" cxnId="{935C14F7-6353-4E65-933E-93D2E222A4BF}">
      <dgm:prSet/>
      <dgm:spPr/>
      <dgm:t>
        <a:bodyPr/>
        <a:lstStyle/>
        <a:p>
          <a:endParaRPr lang="zh-TW" altLang="en-US">
            <a:latin typeface="Times New Roman" pitchFamily="18" charset="0"/>
            <a:ea typeface="標楷體" pitchFamily="65" charset="-120"/>
            <a:cs typeface="Times New Roman" pitchFamily="18" charset="0"/>
          </a:endParaRPr>
        </a:p>
      </dgm:t>
    </dgm:pt>
    <dgm:pt modelId="{719491BD-BCDA-4BB6-B0DD-EC3AE0AE1A1F}">
      <dgm:prSet phldrT="[文字]"/>
      <dgm:spPr>
        <a:solidFill>
          <a:srgbClr val="D0E3EA">
            <a:alpha val="89804"/>
          </a:srgbClr>
        </a:solidFill>
      </dgm:spPr>
      <dgm:t>
        <a:bodyPr/>
        <a:lstStyle/>
        <a:p>
          <a:r>
            <a:rPr lang="zh-TW" dirty="0" smtClean="0">
              <a:latin typeface="Times New Roman" pitchFamily="18" charset="0"/>
              <a:ea typeface="標楷體" pitchFamily="65" charset="-120"/>
              <a:cs typeface="Times New Roman" pitchFamily="18" charset="0"/>
            </a:rPr>
            <a:t>符合者得分，不符合者排除適用，分子分母同時減除</a:t>
          </a:r>
          <a:endParaRPr lang="zh-TW" altLang="en-US" dirty="0">
            <a:latin typeface="Times New Roman" pitchFamily="18" charset="0"/>
            <a:ea typeface="標楷體" pitchFamily="65" charset="-120"/>
            <a:cs typeface="Times New Roman" pitchFamily="18" charset="0"/>
          </a:endParaRPr>
        </a:p>
      </dgm:t>
    </dgm:pt>
    <dgm:pt modelId="{5B26B5D6-5DA0-43BA-9598-8FC867F7ED41}" type="parTrans" cxnId="{4D30DFEB-C9F5-4F56-80A6-168E70AC9098}">
      <dgm:prSet/>
      <dgm:spPr/>
      <dgm:t>
        <a:bodyPr/>
        <a:lstStyle/>
        <a:p>
          <a:endParaRPr lang="zh-TW" altLang="en-US">
            <a:latin typeface="Times New Roman" pitchFamily="18" charset="0"/>
            <a:ea typeface="標楷體" pitchFamily="65" charset="-120"/>
            <a:cs typeface="Times New Roman" pitchFamily="18" charset="0"/>
          </a:endParaRPr>
        </a:p>
      </dgm:t>
    </dgm:pt>
    <dgm:pt modelId="{6F235AE7-58BC-4433-AFBF-2552D72E869A}" type="sibTrans" cxnId="{4D30DFEB-C9F5-4F56-80A6-168E70AC9098}">
      <dgm:prSet/>
      <dgm:spPr/>
      <dgm:t>
        <a:bodyPr/>
        <a:lstStyle/>
        <a:p>
          <a:endParaRPr lang="zh-TW" altLang="en-US">
            <a:latin typeface="Times New Roman" pitchFamily="18" charset="0"/>
            <a:ea typeface="標楷體" pitchFamily="65" charset="-120"/>
            <a:cs typeface="Times New Roman" pitchFamily="18" charset="0"/>
          </a:endParaRPr>
        </a:p>
      </dgm:t>
    </dgm:pt>
    <dgm:pt modelId="{E78BF978-38EF-4D6D-B373-35457ED659B3}">
      <dgm:prSet phldrT="[文字]" custT="1"/>
      <dgm:spPr>
        <a:solidFill>
          <a:srgbClr val="B84692"/>
        </a:solidFill>
        <a:ln>
          <a:noFill/>
        </a:ln>
      </dgm:spPr>
      <dgm:t>
        <a:bodyPr/>
        <a:lstStyle/>
        <a:p>
          <a:r>
            <a:rPr lang="en-US" altLang="zh-TW" sz="2500" dirty="0" smtClean="0">
              <a:latin typeface="Times New Roman" pitchFamily="18" charset="0"/>
              <a:ea typeface="標楷體" pitchFamily="65" charset="-120"/>
              <a:cs typeface="Times New Roman" pitchFamily="18" charset="0"/>
            </a:rPr>
            <a:t>105</a:t>
          </a:r>
          <a:r>
            <a:rPr lang="zh-TW" altLang="en-US" sz="2500" dirty="0" smtClean="0">
              <a:latin typeface="Times New Roman" pitchFamily="18" charset="0"/>
              <a:ea typeface="標楷體" pitchFamily="65" charset="-120"/>
              <a:cs typeface="Times New Roman" pitchFamily="18" charset="0"/>
            </a:rPr>
            <a:t>年</a:t>
          </a:r>
          <a:r>
            <a:rPr lang="en-US" altLang="zh-TW" sz="2500" dirty="0" smtClean="0">
              <a:latin typeface="Times New Roman" pitchFamily="18" charset="0"/>
              <a:ea typeface="標楷體" pitchFamily="65" charset="-120"/>
              <a:cs typeface="Times New Roman" pitchFamily="18" charset="0"/>
            </a:rPr>
            <a:t>C</a:t>
          </a:r>
          <a:r>
            <a:rPr lang="zh-TW" altLang="zh-TW" sz="2500" dirty="0" smtClean="0">
              <a:latin typeface="Times New Roman" pitchFamily="18" charset="0"/>
              <a:ea typeface="標楷體" pitchFamily="65" charset="-120"/>
              <a:cs typeface="Times New Roman" pitchFamily="18" charset="0"/>
            </a:rPr>
            <a:t>題型計分方式</a:t>
          </a:r>
          <a:endParaRPr lang="zh-TW" altLang="en-US" sz="2500" dirty="0" smtClean="0">
            <a:latin typeface="Times New Roman" pitchFamily="18" charset="0"/>
            <a:ea typeface="標楷體" pitchFamily="65" charset="-120"/>
            <a:cs typeface="Times New Roman" pitchFamily="18" charset="0"/>
          </a:endParaRPr>
        </a:p>
      </dgm:t>
    </dgm:pt>
    <dgm:pt modelId="{8FE3D355-8C3D-4109-A022-54FA5EC94838}" type="parTrans" cxnId="{3F1E9B78-F759-428F-B652-9D3B463F3311}">
      <dgm:prSet/>
      <dgm:spPr/>
      <dgm:t>
        <a:bodyPr/>
        <a:lstStyle/>
        <a:p>
          <a:endParaRPr lang="zh-TW" altLang="en-US">
            <a:latin typeface="Times New Roman" pitchFamily="18" charset="0"/>
            <a:ea typeface="標楷體" pitchFamily="65" charset="-120"/>
            <a:cs typeface="Times New Roman" pitchFamily="18" charset="0"/>
          </a:endParaRPr>
        </a:p>
      </dgm:t>
    </dgm:pt>
    <dgm:pt modelId="{3B6214B8-D508-4D23-AABD-9EF0D0E9C6D5}" type="sibTrans" cxnId="{3F1E9B78-F759-428F-B652-9D3B463F3311}">
      <dgm:prSet/>
      <dgm:spPr/>
      <dgm:t>
        <a:bodyPr/>
        <a:lstStyle/>
        <a:p>
          <a:endParaRPr lang="zh-TW" altLang="en-US">
            <a:latin typeface="Times New Roman" pitchFamily="18" charset="0"/>
            <a:ea typeface="標楷體" pitchFamily="65" charset="-120"/>
            <a:cs typeface="Times New Roman" pitchFamily="18" charset="0"/>
          </a:endParaRPr>
        </a:p>
      </dgm:t>
    </dgm:pt>
    <dgm:pt modelId="{2B750FAC-D834-4B25-A4EB-B885F8C42042}">
      <dgm:prSet phldrT="[文字]"/>
      <dgm:spPr/>
      <dgm:t>
        <a:bodyPr/>
        <a:lstStyle/>
        <a:p>
          <a:r>
            <a:rPr lang="zh-TW" dirty="0" smtClean="0">
              <a:latin typeface="Times New Roman" pitchFamily="18" charset="0"/>
              <a:ea typeface="標楷體" pitchFamily="65" charset="-120"/>
              <a:cs typeface="Times New Roman" pitchFamily="18" charset="0"/>
            </a:rPr>
            <a:t>各構面先排除Ｃ題型</a:t>
          </a:r>
          <a:r>
            <a:rPr lang="zh-TW" altLang="en-US" dirty="0" smtClean="0">
              <a:latin typeface="Times New Roman" pitchFamily="18" charset="0"/>
              <a:ea typeface="標楷體" pitchFamily="65" charset="-120"/>
              <a:cs typeface="Times New Roman" pitchFamily="18" charset="0"/>
            </a:rPr>
            <a:t>，</a:t>
          </a:r>
          <a:r>
            <a:rPr lang="zh-TW" dirty="0" smtClean="0">
              <a:latin typeface="Times New Roman" pitchFamily="18" charset="0"/>
              <a:ea typeface="標楷體" pitchFamily="65" charset="-120"/>
              <a:cs typeface="Times New Roman" pitchFamily="18" charset="0"/>
            </a:rPr>
            <a:t>計算構面得分，加總後得出</a:t>
          </a:r>
          <a:r>
            <a:rPr lang="zh-TW" altLang="en-US" dirty="0" smtClean="0">
              <a:latin typeface="Times New Roman" pitchFamily="18" charset="0"/>
              <a:ea typeface="標楷體" pitchFamily="65" charset="-120"/>
              <a:cs typeface="Times New Roman" pitchFamily="18" charset="0"/>
            </a:rPr>
            <a:t>原始</a:t>
          </a:r>
          <a:r>
            <a:rPr lang="zh-TW" dirty="0" smtClean="0">
              <a:latin typeface="Times New Roman" pitchFamily="18" charset="0"/>
              <a:ea typeface="標楷體" pitchFamily="65" charset="-120"/>
              <a:cs typeface="Times New Roman" pitchFamily="18" charset="0"/>
            </a:rPr>
            <a:t>總分</a:t>
          </a:r>
          <a:endParaRPr lang="zh-TW" altLang="en-US" dirty="0">
            <a:latin typeface="Times New Roman" pitchFamily="18" charset="0"/>
            <a:ea typeface="標楷體" pitchFamily="65" charset="-120"/>
            <a:cs typeface="Times New Roman" pitchFamily="18" charset="0"/>
          </a:endParaRPr>
        </a:p>
      </dgm:t>
    </dgm:pt>
    <dgm:pt modelId="{3B175BC4-E3A4-438F-AB77-6A8EE8D701D0}" type="parTrans" cxnId="{F14864C0-F108-4507-AD76-586B67C35827}">
      <dgm:prSet/>
      <dgm:spPr/>
      <dgm:t>
        <a:bodyPr/>
        <a:lstStyle/>
        <a:p>
          <a:endParaRPr lang="zh-TW" altLang="en-US">
            <a:latin typeface="Times New Roman" pitchFamily="18" charset="0"/>
            <a:ea typeface="標楷體" pitchFamily="65" charset="-120"/>
            <a:cs typeface="Times New Roman" pitchFamily="18" charset="0"/>
          </a:endParaRPr>
        </a:p>
      </dgm:t>
    </dgm:pt>
    <dgm:pt modelId="{C048843D-3B44-42DE-A81C-EDFF6673CD92}" type="sibTrans" cxnId="{F14864C0-F108-4507-AD76-586B67C35827}">
      <dgm:prSet/>
      <dgm:spPr/>
      <dgm:t>
        <a:bodyPr/>
        <a:lstStyle/>
        <a:p>
          <a:endParaRPr lang="zh-TW" altLang="en-US">
            <a:latin typeface="Times New Roman" pitchFamily="18" charset="0"/>
            <a:ea typeface="標楷體" pitchFamily="65" charset="-120"/>
            <a:cs typeface="Times New Roman" pitchFamily="18" charset="0"/>
          </a:endParaRPr>
        </a:p>
      </dgm:t>
    </dgm:pt>
    <dgm:pt modelId="{5B8D3D14-E5CE-401C-B9FC-15219A0BC6CD}">
      <dgm:prSet phldrT="[文字]"/>
      <dgm:spPr>
        <a:solidFill>
          <a:srgbClr val="D0E3EA">
            <a:alpha val="89804"/>
          </a:srgbClr>
        </a:solidFill>
      </dgm:spPr>
      <dgm:t>
        <a:bodyPr/>
        <a:lstStyle/>
        <a:p>
          <a:r>
            <a:rPr lang="zh-TW" dirty="0" smtClean="0">
              <a:latin typeface="Times New Roman" pitchFamily="18" charset="0"/>
              <a:ea typeface="標楷體" pitchFamily="65" charset="-120"/>
              <a:cs typeface="Times New Roman" pitchFamily="18" charset="0"/>
            </a:rPr>
            <a:t>鼓勵效果不顯著</a:t>
          </a:r>
          <a:endParaRPr lang="zh-TW" altLang="en-US" dirty="0">
            <a:latin typeface="Times New Roman" pitchFamily="18" charset="0"/>
            <a:ea typeface="標楷體" pitchFamily="65" charset="-120"/>
            <a:cs typeface="Times New Roman" pitchFamily="18" charset="0"/>
          </a:endParaRPr>
        </a:p>
      </dgm:t>
    </dgm:pt>
    <dgm:pt modelId="{BB33CE77-987E-44F1-B12D-83731BA6CE60}" type="parTrans" cxnId="{5D534BF1-7F28-4C44-AEBA-D8D9048C7F08}">
      <dgm:prSet/>
      <dgm:spPr/>
      <dgm:t>
        <a:bodyPr/>
        <a:lstStyle/>
        <a:p>
          <a:endParaRPr lang="zh-TW" altLang="en-US">
            <a:latin typeface="Times New Roman" pitchFamily="18" charset="0"/>
            <a:ea typeface="標楷體" pitchFamily="65" charset="-120"/>
            <a:cs typeface="Times New Roman" pitchFamily="18" charset="0"/>
          </a:endParaRPr>
        </a:p>
      </dgm:t>
    </dgm:pt>
    <dgm:pt modelId="{05A9A210-ABA0-40D9-9FCA-D3EB4D7317BB}" type="sibTrans" cxnId="{5D534BF1-7F28-4C44-AEBA-D8D9048C7F08}">
      <dgm:prSet/>
      <dgm:spPr/>
      <dgm:t>
        <a:bodyPr/>
        <a:lstStyle/>
        <a:p>
          <a:endParaRPr lang="zh-TW" altLang="en-US">
            <a:latin typeface="Times New Roman" pitchFamily="18" charset="0"/>
            <a:ea typeface="標楷體" pitchFamily="65" charset="-120"/>
            <a:cs typeface="Times New Roman" pitchFamily="18" charset="0"/>
          </a:endParaRPr>
        </a:p>
      </dgm:t>
    </dgm:pt>
    <dgm:pt modelId="{F8DBCDAF-31C8-43C4-8712-2262C71E83A3}">
      <dgm:prSet phldrT="[文字]"/>
      <dgm:spPr/>
      <dgm:t>
        <a:bodyPr/>
        <a:lstStyle/>
        <a:p>
          <a:r>
            <a:rPr lang="zh-TW" dirty="0" smtClean="0">
              <a:latin typeface="Times New Roman" pitchFamily="18" charset="0"/>
              <a:ea typeface="標楷體" pitchFamily="65" charset="-120"/>
              <a:cs typeface="Times New Roman" pitchFamily="18" charset="0"/>
            </a:rPr>
            <a:t>加計列入</a:t>
          </a:r>
          <a:r>
            <a:rPr lang="en-US" dirty="0" smtClean="0">
              <a:latin typeface="Times New Roman" pitchFamily="18" charset="0"/>
              <a:ea typeface="標楷體" pitchFamily="65" charset="-120"/>
              <a:cs typeface="Times New Roman" pitchFamily="18" charset="0"/>
            </a:rPr>
            <a:t>C</a:t>
          </a:r>
          <a:r>
            <a:rPr lang="zh-TW" dirty="0" smtClean="0">
              <a:latin typeface="Times New Roman" pitchFamily="18" charset="0"/>
              <a:ea typeface="標楷體" pitchFamily="65" charset="-120"/>
              <a:cs typeface="Times New Roman" pitchFamily="18" charset="0"/>
            </a:rPr>
            <a:t>＋題型者加總分</a:t>
          </a:r>
          <a:r>
            <a:rPr lang="en-US" dirty="0" smtClean="0">
              <a:latin typeface="Times New Roman" pitchFamily="18" charset="0"/>
              <a:ea typeface="標楷體" pitchFamily="65" charset="-120"/>
              <a:cs typeface="Times New Roman" pitchFamily="18" charset="0"/>
            </a:rPr>
            <a:t>1</a:t>
          </a:r>
          <a:r>
            <a:rPr lang="zh-TW" dirty="0" smtClean="0">
              <a:latin typeface="Times New Roman" pitchFamily="18" charset="0"/>
              <a:ea typeface="標楷體" pitchFamily="65" charset="-120"/>
              <a:cs typeface="Times New Roman" pitchFamily="18" charset="0"/>
            </a:rPr>
            <a:t>分</a:t>
          </a:r>
          <a:endParaRPr lang="zh-TW" altLang="en-US" dirty="0">
            <a:latin typeface="Times New Roman" pitchFamily="18" charset="0"/>
            <a:ea typeface="標楷體" pitchFamily="65" charset="-120"/>
            <a:cs typeface="Times New Roman" pitchFamily="18" charset="0"/>
          </a:endParaRPr>
        </a:p>
      </dgm:t>
    </dgm:pt>
    <dgm:pt modelId="{0AABCF2F-A424-423C-B3C7-201C114D688B}" type="parTrans" cxnId="{D683A8AF-222B-462D-BF37-842ACD61BE8D}">
      <dgm:prSet/>
      <dgm:spPr/>
      <dgm:t>
        <a:bodyPr/>
        <a:lstStyle/>
        <a:p>
          <a:endParaRPr lang="zh-TW" altLang="en-US">
            <a:latin typeface="Times New Roman" pitchFamily="18" charset="0"/>
            <a:ea typeface="標楷體" pitchFamily="65" charset="-120"/>
            <a:cs typeface="Times New Roman" pitchFamily="18" charset="0"/>
          </a:endParaRPr>
        </a:p>
      </dgm:t>
    </dgm:pt>
    <dgm:pt modelId="{CCE787B2-7371-42AA-9D8E-91840AB6E9A4}" type="sibTrans" cxnId="{D683A8AF-222B-462D-BF37-842ACD61BE8D}">
      <dgm:prSet/>
      <dgm:spPr/>
      <dgm:t>
        <a:bodyPr/>
        <a:lstStyle/>
        <a:p>
          <a:endParaRPr lang="zh-TW" altLang="en-US">
            <a:latin typeface="Times New Roman" pitchFamily="18" charset="0"/>
            <a:ea typeface="標楷體" pitchFamily="65" charset="-120"/>
            <a:cs typeface="Times New Roman" pitchFamily="18" charset="0"/>
          </a:endParaRPr>
        </a:p>
      </dgm:t>
    </dgm:pt>
    <dgm:pt modelId="{F4F11AF9-0F1F-4403-BC5E-CC1E700D57BB}">
      <dgm:prSet phldrT="[文字]"/>
      <dgm:spPr/>
      <dgm:t>
        <a:bodyPr/>
        <a:lstStyle/>
        <a:p>
          <a:r>
            <a:rPr lang="zh-TW" dirty="0" smtClean="0">
              <a:latin typeface="Times New Roman" pitchFamily="18" charset="0"/>
              <a:ea typeface="標楷體" pitchFamily="65" charset="-120"/>
              <a:cs typeface="Times New Roman" pitchFamily="18" charset="0"/>
            </a:rPr>
            <a:t>列入</a:t>
          </a:r>
          <a:r>
            <a:rPr lang="en-US" dirty="0" smtClean="0">
              <a:latin typeface="Times New Roman" pitchFamily="18" charset="0"/>
              <a:ea typeface="標楷體" pitchFamily="65" charset="-120"/>
              <a:cs typeface="Times New Roman" pitchFamily="18" charset="0"/>
            </a:rPr>
            <a:t>C</a:t>
          </a:r>
          <a:r>
            <a:rPr lang="zh-TW" dirty="0" smtClean="0">
              <a:latin typeface="Times New Roman" pitchFamily="18" charset="0"/>
              <a:ea typeface="標楷體" pitchFamily="65" charset="-120"/>
              <a:cs typeface="Times New Roman" pitchFamily="18" charset="0"/>
            </a:rPr>
            <a:t>－題型者原則扣除總分</a:t>
          </a:r>
          <a:r>
            <a:rPr lang="en-US" dirty="0" smtClean="0">
              <a:solidFill>
                <a:srgbClr val="FF0000"/>
              </a:solidFill>
              <a:latin typeface="Times New Roman" pitchFamily="18" charset="0"/>
              <a:ea typeface="標楷體" pitchFamily="65" charset="-120"/>
              <a:cs typeface="Times New Roman" pitchFamily="18" charset="0"/>
            </a:rPr>
            <a:t>1</a:t>
          </a:r>
          <a:r>
            <a:rPr lang="zh-TW" dirty="0" smtClean="0">
              <a:solidFill>
                <a:srgbClr val="FF0000"/>
              </a:solidFill>
              <a:latin typeface="Times New Roman" pitchFamily="18" charset="0"/>
              <a:ea typeface="標楷體" pitchFamily="65" charset="-120"/>
              <a:cs typeface="Times New Roman" pitchFamily="18" charset="0"/>
            </a:rPr>
            <a:t>分或以上</a:t>
          </a:r>
          <a:endParaRPr lang="zh-TW" altLang="en-US" dirty="0">
            <a:solidFill>
              <a:srgbClr val="FF0000"/>
            </a:solidFill>
            <a:latin typeface="Times New Roman" pitchFamily="18" charset="0"/>
            <a:ea typeface="標楷體" pitchFamily="65" charset="-120"/>
            <a:cs typeface="Times New Roman" pitchFamily="18" charset="0"/>
          </a:endParaRPr>
        </a:p>
      </dgm:t>
    </dgm:pt>
    <dgm:pt modelId="{1BC4DC42-8110-4A9C-A91F-E28FF369636D}" type="parTrans" cxnId="{445034B3-F057-4740-A5A7-EA43827523FF}">
      <dgm:prSet/>
      <dgm:spPr/>
      <dgm:t>
        <a:bodyPr/>
        <a:lstStyle/>
        <a:p>
          <a:endParaRPr lang="zh-TW" altLang="en-US">
            <a:latin typeface="Times New Roman" pitchFamily="18" charset="0"/>
            <a:ea typeface="標楷體" pitchFamily="65" charset="-120"/>
            <a:cs typeface="Times New Roman" pitchFamily="18" charset="0"/>
          </a:endParaRPr>
        </a:p>
      </dgm:t>
    </dgm:pt>
    <dgm:pt modelId="{38D64CFE-027E-4145-BE1E-B6A19C6A87BB}" type="sibTrans" cxnId="{445034B3-F057-4740-A5A7-EA43827523FF}">
      <dgm:prSet/>
      <dgm:spPr/>
      <dgm:t>
        <a:bodyPr/>
        <a:lstStyle/>
        <a:p>
          <a:endParaRPr lang="zh-TW" altLang="en-US">
            <a:latin typeface="Times New Roman" pitchFamily="18" charset="0"/>
            <a:ea typeface="標楷體" pitchFamily="65" charset="-120"/>
            <a:cs typeface="Times New Roman" pitchFamily="18" charset="0"/>
          </a:endParaRPr>
        </a:p>
      </dgm:t>
    </dgm:pt>
    <dgm:pt modelId="{00336135-467F-482C-8186-CEE2910B479B}">
      <dgm:prSet phldrT="[文字]"/>
      <dgm:spPr>
        <a:solidFill>
          <a:srgbClr val="D0E3EA">
            <a:alpha val="89804"/>
          </a:srgbClr>
        </a:solidFill>
      </dgm:spPr>
      <dgm:t>
        <a:bodyPr/>
        <a:lstStyle/>
        <a:p>
          <a:endParaRPr lang="zh-TW" altLang="en-US" dirty="0">
            <a:latin typeface="Times New Roman" pitchFamily="18" charset="0"/>
            <a:ea typeface="標楷體" pitchFamily="65" charset="-120"/>
            <a:cs typeface="Times New Roman" pitchFamily="18" charset="0"/>
          </a:endParaRPr>
        </a:p>
      </dgm:t>
    </dgm:pt>
    <dgm:pt modelId="{52C612A4-AE96-44AC-81F9-B14481753F06}" type="parTrans" cxnId="{905E7C6D-C898-40FA-9B10-0C42DC537B35}">
      <dgm:prSet/>
      <dgm:spPr/>
      <dgm:t>
        <a:bodyPr/>
        <a:lstStyle/>
        <a:p>
          <a:endParaRPr lang="zh-TW" altLang="en-US"/>
        </a:p>
      </dgm:t>
    </dgm:pt>
    <dgm:pt modelId="{CFDC9EB4-3B9B-427B-900F-F5BEAB4071D7}" type="sibTrans" cxnId="{905E7C6D-C898-40FA-9B10-0C42DC537B35}">
      <dgm:prSet/>
      <dgm:spPr/>
      <dgm:t>
        <a:bodyPr/>
        <a:lstStyle/>
        <a:p>
          <a:endParaRPr lang="zh-TW" altLang="en-US"/>
        </a:p>
      </dgm:t>
    </dgm:pt>
    <dgm:pt modelId="{7ECC2D2A-3B5E-45D1-8C60-A4B09494DCF3}">
      <dgm:prSet phldrT="[文字]"/>
      <dgm:spPr>
        <a:solidFill>
          <a:srgbClr val="D0E3EA">
            <a:alpha val="89804"/>
          </a:srgbClr>
        </a:solidFill>
      </dgm:spPr>
      <dgm:t>
        <a:bodyPr/>
        <a:lstStyle/>
        <a:p>
          <a:endParaRPr lang="zh-TW" altLang="en-US" dirty="0">
            <a:latin typeface="Times New Roman" pitchFamily="18" charset="0"/>
            <a:ea typeface="標楷體" pitchFamily="65" charset="-120"/>
            <a:cs typeface="Times New Roman" pitchFamily="18" charset="0"/>
          </a:endParaRPr>
        </a:p>
      </dgm:t>
    </dgm:pt>
    <dgm:pt modelId="{DF501F2A-B6B6-42AD-9974-28553DE9C5F7}" type="parTrans" cxnId="{40E85D13-F343-4E12-BB3D-39D38A331598}">
      <dgm:prSet/>
      <dgm:spPr/>
      <dgm:t>
        <a:bodyPr/>
        <a:lstStyle/>
        <a:p>
          <a:endParaRPr lang="zh-TW" altLang="en-US"/>
        </a:p>
      </dgm:t>
    </dgm:pt>
    <dgm:pt modelId="{73FB4940-5021-4514-892C-F889D49745A9}" type="sibTrans" cxnId="{40E85D13-F343-4E12-BB3D-39D38A331598}">
      <dgm:prSet/>
      <dgm:spPr/>
      <dgm:t>
        <a:bodyPr/>
        <a:lstStyle/>
        <a:p>
          <a:endParaRPr lang="zh-TW" altLang="en-US"/>
        </a:p>
      </dgm:t>
    </dgm:pt>
    <dgm:pt modelId="{D196FB7B-D7E3-4C0C-814D-F48643DBC2E4}" type="pres">
      <dgm:prSet presAssocID="{AB5F5CAF-7DC0-42CB-8062-F9C0E20130A6}" presName="Name0" presStyleCnt="0">
        <dgm:presLayoutVars>
          <dgm:dir/>
          <dgm:animLvl val="lvl"/>
          <dgm:resizeHandles val="exact"/>
        </dgm:presLayoutVars>
      </dgm:prSet>
      <dgm:spPr/>
      <dgm:t>
        <a:bodyPr/>
        <a:lstStyle/>
        <a:p>
          <a:endParaRPr lang="zh-TW" altLang="en-US"/>
        </a:p>
      </dgm:t>
    </dgm:pt>
    <dgm:pt modelId="{C1AF2B4A-FAE3-49FB-B207-A390E0866E75}" type="pres">
      <dgm:prSet presAssocID="{19CD9352-B5B5-4A10-82EA-597D6CA13F34}" presName="composite" presStyleCnt="0"/>
      <dgm:spPr/>
    </dgm:pt>
    <dgm:pt modelId="{92428C9B-C1BF-49B6-8857-85220B36D76E}" type="pres">
      <dgm:prSet presAssocID="{19CD9352-B5B5-4A10-82EA-597D6CA13F34}" presName="parTx" presStyleLbl="alignNode1" presStyleIdx="0" presStyleCnt="2">
        <dgm:presLayoutVars>
          <dgm:chMax val="0"/>
          <dgm:chPref val="0"/>
          <dgm:bulletEnabled val="1"/>
        </dgm:presLayoutVars>
      </dgm:prSet>
      <dgm:spPr/>
      <dgm:t>
        <a:bodyPr/>
        <a:lstStyle/>
        <a:p>
          <a:endParaRPr lang="zh-TW" altLang="en-US"/>
        </a:p>
      </dgm:t>
    </dgm:pt>
    <dgm:pt modelId="{F8A3FDA6-60B5-4A4C-BCC1-ABD835D998CD}" type="pres">
      <dgm:prSet presAssocID="{19CD9352-B5B5-4A10-82EA-597D6CA13F34}" presName="desTx" presStyleLbl="alignAccFollowNode1" presStyleIdx="0" presStyleCnt="2">
        <dgm:presLayoutVars>
          <dgm:bulletEnabled val="1"/>
        </dgm:presLayoutVars>
      </dgm:prSet>
      <dgm:spPr/>
      <dgm:t>
        <a:bodyPr/>
        <a:lstStyle/>
        <a:p>
          <a:endParaRPr lang="zh-TW" altLang="en-US"/>
        </a:p>
      </dgm:t>
    </dgm:pt>
    <dgm:pt modelId="{795F4D26-D5DC-4EFB-92F8-4FD355ED4E30}" type="pres">
      <dgm:prSet presAssocID="{E6F9F173-F31A-47EC-BD8F-DDB3D7A0F449}" presName="space" presStyleCnt="0"/>
      <dgm:spPr/>
    </dgm:pt>
    <dgm:pt modelId="{7581BDE1-C4BC-40C9-990F-4E0906A5A26A}" type="pres">
      <dgm:prSet presAssocID="{E78BF978-38EF-4D6D-B373-35457ED659B3}" presName="composite" presStyleCnt="0"/>
      <dgm:spPr/>
    </dgm:pt>
    <dgm:pt modelId="{56C235C9-FF8E-4FA4-8E51-6C355989B4C7}" type="pres">
      <dgm:prSet presAssocID="{E78BF978-38EF-4D6D-B373-35457ED659B3}" presName="parTx" presStyleLbl="alignNode1" presStyleIdx="1" presStyleCnt="2" custLinFactNeighborX="-580" custLinFactNeighborY="6737">
        <dgm:presLayoutVars>
          <dgm:chMax val="0"/>
          <dgm:chPref val="0"/>
          <dgm:bulletEnabled val="1"/>
        </dgm:presLayoutVars>
      </dgm:prSet>
      <dgm:spPr/>
      <dgm:t>
        <a:bodyPr/>
        <a:lstStyle/>
        <a:p>
          <a:endParaRPr lang="zh-TW" altLang="en-US"/>
        </a:p>
      </dgm:t>
    </dgm:pt>
    <dgm:pt modelId="{311BDDA3-413A-4840-BB54-07C5E7976C49}" type="pres">
      <dgm:prSet presAssocID="{E78BF978-38EF-4D6D-B373-35457ED659B3}" presName="desTx" presStyleLbl="alignAccFollowNode1" presStyleIdx="1" presStyleCnt="2" custLinFactNeighborX="-580" custLinFactNeighborY="116">
        <dgm:presLayoutVars>
          <dgm:bulletEnabled val="1"/>
        </dgm:presLayoutVars>
      </dgm:prSet>
      <dgm:spPr/>
      <dgm:t>
        <a:bodyPr/>
        <a:lstStyle/>
        <a:p>
          <a:endParaRPr lang="zh-TW" altLang="en-US"/>
        </a:p>
      </dgm:t>
    </dgm:pt>
  </dgm:ptLst>
  <dgm:cxnLst>
    <dgm:cxn modelId="{268642AD-C64A-4785-81F7-2F8B0676BCC0}" type="presOf" srcId="{00336135-467F-482C-8186-CEE2910B479B}" destId="{F8A3FDA6-60B5-4A4C-BCC1-ABD835D998CD}" srcOrd="0" destOrd="2" presId="urn:microsoft.com/office/officeart/2005/8/layout/hList1"/>
    <dgm:cxn modelId="{8DBE15FE-FEFE-4973-9AB9-D612CAA58CC8}" type="presOf" srcId="{5B8D3D14-E5CE-401C-B9FC-15219A0BC6CD}" destId="{F8A3FDA6-60B5-4A4C-BCC1-ABD835D998CD}" srcOrd="0" destOrd="3" presId="urn:microsoft.com/office/officeart/2005/8/layout/hList1"/>
    <dgm:cxn modelId="{5A8DD1A6-9CB0-488A-8157-1DB8C396D63C}" type="presOf" srcId="{7ECC2D2A-3B5E-45D1-8C60-A4B09494DCF3}" destId="{F8A3FDA6-60B5-4A4C-BCC1-ABD835D998CD}" srcOrd="0" destOrd="1" presId="urn:microsoft.com/office/officeart/2005/8/layout/hList1"/>
    <dgm:cxn modelId="{3F1E9B78-F759-428F-B652-9D3B463F3311}" srcId="{AB5F5CAF-7DC0-42CB-8062-F9C0E20130A6}" destId="{E78BF978-38EF-4D6D-B373-35457ED659B3}" srcOrd="1" destOrd="0" parTransId="{8FE3D355-8C3D-4109-A022-54FA5EC94838}" sibTransId="{3B6214B8-D508-4D23-AABD-9EF0D0E9C6D5}"/>
    <dgm:cxn modelId="{5D534BF1-7F28-4C44-AEBA-D8D9048C7F08}" srcId="{19CD9352-B5B5-4A10-82EA-597D6CA13F34}" destId="{5B8D3D14-E5CE-401C-B9FC-15219A0BC6CD}" srcOrd="3" destOrd="0" parTransId="{BB33CE77-987E-44F1-B12D-83731BA6CE60}" sibTransId="{05A9A210-ABA0-40D9-9FCA-D3EB4D7317BB}"/>
    <dgm:cxn modelId="{D683A8AF-222B-462D-BF37-842ACD61BE8D}" srcId="{E78BF978-38EF-4D6D-B373-35457ED659B3}" destId="{F8DBCDAF-31C8-43C4-8712-2262C71E83A3}" srcOrd="1" destOrd="0" parTransId="{0AABCF2F-A424-423C-B3C7-201C114D688B}" sibTransId="{CCE787B2-7371-42AA-9D8E-91840AB6E9A4}"/>
    <dgm:cxn modelId="{445034B3-F057-4740-A5A7-EA43827523FF}" srcId="{E78BF978-38EF-4D6D-B373-35457ED659B3}" destId="{F4F11AF9-0F1F-4403-BC5E-CC1E700D57BB}" srcOrd="2" destOrd="0" parTransId="{1BC4DC42-8110-4A9C-A91F-E28FF369636D}" sibTransId="{38D64CFE-027E-4145-BE1E-B6A19C6A87BB}"/>
    <dgm:cxn modelId="{9CC83660-382C-46EF-BAF6-19D45E6C88F7}" type="presOf" srcId="{AB5F5CAF-7DC0-42CB-8062-F9C0E20130A6}" destId="{D196FB7B-D7E3-4C0C-814D-F48643DBC2E4}" srcOrd="0" destOrd="0" presId="urn:microsoft.com/office/officeart/2005/8/layout/hList1"/>
    <dgm:cxn modelId="{ECD8D1D8-F2BA-4E80-AA2F-5F8FF4E9664E}" type="presOf" srcId="{F8DBCDAF-31C8-43C4-8712-2262C71E83A3}" destId="{311BDDA3-413A-4840-BB54-07C5E7976C49}" srcOrd="0" destOrd="1" presId="urn:microsoft.com/office/officeart/2005/8/layout/hList1"/>
    <dgm:cxn modelId="{7947D2A5-7456-45E6-9248-A8BF5A50FA0B}" type="presOf" srcId="{F4F11AF9-0F1F-4403-BC5E-CC1E700D57BB}" destId="{311BDDA3-413A-4840-BB54-07C5E7976C49}" srcOrd="0" destOrd="2" presId="urn:microsoft.com/office/officeart/2005/8/layout/hList1"/>
    <dgm:cxn modelId="{6E795965-B901-4EB0-B45C-6ED2EAA5F9BF}" type="presOf" srcId="{19CD9352-B5B5-4A10-82EA-597D6CA13F34}" destId="{92428C9B-C1BF-49B6-8857-85220B36D76E}" srcOrd="0" destOrd="0" presId="urn:microsoft.com/office/officeart/2005/8/layout/hList1"/>
    <dgm:cxn modelId="{F14864C0-F108-4507-AD76-586B67C35827}" srcId="{E78BF978-38EF-4D6D-B373-35457ED659B3}" destId="{2B750FAC-D834-4B25-A4EB-B885F8C42042}" srcOrd="0" destOrd="0" parTransId="{3B175BC4-E3A4-438F-AB77-6A8EE8D701D0}" sibTransId="{C048843D-3B44-42DE-A81C-EDFF6673CD92}"/>
    <dgm:cxn modelId="{4D30DFEB-C9F5-4F56-80A6-168E70AC9098}" srcId="{19CD9352-B5B5-4A10-82EA-597D6CA13F34}" destId="{719491BD-BCDA-4BB6-B0DD-EC3AE0AE1A1F}" srcOrd="0" destOrd="0" parTransId="{5B26B5D6-5DA0-43BA-9598-8FC867F7ED41}" sibTransId="{6F235AE7-58BC-4433-AFBF-2552D72E869A}"/>
    <dgm:cxn modelId="{08B149C6-B8B3-4EFF-9C8C-BDA1C5905F89}" type="presOf" srcId="{2B750FAC-D834-4B25-A4EB-B885F8C42042}" destId="{311BDDA3-413A-4840-BB54-07C5E7976C49}" srcOrd="0" destOrd="0" presId="urn:microsoft.com/office/officeart/2005/8/layout/hList1"/>
    <dgm:cxn modelId="{40E85D13-F343-4E12-BB3D-39D38A331598}" srcId="{19CD9352-B5B5-4A10-82EA-597D6CA13F34}" destId="{7ECC2D2A-3B5E-45D1-8C60-A4B09494DCF3}" srcOrd="1" destOrd="0" parTransId="{DF501F2A-B6B6-42AD-9974-28553DE9C5F7}" sibTransId="{73FB4940-5021-4514-892C-F889D49745A9}"/>
    <dgm:cxn modelId="{C9B7423D-B678-4A8F-AE37-9CA5B4398AD5}" type="presOf" srcId="{E78BF978-38EF-4D6D-B373-35457ED659B3}" destId="{56C235C9-FF8E-4FA4-8E51-6C355989B4C7}" srcOrd="0" destOrd="0" presId="urn:microsoft.com/office/officeart/2005/8/layout/hList1"/>
    <dgm:cxn modelId="{935C14F7-6353-4E65-933E-93D2E222A4BF}" srcId="{AB5F5CAF-7DC0-42CB-8062-F9C0E20130A6}" destId="{19CD9352-B5B5-4A10-82EA-597D6CA13F34}" srcOrd="0" destOrd="0" parTransId="{69411966-4201-4BA8-950D-B2F77A6BF21B}" sibTransId="{E6F9F173-F31A-47EC-BD8F-DDB3D7A0F449}"/>
    <dgm:cxn modelId="{49C59D21-A7A1-4742-B246-0CBBE6A6AE0C}" type="presOf" srcId="{719491BD-BCDA-4BB6-B0DD-EC3AE0AE1A1F}" destId="{F8A3FDA6-60B5-4A4C-BCC1-ABD835D998CD}" srcOrd="0" destOrd="0" presId="urn:microsoft.com/office/officeart/2005/8/layout/hList1"/>
    <dgm:cxn modelId="{905E7C6D-C898-40FA-9B10-0C42DC537B35}" srcId="{19CD9352-B5B5-4A10-82EA-597D6CA13F34}" destId="{00336135-467F-482C-8186-CEE2910B479B}" srcOrd="2" destOrd="0" parTransId="{52C612A4-AE96-44AC-81F9-B14481753F06}" sibTransId="{CFDC9EB4-3B9B-427B-900F-F5BEAB4071D7}"/>
    <dgm:cxn modelId="{EBDEEF11-C059-43C8-BCA1-3F9D93F901E9}" type="presParOf" srcId="{D196FB7B-D7E3-4C0C-814D-F48643DBC2E4}" destId="{C1AF2B4A-FAE3-49FB-B207-A390E0866E75}" srcOrd="0" destOrd="0" presId="urn:microsoft.com/office/officeart/2005/8/layout/hList1"/>
    <dgm:cxn modelId="{34268BC0-2E62-4B1A-8561-44858FB15467}" type="presParOf" srcId="{C1AF2B4A-FAE3-49FB-B207-A390E0866E75}" destId="{92428C9B-C1BF-49B6-8857-85220B36D76E}" srcOrd="0" destOrd="0" presId="urn:microsoft.com/office/officeart/2005/8/layout/hList1"/>
    <dgm:cxn modelId="{FE10445D-7B9D-4F1E-9097-A3802305824A}" type="presParOf" srcId="{C1AF2B4A-FAE3-49FB-B207-A390E0866E75}" destId="{F8A3FDA6-60B5-4A4C-BCC1-ABD835D998CD}" srcOrd="1" destOrd="0" presId="urn:microsoft.com/office/officeart/2005/8/layout/hList1"/>
    <dgm:cxn modelId="{5B669B79-ADF0-4566-AB7D-57432846495F}" type="presParOf" srcId="{D196FB7B-D7E3-4C0C-814D-F48643DBC2E4}" destId="{795F4D26-D5DC-4EFB-92F8-4FD355ED4E30}" srcOrd="1" destOrd="0" presId="urn:microsoft.com/office/officeart/2005/8/layout/hList1"/>
    <dgm:cxn modelId="{D69CBEB6-2010-4F5D-8F71-AFBB377E93E5}" type="presParOf" srcId="{D196FB7B-D7E3-4C0C-814D-F48643DBC2E4}" destId="{7581BDE1-C4BC-40C9-990F-4E0906A5A26A}" srcOrd="2" destOrd="0" presId="urn:microsoft.com/office/officeart/2005/8/layout/hList1"/>
    <dgm:cxn modelId="{15101923-4188-42AF-B2DB-043F9771B389}" type="presParOf" srcId="{7581BDE1-C4BC-40C9-990F-4E0906A5A26A}" destId="{56C235C9-FF8E-4FA4-8E51-6C355989B4C7}" srcOrd="0" destOrd="0" presId="urn:microsoft.com/office/officeart/2005/8/layout/hList1"/>
    <dgm:cxn modelId="{AA5D2B69-DD61-4DCD-999A-118CD88DC065}" type="presParOf" srcId="{7581BDE1-C4BC-40C9-990F-4E0906A5A26A}" destId="{311BDDA3-413A-4840-BB54-07C5E7976C4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8A021-3653-4291-9229-16D1ACF57F9A}"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zh-TW" altLang="en-US"/>
        </a:p>
      </dgm:t>
    </dgm:pt>
    <dgm:pt modelId="{8EEF0CD7-A4A0-4026-AA68-AEAC067851C2}">
      <dgm:prSet phldrT="[文字]" custT="1"/>
      <dgm:spPr/>
      <dgm:t>
        <a:bodyPr/>
        <a:lstStyle/>
        <a:p>
          <a:r>
            <a:rPr lang="zh-TW" altLang="en-US" sz="1800" b="1" dirty="0" smtClean="0">
              <a:latin typeface="Times New Roman" pitchFamily="18" charset="0"/>
              <a:ea typeface="標楷體" pitchFamily="65" charset="-120"/>
              <a:cs typeface="Times New Roman" pitchFamily="18" charset="0"/>
            </a:rPr>
            <a:t>最高分</a:t>
          </a:r>
          <a:endParaRPr lang="zh-TW" altLang="en-US" sz="1800" b="1" dirty="0">
            <a:latin typeface="Times New Roman" pitchFamily="18" charset="0"/>
            <a:ea typeface="標楷體" pitchFamily="65" charset="-120"/>
            <a:cs typeface="Times New Roman" pitchFamily="18" charset="0"/>
          </a:endParaRPr>
        </a:p>
      </dgm:t>
    </dgm:pt>
    <dgm:pt modelId="{66CB9D43-3EF9-47DB-A2D1-B452A112FF57}" type="parTrans" cxnId="{B287819D-A247-4B25-AF88-D08909529AAC}">
      <dgm:prSet/>
      <dgm:spPr/>
      <dgm:t>
        <a:bodyPr/>
        <a:lstStyle/>
        <a:p>
          <a:endParaRPr lang="zh-TW" altLang="en-US" sz="1200">
            <a:latin typeface="Times New Roman" pitchFamily="18" charset="0"/>
            <a:ea typeface="標楷體" pitchFamily="65" charset="-120"/>
            <a:cs typeface="Times New Roman" pitchFamily="18" charset="0"/>
          </a:endParaRPr>
        </a:p>
      </dgm:t>
    </dgm:pt>
    <dgm:pt modelId="{307C0743-1E18-4044-B25E-4A9A5619D273}" type="sibTrans" cxnId="{B287819D-A247-4B25-AF88-D08909529AAC}">
      <dgm:prSet/>
      <dgm:spPr/>
      <dgm:t>
        <a:bodyPr/>
        <a:lstStyle/>
        <a:p>
          <a:endParaRPr lang="zh-TW" altLang="en-US" sz="1200">
            <a:latin typeface="Times New Roman" pitchFamily="18" charset="0"/>
            <a:ea typeface="標楷體" pitchFamily="65" charset="-120"/>
            <a:cs typeface="Times New Roman" pitchFamily="18" charset="0"/>
          </a:endParaRPr>
        </a:p>
      </dgm:t>
    </dgm:pt>
    <dgm:pt modelId="{0F0CFE52-4349-4027-B784-BB5C84EFAF7E}">
      <dgm:prSet phldrT="[文字]" custT="1"/>
      <dgm:spPr/>
      <dgm:t>
        <a:bodyPr/>
        <a:lstStyle/>
        <a:p>
          <a:r>
            <a:rPr lang="zh-TW" altLang="en-US" sz="1800" b="1" dirty="0" smtClean="0">
              <a:latin typeface="Times New Roman" pitchFamily="18" charset="0"/>
              <a:ea typeface="標楷體" pitchFamily="65" charset="-120"/>
              <a:cs typeface="Times New Roman" pitchFamily="18" charset="0"/>
            </a:rPr>
            <a:t>最低分</a:t>
          </a:r>
          <a:endParaRPr lang="zh-TW" altLang="en-US" sz="1800" b="1" dirty="0">
            <a:latin typeface="Times New Roman" pitchFamily="18" charset="0"/>
            <a:ea typeface="標楷體" pitchFamily="65" charset="-120"/>
            <a:cs typeface="Times New Roman" pitchFamily="18" charset="0"/>
          </a:endParaRPr>
        </a:p>
      </dgm:t>
    </dgm:pt>
    <dgm:pt modelId="{2B475BAA-2C51-48EE-B984-E9274118F3DE}" type="parTrans" cxnId="{FEB4B470-6F96-469E-BBFC-8237C7DE80DE}">
      <dgm:prSet/>
      <dgm:spPr/>
      <dgm:t>
        <a:bodyPr/>
        <a:lstStyle/>
        <a:p>
          <a:endParaRPr lang="zh-TW" altLang="en-US" sz="1200">
            <a:latin typeface="Times New Roman" pitchFamily="18" charset="0"/>
            <a:ea typeface="標楷體" pitchFamily="65" charset="-120"/>
            <a:cs typeface="Times New Roman" pitchFamily="18" charset="0"/>
          </a:endParaRPr>
        </a:p>
      </dgm:t>
    </dgm:pt>
    <dgm:pt modelId="{4C25C301-5A7D-4A3C-A70B-1FB494E1EFF8}" type="sibTrans" cxnId="{FEB4B470-6F96-469E-BBFC-8237C7DE80DE}">
      <dgm:prSet/>
      <dgm:spPr/>
      <dgm:t>
        <a:bodyPr/>
        <a:lstStyle/>
        <a:p>
          <a:endParaRPr lang="zh-TW" altLang="en-US" sz="1200">
            <a:latin typeface="Times New Roman" pitchFamily="18" charset="0"/>
            <a:ea typeface="標楷體" pitchFamily="65" charset="-120"/>
            <a:cs typeface="Times New Roman" pitchFamily="18" charset="0"/>
          </a:endParaRPr>
        </a:p>
      </dgm:t>
    </dgm:pt>
    <dgm:pt modelId="{DB0C9700-1CD2-4921-B270-6ABB0FAE32F2}">
      <dgm:prSet phldrT="[文字]" custT="1"/>
      <dgm:spPr/>
      <dgm:t>
        <a:bodyPr/>
        <a:lstStyle/>
        <a:p>
          <a:r>
            <a:rPr lang="zh-TW" altLang="en-US" sz="1800" dirty="0" smtClean="0">
              <a:latin typeface="Times New Roman" pitchFamily="18" charset="0"/>
              <a:ea typeface="標楷體" pitchFamily="65" charset="-120"/>
              <a:cs typeface="Times New Roman" pitchFamily="18" charset="0"/>
            </a:rPr>
            <a:t>原始達成</a:t>
          </a:r>
          <a:r>
            <a:rPr lang="en-US" altLang="zh-TW" sz="1800" dirty="0" smtClean="0">
              <a:latin typeface="Times New Roman" pitchFamily="18" charset="0"/>
              <a:ea typeface="標楷體" pitchFamily="65" charset="-120"/>
              <a:cs typeface="Times New Roman" pitchFamily="18" charset="0"/>
            </a:rPr>
            <a:t>100</a:t>
          </a:r>
          <a:r>
            <a:rPr lang="zh-TW" altLang="en-US" sz="1800" dirty="0" smtClean="0">
              <a:latin typeface="Times New Roman" pitchFamily="18" charset="0"/>
              <a:ea typeface="標楷體" pitchFamily="65" charset="-120"/>
              <a:cs typeface="Times New Roman" pitchFamily="18" charset="0"/>
            </a:rPr>
            <a:t>分</a:t>
          </a:r>
          <a:r>
            <a:rPr lang="en-US" altLang="zh-TW" sz="1800" dirty="0" smtClean="0">
              <a:latin typeface="Times New Roman" pitchFamily="18" charset="0"/>
              <a:ea typeface="標楷體" pitchFamily="65" charset="-120"/>
              <a:cs typeface="Times New Roman" pitchFamily="18" charset="0"/>
            </a:rPr>
            <a:t>&amp;C+</a:t>
          </a:r>
          <a:r>
            <a:rPr lang="zh-TW" altLang="en-US" sz="1800" dirty="0" smtClean="0">
              <a:latin typeface="Times New Roman" pitchFamily="18" charset="0"/>
              <a:ea typeface="標楷體" pitchFamily="65" charset="-120"/>
              <a:cs typeface="Times New Roman" pitchFamily="18" charset="0"/>
            </a:rPr>
            <a:t>題型</a:t>
          </a:r>
          <a:r>
            <a:rPr lang="en-US" altLang="zh-TW" sz="1800" dirty="0" smtClean="0">
              <a:latin typeface="Times New Roman" pitchFamily="18" charset="0"/>
              <a:ea typeface="標楷體" pitchFamily="65" charset="-120"/>
              <a:cs typeface="Times New Roman" pitchFamily="18" charset="0"/>
            </a:rPr>
            <a:t>10</a:t>
          </a:r>
          <a:r>
            <a:rPr lang="zh-TW" altLang="en-US" sz="1800" dirty="0" smtClean="0">
              <a:latin typeface="Times New Roman" pitchFamily="18" charset="0"/>
              <a:ea typeface="標楷體" pitchFamily="65" charset="-120"/>
              <a:cs typeface="Times New Roman" pitchFamily="18" charset="0"/>
            </a:rPr>
            <a:t>題全數達成</a:t>
          </a:r>
          <a:endParaRPr lang="zh-TW" altLang="en-US" sz="1800" dirty="0">
            <a:latin typeface="Times New Roman" pitchFamily="18" charset="0"/>
            <a:ea typeface="標楷體" pitchFamily="65" charset="-120"/>
            <a:cs typeface="Times New Roman" pitchFamily="18" charset="0"/>
          </a:endParaRPr>
        </a:p>
      </dgm:t>
    </dgm:pt>
    <dgm:pt modelId="{0D24E095-8AB6-4E56-BE8F-AA15C6DD2A44}" type="parTrans" cxnId="{B8A490DB-CE0B-4785-A24E-7F58B9433574}">
      <dgm:prSet/>
      <dgm:spPr/>
      <dgm:t>
        <a:bodyPr/>
        <a:lstStyle/>
        <a:p>
          <a:endParaRPr lang="zh-TW" altLang="en-US" sz="1200">
            <a:latin typeface="Times New Roman" pitchFamily="18" charset="0"/>
            <a:ea typeface="標楷體" pitchFamily="65" charset="-120"/>
            <a:cs typeface="Times New Roman" pitchFamily="18" charset="0"/>
          </a:endParaRPr>
        </a:p>
      </dgm:t>
    </dgm:pt>
    <dgm:pt modelId="{C76E9ECB-117B-4139-8DBF-355D97801511}" type="sibTrans" cxnId="{B8A490DB-CE0B-4785-A24E-7F58B9433574}">
      <dgm:prSet/>
      <dgm:spPr/>
      <dgm:t>
        <a:bodyPr/>
        <a:lstStyle/>
        <a:p>
          <a:endParaRPr lang="zh-TW" altLang="en-US" sz="1200">
            <a:latin typeface="Times New Roman" pitchFamily="18" charset="0"/>
            <a:ea typeface="標楷體" pitchFamily="65" charset="-120"/>
            <a:cs typeface="Times New Roman" pitchFamily="18" charset="0"/>
          </a:endParaRPr>
        </a:p>
      </dgm:t>
    </dgm:pt>
    <dgm:pt modelId="{B4955EEC-3F6E-4037-91C1-D0A702CB1039}">
      <dgm:prSet phldrT="[文字]" custT="1"/>
      <dgm:spPr/>
      <dgm:t>
        <a:bodyPr/>
        <a:lstStyle/>
        <a:p>
          <a:r>
            <a:rPr lang="zh-TW" altLang="en-US" sz="1800" dirty="0" smtClean="0">
              <a:latin typeface="Times New Roman" pitchFamily="18" charset="0"/>
              <a:ea typeface="標楷體" pitchFamily="65" charset="-120"/>
              <a:cs typeface="Times New Roman" pitchFamily="18" charset="0"/>
            </a:rPr>
            <a:t>各構面的</a:t>
          </a:r>
          <a:r>
            <a:rPr lang="en-US" altLang="zh-TW" sz="1800" dirty="0" smtClean="0">
              <a:latin typeface="Times New Roman" pitchFamily="18" charset="0"/>
              <a:ea typeface="標楷體" pitchFamily="65" charset="-120"/>
              <a:cs typeface="Times New Roman" pitchFamily="18" charset="0"/>
            </a:rPr>
            <a:t>C-</a:t>
          </a:r>
          <a:r>
            <a:rPr lang="zh-TW" altLang="en-US" sz="1800" dirty="0" smtClean="0">
              <a:latin typeface="Times New Roman" pitchFamily="18" charset="0"/>
              <a:ea typeface="標楷體" pitchFamily="65" charset="-120"/>
              <a:cs typeface="Times New Roman" pitchFamily="18" charset="0"/>
            </a:rPr>
            <a:t>題皆被扣至</a:t>
          </a:r>
          <a:r>
            <a:rPr lang="en-US" altLang="zh-TW" sz="1800" dirty="0" smtClean="0">
              <a:latin typeface="Times New Roman" pitchFamily="18" charset="0"/>
              <a:ea typeface="標楷體" pitchFamily="65" charset="-120"/>
              <a:cs typeface="Times New Roman" pitchFamily="18" charset="0"/>
            </a:rPr>
            <a:t>0</a:t>
          </a:r>
          <a:r>
            <a:rPr lang="zh-TW" altLang="en-US" sz="1800" dirty="0" smtClean="0">
              <a:latin typeface="Times New Roman" pitchFamily="18" charset="0"/>
              <a:ea typeface="標楷體" pitchFamily="65" charset="-120"/>
              <a:cs typeface="Times New Roman" pitchFamily="18" charset="0"/>
            </a:rPr>
            <a:t>分為止</a:t>
          </a:r>
          <a:endParaRPr lang="zh-TW" altLang="en-US" sz="1800" dirty="0">
            <a:latin typeface="Times New Roman" pitchFamily="18" charset="0"/>
            <a:ea typeface="標楷體" pitchFamily="65" charset="-120"/>
            <a:cs typeface="Times New Roman" pitchFamily="18" charset="0"/>
          </a:endParaRPr>
        </a:p>
      </dgm:t>
    </dgm:pt>
    <dgm:pt modelId="{6F9A948E-64AB-4176-A4AF-DF0BA38D4B87}" type="parTrans" cxnId="{C5F830ED-5043-4BE7-AA9E-E15D17505BFB}">
      <dgm:prSet/>
      <dgm:spPr/>
      <dgm:t>
        <a:bodyPr/>
        <a:lstStyle/>
        <a:p>
          <a:endParaRPr lang="zh-TW" altLang="en-US" sz="1200">
            <a:latin typeface="Times New Roman" pitchFamily="18" charset="0"/>
            <a:ea typeface="標楷體" pitchFamily="65" charset="-120"/>
            <a:cs typeface="Times New Roman" pitchFamily="18" charset="0"/>
          </a:endParaRPr>
        </a:p>
      </dgm:t>
    </dgm:pt>
    <dgm:pt modelId="{A2B194CF-5989-4789-8448-E93CF17FD259}" type="sibTrans" cxnId="{C5F830ED-5043-4BE7-AA9E-E15D17505BFB}">
      <dgm:prSet/>
      <dgm:spPr/>
      <dgm:t>
        <a:bodyPr/>
        <a:lstStyle/>
        <a:p>
          <a:endParaRPr lang="zh-TW" altLang="en-US" sz="1200">
            <a:latin typeface="Times New Roman" pitchFamily="18" charset="0"/>
            <a:ea typeface="標楷體" pitchFamily="65" charset="-120"/>
            <a:cs typeface="Times New Roman" pitchFamily="18" charset="0"/>
          </a:endParaRPr>
        </a:p>
      </dgm:t>
    </dgm:pt>
    <dgm:pt modelId="{4540443C-ACE3-4424-94BC-66E67A8E0BF8}">
      <dgm:prSet phldrT="[文字]" custT="1"/>
      <dgm:spPr/>
      <dgm:t>
        <a:bodyPr/>
        <a:lstStyle/>
        <a:p>
          <a:r>
            <a:rPr lang="zh-TW" altLang="en-US" sz="1800" dirty="0" smtClean="0">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0</a:t>
          </a:r>
          <a:endParaRPr lang="zh-TW" altLang="en-US" sz="1800" b="1" dirty="0">
            <a:solidFill>
              <a:srgbClr val="0000FF"/>
            </a:solidFill>
            <a:latin typeface="Times New Roman" pitchFamily="18" charset="0"/>
            <a:ea typeface="標楷體" pitchFamily="65" charset="-120"/>
            <a:cs typeface="Times New Roman" pitchFamily="18" charset="0"/>
          </a:endParaRPr>
        </a:p>
      </dgm:t>
    </dgm:pt>
    <dgm:pt modelId="{31CBF0B6-5534-4061-8510-C282244D6485}" type="parTrans" cxnId="{9455A64A-D692-49AA-A585-1184C59413F3}">
      <dgm:prSet/>
      <dgm:spPr/>
      <dgm:t>
        <a:bodyPr/>
        <a:lstStyle/>
        <a:p>
          <a:endParaRPr lang="zh-TW" altLang="en-US"/>
        </a:p>
      </dgm:t>
    </dgm:pt>
    <dgm:pt modelId="{0F7DB113-5DF5-47FD-89E3-07BEB1CB14B9}" type="sibTrans" cxnId="{9455A64A-D692-49AA-A585-1184C59413F3}">
      <dgm:prSet/>
      <dgm:spPr/>
      <dgm:t>
        <a:bodyPr/>
        <a:lstStyle/>
        <a:p>
          <a:endParaRPr lang="zh-TW" altLang="en-US"/>
        </a:p>
      </dgm:t>
    </dgm:pt>
    <dgm:pt modelId="{F1AA59FF-C3EA-4BBA-8DEB-BCAF6F15FA1C}">
      <dgm:prSet phldrT="[文字]" custT="1"/>
      <dgm:spPr/>
      <dgm:t>
        <a:bodyPr/>
        <a:lstStyle/>
        <a:p>
          <a:r>
            <a:rPr lang="zh-TW" altLang="en-US" sz="1800" dirty="0" smtClean="0">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110</a:t>
          </a:r>
          <a:r>
            <a:rPr lang="zh-TW" altLang="en-US" sz="1800" dirty="0" smtClean="0">
              <a:latin typeface="Times New Roman" pitchFamily="18" charset="0"/>
              <a:ea typeface="標楷體" pitchFamily="65" charset="-120"/>
              <a:cs typeface="Times New Roman" pitchFamily="18" charset="0"/>
            </a:rPr>
            <a:t>                      </a:t>
          </a:r>
          <a:endParaRPr lang="zh-TW" altLang="en-US" sz="1800" dirty="0">
            <a:latin typeface="Times New Roman" pitchFamily="18" charset="0"/>
            <a:ea typeface="標楷體" pitchFamily="65" charset="-120"/>
            <a:cs typeface="Times New Roman" pitchFamily="18" charset="0"/>
          </a:endParaRPr>
        </a:p>
      </dgm:t>
    </dgm:pt>
    <dgm:pt modelId="{63FB6B7D-069C-4CE1-805F-AFAC7168413C}" type="parTrans" cxnId="{0F454A6C-2A8F-41E1-9EFD-1F580E1EC66E}">
      <dgm:prSet/>
      <dgm:spPr/>
      <dgm:t>
        <a:bodyPr/>
        <a:lstStyle/>
        <a:p>
          <a:endParaRPr lang="zh-TW" altLang="en-US"/>
        </a:p>
      </dgm:t>
    </dgm:pt>
    <dgm:pt modelId="{50C6AE28-72D7-4525-A297-02AEF02E0281}" type="sibTrans" cxnId="{0F454A6C-2A8F-41E1-9EFD-1F580E1EC66E}">
      <dgm:prSet/>
      <dgm:spPr/>
      <dgm:t>
        <a:bodyPr/>
        <a:lstStyle/>
        <a:p>
          <a:endParaRPr lang="zh-TW" altLang="en-US"/>
        </a:p>
      </dgm:t>
    </dgm:pt>
    <dgm:pt modelId="{81183797-0DEA-47CE-804C-EEFD905601A3}" type="pres">
      <dgm:prSet presAssocID="{7A88A021-3653-4291-9229-16D1ACF57F9A}" presName="Name0" presStyleCnt="0">
        <dgm:presLayoutVars>
          <dgm:dir/>
          <dgm:animLvl val="lvl"/>
          <dgm:resizeHandles val="exact"/>
        </dgm:presLayoutVars>
      </dgm:prSet>
      <dgm:spPr/>
      <dgm:t>
        <a:bodyPr/>
        <a:lstStyle/>
        <a:p>
          <a:endParaRPr lang="zh-TW" altLang="en-US"/>
        </a:p>
      </dgm:t>
    </dgm:pt>
    <dgm:pt modelId="{4260F191-106B-467B-8B9F-74C8A8323CCC}" type="pres">
      <dgm:prSet presAssocID="{8EEF0CD7-A4A0-4026-AA68-AEAC067851C2}" presName="composite" presStyleCnt="0"/>
      <dgm:spPr/>
    </dgm:pt>
    <dgm:pt modelId="{E4F6447D-99C3-4DE7-B883-E12CF088CBDC}" type="pres">
      <dgm:prSet presAssocID="{8EEF0CD7-A4A0-4026-AA68-AEAC067851C2}" presName="parTx" presStyleLbl="alignNode1" presStyleIdx="0" presStyleCnt="2" custScaleY="80200">
        <dgm:presLayoutVars>
          <dgm:chMax val="0"/>
          <dgm:chPref val="0"/>
          <dgm:bulletEnabled val="1"/>
        </dgm:presLayoutVars>
      </dgm:prSet>
      <dgm:spPr/>
      <dgm:t>
        <a:bodyPr/>
        <a:lstStyle/>
        <a:p>
          <a:endParaRPr lang="zh-TW" altLang="en-US"/>
        </a:p>
      </dgm:t>
    </dgm:pt>
    <dgm:pt modelId="{C3C00DAC-54D9-4634-ADD0-4767EB8F4EFA}" type="pres">
      <dgm:prSet presAssocID="{8EEF0CD7-A4A0-4026-AA68-AEAC067851C2}" presName="desTx" presStyleLbl="alignAccFollowNode1" presStyleIdx="0" presStyleCnt="2">
        <dgm:presLayoutVars>
          <dgm:bulletEnabled val="1"/>
        </dgm:presLayoutVars>
      </dgm:prSet>
      <dgm:spPr/>
      <dgm:t>
        <a:bodyPr/>
        <a:lstStyle/>
        <a:p>
          <a:endParaRPr lang="zh-TW" altLang="en-US"/>
        </a:p>
      </dgm:t>
    </dgm:pt>
    <dgm:pt modelId="{DB906903-D489-4AD0-AEB0-1103F0FC7784}" type="pres">
      <dgm:prSet presAssocID="{307C0743-1E18-4044-B25E-4A9A5619D273}" presName="space" presStyleCnt="0"/>
      <dgm:spPr/>
    </dgm:pt>
    <dgm:pt modelId="{2FF38D8E-596C-46F6-A2B7-D6B37E31F330}" type="pres">
      <dgm:prSet presAssocID="{0F0CFE52-4349-4027-B784-BB5C84EFAF7E}" presName="composite" presStyleCnt="0"/>
      <dgm:spPr/>
    </dgm:pt>
    <dgm:pt modelId="{85D57FEE-15B6-494D-BDD7-7268696F16B1}" type="pres">
      <dgm:prSet presAssocID="{0F0CFE52-4349-4027-B784-BB5C84EFAF7E}" presName="parTx" presStyleLbl="alignNode1" presStyleIdx="1" presStyleCnt="2" custScaleY="80200">
        <dgm:presLayoutVars>
          <dgm:chMax val="0"/>
          <dgm:chPref val="0"/>
          <dgm:bulletEnabled val="1"/>
        </dgm:presLayoutVars>
      </dgm:prSet>
      <dgm:spPr/>
      <dgm:t>
        <a:bodyPr/>
        <a:lstStyle/>
        <a:p>
          <a:endParaRPr lang="zh-TW" altLang="en-US"/>
        </a:p>
      </dgm:t>
    </dgm:pt>
    <dgm:pt modelId="{5F276DBC-327B-4C2C-88D5-BB4E0966EB67}" type="pres">
      <dgm:prSet presAssocID="{0F0CFE52-4349-4027-B784-BB5C84EFAF7E}" presName="desTx" presStyleLbl="alignAccFollowNode1" presStyleIdx="1" presStyleCnt="2">
        <dgm:presLayoutVars>
          <dgm:bulletEnabled val="1"/>
        </dgm:presLayoutVars>
      </dgm:prSet>
      <dgm:spPr/>
      <dgm:t>
        <a:bodyPr/>
        <a:lstStyle/>
        <a:p>
          <a:endParaRPr lang="zh-TW" altLang="en-US"/>
        </a:p>
      </dgm:t>
    </dgm:pt>
  </dgm:ptLst>
  <dgm:cxnLst>
    <dgm:cxn modelId="{F05F699F-286F-4BD2-87B8-AFF8609AC64E}" type="presOf" srcId="{0F0CFE52-4349-4027-B784-BB5C84EFAF7E}" destId="{85D57FEE-15B6-494D-BDD7-7268696F16B1}" srcOrd="0" destOrd="0" presId="urn:microsoft.com/office/officeart/2005/8/layout/hList1"/>
    <dgm:cxn modelId="{B287819D-A247-4B25-AF88-D08909529AAC}" srcId="{7A88A021-3653-4291-9229-16D1ACF57F9A}" destId="{8EEF0CD7-A4A0-4026-AA68-AEAC067851C2}" srcOrd="0" destOrd="0" parTransId="{66CB9D43-3EF9-47DB-A2D1-B452A112FF57}" sibTransId="{307C0743-1E18-4044-B25E-4A9A5619D273}"/>
    <dgm:cxn modelId="{16B97C77-EBDA-4E12-A4DB-6E3FED77B5EC}" type="presOf" srcId="{8EEF0CD7-A4A0-4026-AA68-AEAC067851C2}" destId="{E4F6447D-99C3-4DE7-B883-E12CF088CBDC}" srcOrd="0" destOrd="0" presId="urn:microsoft.com/office/officeart/2005/8/layout/hList1"/>
    <dgm:cxn modelId="{7FF2EF66-9520-43A8-A88A-2533B6C96095}" type="presOf" srcId="{4540443C-ACE3-4424-94BC-66E67A8E0BF8}" destId="{5F276DBC-327B-4C2C-88D5-BB4E0966EB67}" srcOrd="0" destOrd="1" presId="urn:microsoft.com/office/officeart/2005/8/layout/hList1"/>
    <dgm:cxn modelId="{9455A64A-D692-49AA-A585-1184C59413F3}" srcId="{0F0CFE52-4349-4027-B784-BB5C84EFAF7E}" destId="{4540443C-ACE3-4424-94BC-66E67A8E0BF8}" srcOrd="1" destOrd="0" parTransId="{31CBF0B6-5534-4061-8510-C282244D6485}" sibTransId="{0F7DB113-5DF5-47FD-89E3-07BEB1CB14B9}"/>
    <dgm:cxn modelId="{B8A490DB-CE0B-4785-A24E-7F58B9433574}" srcId="{8EEF0CD7-A4A0-4026-AA68-AEAC067851C2}" destId="{DB0C9700-1CD2-4921-B270-6ABB0FAE32F2}" srcOrd="0" destOrd="0" parTransId="{0D24E095-8AB6-4E56-BE8F-AA15C6DD2A44}" sibTransId="{C76E9ECB-117B-4139-8DBF-355D97801511}"/>
    <dgm:cxn modelId="{C826B979-9BEE-46C5-803B-9DFFA5D10DFF}" type="presOf" srcId="{B4955EEC-3F6E-4037-91C1-D0A702CB1039}" destId="{5F276DBC-327B-4C2C-88D5-BB4E0966EB67}" srcOrd="0" destOrd="0" presId="urn:microsoft.com/office/officeart/2005/8/layout/hList1"/>
    <dgm:cxn modelId="{C5F830ED-5043-4BE7-AA9E-E15D17505BFB}" srcId="{0F0CFE52-4349-4027-B784-BB5C84EFAF7E}" destId="{B4955EEC-3F6E-4037-91C1-D0A702CB1039}" srcOrd="0" destOrd="0" parTransId="{6F9A948E-64AB-4176-A4AF-DF0BA38D4B87}" sibTransId="{A2B194CF-5989-4789-8448-E93CF17FD259}"/>
    <dgm:cxn modelId="{0F454A6C-2A8F-41E1-9EFD-1F580E1EC66E}" srcId="{8EEF0CD7-A4A0-4026-AA68-AEAC067851C2}" destId="{F1AA59FF-C3EA-4BBA-8DEB-BCAF6F15FA1C}" srcOrd="1" destOrd="0" parTransId="{63FB6B7D-069C-4CE1-805F-AFAC7168413C}" sibTransId="{50C6AE28-72D7-4525-A297-02AEF02E0281}"/>
    <dgm:cxn modelId="{FEB4B470-6F96-469E-BBFC-8237C7DE80DE}" srcId="{7A88A021-3653-4291-9229-16D1ACF57F9A}" destId="{0F0CFE52-4349-4027-B784-BB5C84EFAF7E}" srcOrd="1" destOrd="0" parTransId="{2B475BAA-2C51-48EE-B984-E9274118F3DE}" sibTransId="{4C25C301-5A7D-4A3C-A70B-1FB494E1EFF8}"/>
    <dgm:cxn modelId="{538C87BE-D480-4558-813C-06E671AD905F}" type="presOf" srcId="{DB0C9700-1CD2-4921-B270-6ABB0FAE32F2}" destId="{C3C00DAC-54D9-4634-ADD0-4767EB8F4EFA}" srcOrd="0" destOrd="0" presId="urn:microsoft.com/office/officeart/2005/8/layout/hList1"/>
    <dgm:cxn modelId="{CA862F07-2748-427D-A58B-26346EC7E1DE}" type="presOf" srcId="{F1AA59FF-C3EA-4BBA-8DEB-BCAF6F15FA1C}" destId="{C3C00DAC-54D9-4634-ADD0-4767EB8F4EFA}" srcOrd="0" destOrd="1" presId="urn:microsoft.com/office/officeart/2005/8/layout/hList1"/>
    <dgm:cxn modelId="{1A7FBB46-56F9-46E6-BA59-16878E16889B}" type="presOf" srcId="{7A88A021-3653-4291-9229-16D1ACF57F9A}" destId="{81183797-0DEA-47CE-804C-EEFD905601A3}" srcOrd="0" destOrd="0" presId="urn:microsoft.com/office/officeart/2005/8/layout/hList1"/>
    <dgm:cxn modelId="{9D229CAB-9D18-425B-BDD7-D78ABAB23D97}" type="presParOf" srcId="{81183797-0DEA-47CE-804C-EEFD905601A3}" destId="{4260F191-106B-467B-8B9F-74C8A8323CCC}" srcOrd="0" destOrd="0" presId="urn:microsoft.com/office/officeart/2005/8/layout/hList1"/>
    <dgm:cxn modelId="{8584A0A7-7314-4DC5-B39D-514DF27450E4}" type="presParOf" srcId="{4260F191-106B-467B-8B9F-74C8A8323CCC}" destId="{E4F6447D-99C3-4DE7-B883-E12CF088CBDC}" srcOrd="0" destOrd="0" presId="urn:microsoft.com/office/officeart/2005/8/layout/hList1"/>
    <dgm:cxn modelId="{C04D6455-D3C9-42EC-BA4B-E50BAF769A0E}" type="presParOf" srcId="{4260F191-106B-467B-8B9F-74C8A8323CCC}" destId="{C3C00DAC-54D9-4634-ADD0-4767EB8F4EFA}" srcOrd="1" destOrd="0" presId="urn:microsoft.com/office/officeart/2005/8/layout/hList1"/>
    <dgm:cxn modelId="{5ACA5ADF-B081-4625-BC9F-95F948E54CAE}" type="presParOf" srcId="{81183797-0DEA-47CE-804C-EEFD905601A3}" destId="{DB906903-D489-4AD0-AEB0-1103F0FC7784}" srcOrd="1" destOrd="0" presId="urn:microsoft.com/office/officeart/2005/8/layout/hList1"/>
    <dgm:cxn modelId="{340150C3-E1DE-41FC-8993-71DEAA38AC66}" type="presParOf" srcId="{81183797-0DEA-47CE-804C-EEFD905601A3}" destId="{2FF38D8E-596C-46F6-A2B7-D6B37E31F330}" srcOrd="2" destOrd="0" presId="urn:microsoft.com/office/officeart/2005/8/layout/hList1"/>
    <dgm:cxn modelId="{85E97AD7-6FB2-4BB0-BB39-D6F745F7CD31}" type="presParOf" srcId="{2FF38D8E-596C-46F6-A2B7-D6B37E31F330}" destId="{85D57FEE-15B6-494D-BDD7-7268696F16B1}" srcOrd="0" destOrd="0" presId="urn:microsoft.com/office/officeart/2005/8/layout/hList1"/>
    <dgm:cxn modelId="{55CDF336-6CA6-4BD1-AA78-212A81C3B2B2}" type="presParOf" srcId="{2FF38D8E-596C-46F6-A2B7-D6B37E31F330}" destId="{5F276DBC-327B-4C2C-88D5-BB4E0966EB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499D2E-209F-40CF-8376-BBE66CC917F4}"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zh-TW" altLang="en-US"/>
        </a:p>
      </dgm:t>
    </dgm:pt>
    <dgm:pt modelId="{07ED253F-52EF-4E9C-9B7E-78485CE51FC0}">
      <dgm:prSet phldrT="[文字]" custT="1"/>
      <dgm:spPr/>
      <dgm:t>
        <a:bodyPr/>
        <a:lstStyle/>
        <a:p>
          <a:r>
            <a:rPr lang="zh-TW" sz="1800" b="1" dirty="0" smtClean="0">
              <a:latin typeface="標楷體" panose="03000509000000000000" pitchFamily="65" charset="-120"/>
              <a:ea typeface="標楷體" panose="03000509000000000000" pitchFamily="65" charset="-120"/>
            </a:rPr>
            <a:t>研議指標</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(104</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11~12</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a:t>
          </a:r>
          <a:endParaRPr lang="zh-TW" altLang="en-US" sz="1800" b="1" dirty="0">
            <a:latin typeface="標楷體" panose="03000509000000000000" pitchFamily="65" charset="-120"/>
            <a:ea typeface="標楷體" panose="03000509000000000000" pitchFamily="65" charset="-120"/>
          </a:endParaRPr>
        </a:p>
      </dgm:t>
    </dgm:pt>
    <dgm:pt modelId="{547D3648-E5F9-4AEE-B06A-D35A54DC953F}" type="parTrans" cxnId="{E7250E52-1321-42F0-AB45-C004733D80A3}">
      <dgm:prSet/>
      <dgm:spPr/>
      <dgm:t>
        <a:bodyPr/>
        <a:lstStyle/>
        <a:p>
          <a:endParaRPr lang="zh-TW" altLang="en-US" sz="1800" b="1">
            <a:latin typeface="標楷體" panose="03000509000000000000" pitchFamily="65" charset="-120"/>
            <a:ea typeface="標楷體" panose="03000509000000000000" pitchFamily="65" charset="-120"/>
          </a:endParaRPr>
        </a:p>
      </dgm:t>
    </dgm:pt>
    <dgm:pt modelId="{4F950723-7B49-4248-8CD3-743AE3187CCE}" type="sibTrans" cxnId="{E7250E52-1321-42F0-AB45-C004733D80A3}">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B539248A-14C5-4733-97A0-32AB3FE1917A}">
      <dgm:prSet custT="1"/>
      <dgm:spPr/>
      <dgm:t>
        <a:bodyPr/>
        <a:lstStyle/>
        <a:p>
          <a:r>
            <a:rPr lang="zh-TW" sz="1800" b="1" dirty="0" smtClean="0">
              <a:latin typeface="標楷體" panose="03000509000000000000" pitchFamily="65" charset="-120"/>
              <a:ea typeface="標楷體" panose="03000509000000000000" pitchFamily="65" charset="-120"/>
            </a:rPr>
            <a:t>公布指標</a:t>
          </a:r>
          <a:endParaRPr lang="en-US" altLang="zh-TW" sz="1800" b="1" dirty="0" smtClean="0">
            <a:latin typeface="標楷體" panose="03000509000000000000" pitchFamily="65" charset="-120"/>
            <a:ea typeface="標楷體" panose="03000509000000000000" pitchFamily="65" charset="-120"/>
          </a:endParaRPr>
        </a:p>
        <a:p>
          <a:r>
            <a:rPr lang="zh-TW" sz="1800" b="1" dirty="0" smtClean="0">
              <a:latin typeface="標楷體" panose="03000509000000000000" pitchFamily="65" charset="-120"/>
              <a:ea typeface="標楷體" panose="03000509000000000000" pitchFamily="65" charset="-120"/>
            </a:rPr>
            <a:t>及作業方式</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(104</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12</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30</a:t>
          </a:r>
          <a:r>
            <a:rPr lang="zh-TW" sz="1800" b="1" dirty="0" smtClean="0">
              <a:latin typeface="標楷體" panose="03000509000000000000" pitchFamily="65" charset="-120"/>
              <a:ea typeface="標楷體" panose="03000509000000000000" pitchFamily="65" charset="-120"/>
            </a:rPr>
            <a:t>日</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591B442C-3915-44ED-BCFA-AAEEEE152D4E}" type="parTrans" cxnId="{C18A9D9F-3952-4CFA-9FF0-3B18A4ABD573}">
      <dgm:prSet/>
      <dgm:spPr/>
      <dgm:t>
        <a:bodyPr/>
        <a:lstStyle/>
        <a:p>
          <a:endParaRPr lang="zh-TW" altLang="en-US" sz="1800" b="1">
            <a:latin typeface="標楷體" panose="03000509000000000000" pitchFamily="65" charset="-120"/>
            <a:ea typeface="標楷體" panose="03000509000000000000" pitchFamily="65" charset="-120"/>
          </a:endParaRPr>
        </a:p>
      </dgm:t>
    </dgm:pt>
    <dgm:pt modelId="{C169278B-61DC-470B-9FF6-4051C5F7BD3E}" type="sibTrans" cxnId="{C18A9D9F-3952-4CFA-9FF0-3B18A4ABD573}">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5A71BD65-E20B-42BC-A71E-251198A40B94}">
      <dgm:prSet custT="1"/>
      <dgm:spPr/>
      <dgm:t>
        <a:bodyPr/>
        <a:lstStyle/>
        <a:p>
          <a:r>
            <a:rPr lang="zh-TW" sz="1800" b="1" dirty="0" smtClean="0">
              <a:latin typeface="標楷體" panose="03000509000000000000" pitchFamily="65" charset="-120"/>
              <a:ea typeface="標楷體" panose="03000509000000000000" pitchFamily="65" charset="-120"/>
            </a:rPr>
            <a:t>評鑑宣導會</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(105</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3</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837988CF-6EEB-4CF9-8197-AFA08DC1F62C}" type="parTrans" cxnId="{D8B3810F-4687-4810-9547-BEC57DF5CED4}">
      <dgm:prSet/>
      <dgm:spPr/>
      <dgm:t>
        <a:bodyPr/>
        <a:lstStyle/>
        <a:p>
          <a:endParaRPr lang="zh-TW" altLang="en-US" sz="1800" b="1">
            <a:latin typeface="標楷體" panose="03000509000000000000" pitchFamily="65" charset="-120"/>
            <a:ea typeface="標楷體" panose="03000509000000000000" pitchFamily="65" charset="-120"/>
          </a:endParaRPr>
        </a:p>
      </dgm:t>
    </dgm:pt>
    <dgm:pt modelId="{30EE36F0-333D-4365-B453-302EA048E1CA}" type="sibTrans" cxnId="{D8B3810F-4687-4810-9547-BEC57DF5CED4}">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3E98BB92-5E72-44A0-B9D0-172F309CA0A3}">
      <dgm:prSet custT="1"/>
      <dgm:spPr/>
      <dgm:t>
        <a:bodyPr/>
        <a:lstStyle/>
        <a:p>
          <a:r>
            <a:rPr lang="zh-TW" sz="1800" b="1" dirty="0" smtClean="0">
              <a:latin typeface="標楷體" panose="03000509000000000000" pitchFamily="65" charset="-120"/>
              <a:ea typeface="標楷體" panose="03000509000000000000" pitchFamily="65" charset="-120"/>
            </a:rPr>
            <a:t>函知「評分指南」及「參考範例」</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(105</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7</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78DE53BD-2049-4AFD-BB15-7E6F6BAFA507}" type="parTrans" cxnId="{BD9A4D6A-2A11-47EE-8038-EE0783B69B7F}">
      <dgm:prSet/>
      <dgm:spPr/>
      <dgm:t>
        <a:bodyPr/>
        <a:lstStyle/>
        <a:p>
          <a:endParaRPr lang="zh-TW" altLang="en-US" sz="1800" b="1">
            <a:latin typeface="標楷體" panose="03000509000000000000" pitchFamily="65" charset="-120"/>
            <a:ea typeface="標楷體" panose="03000509000000000000" pitchFamily="65" charset="-120"/>
          </a:endParaRPr>
        </a:p>
      </dgm:t>
    </dgm:pt>
    <dgm:pt modelId="{C953692E-9D07-45E9-87CD-7F5C3320D7F3}" type="sibTrans" cxnId="{BD9A4D6A-2A11-47EE-8038-EE0783B69B7F}">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765304B6-21CF-4D96-BAE7-7CE626444DA7}">
      <dgm:prSet custT="1"/>
      <dgm:spPr/>
      <dgm:t>
        <a:bodyPr/>
        <a:lstStyle/>
        <a:p>
          <a:r>
            <a:rPr lang="zh-TW" sz="1800" b="1" dirty="0" smtClean="0">
              <a:latin typeface="標楷體" panose="03000509000000000000" pitchFamily="65" charset="-120"/>
              <a:ea typeface="標楷體" panose="03000509000000000000" pitchFamily="65" charset="-120"/>
            </a:rPr>
            <a:t>評鑑宣導會</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(105</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9</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45047A69-D8B1-47B9-99B6-20E435A8D16E}" type="parTrans" cxnId="{913FE212-24EB-488C-B9AD-718EC88ED1B4}">
      <dgm:prSet/>
      <dgm:spPr/>
      <dgm:t>
        <a:bodyPr/>
        <a:lstStyle/>
        <a:p>
          <a:endParaRPr lang="zh-TW" altLang="en-US" sz="1800" b="1">
            <a:latin typeface="標楷體" panose="03000509000000000000" pitchFamily="65" charset="-120"/>
            <a:ea typeface="標楷體" panose="03000509000000000000" pitchFamily="65" charset="-120"/>
          </a:endParaRPr>
        </a:p>
      </dgm:t>
    </dgm:pt>
    <dgm:pt modelId="{E038DB0D-D2A6-409D-9AEE-382CC184CCB1}" type="sibTrans" cxnId="{913FE212-24EB-488C-B9AD-718EC88ED1B4}">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4D50B887-A87F-4A6C-B177-B9B46486EB60}">
      <dgm:prSet custT="1"/>
      <dgm:spPr/>
      <dgm:t>
        <a:bodyPr/>
        <a:lstStyle/>
        <a:p>
          <a:r>
            <a:rPr lang="zh-TW" sz="1800" b="1" dirty="0" smtClean="0">
              <a:latin typeface="標楷體" panose="03000509000000000000" pitchFamily="65" charset="-120"/>
              <a:ea typeface="標楷體" panose="03000509000000000000" pitchFamily="65" charset="-120"/>
            </a:rPr>
            <a:t>公司自評</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(105</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10</a:t>
          </a:r>
          <a:r>
            <a:rPr lang="zh-TW" sz="1800" b="1" dirty="0" smtClean="0">
              <a:latin typeface="標楷體" panose="03000509000000000000" pitchFamily="65" charset="-120"/>
              <a:ea typeface="標楷體" panose="03000509000000000000" pitchFamily="65" charset="-120"/>
            </a:rPr>
            <a:t>月～</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106</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1</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DD3F2695-441A-4FB6-968F-3758289792D2}" type="parTrans" cxnId="{2332CB4D-CF99-4C3A-8399-4D44B8AA2BB7}">
      <dgm:prSet/>
      <dgm:spPr/>
      <dgm:t>
        <a:bodyPr/>
        <a:lstStyle/>
        <a:p>
          <a:endParaRPr lang="zh-TW" altLang="en-US" sz="1800" b="1">
            <a:latin typeface="標楷體" panose="03000509000000000000" pitchFamily="65" charset="-120"/>
            <a:ea typeface="標楷體" panose="03000509000000000000" pitchFamily="65" charset="-120"/>
          </a:endParaRPr>
        </a:p>
      </dgm:t>
    </dgm:pt>
    <dgm:pt modelId="{BA691891-C9A3-416A-B853-38FBBA5F31E3}" type="sibTrans" cxnId="{2332CB4D-CF99-4C3A-8399-4D44B8AA2BB7}">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1F2E05C4-E195-40F2-A738-72C8B4656CF1}">
      <dgm:prSet custT="1"/>
      <dgm:spPr/>
      <dgm:t>
        <a:bodyPr/>
        <a:lstStyle/>
        <a:p>
          <a:r>
            <a:rPr lang="zh-TW" sz="1800" b="1" dirty="0" smtClean="0">
              <a:latin typeface="標楷體" panose="03000509000000000000" pitchFamily="65" charset="-120"/>
              <a:ea typeface="標楷體" panose="03000509000000000000" pitchFamily="65" charset="-120"/>
            </a:rPr>
            <a:t>評鑑小組評核</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(106</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1~3</a:t>
          </a:r>
          <a:r>
            <a:rPr lang="zh-TW" sz="1800" b="1" dirty="0" smtClean="0">
              <a:latin typeface="標楷體" panose="03000509000000000000" pitchFamily="65" charset="-120"/>
              <a:ea typeface="標楷體" panose="03000509000000000000" pitchFamily="65" charset="-120"/>
            </a:rPr>
            <a:t>月</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BC35289D-AFF4-424E-A1C8-9201326E2603}" type="parTrans" cxnId="{1E89C273-B800-4CE0-B7A4-FEBF04194EE8}">
      <dgm:prSet/>
      <dgm:spPr/>
      <dgm:t>
        <a:bodyPr/>
        <a:lstStyle/>
        <a:p>
          <a:endParaRPr lang="zh-TW" altLang="en-US" sz="1800" b="1">
            <a:latin typeface="標楷體" panose="03000509000000000000" pitchFamily="65" charset="-120"/>
            <a:ea typeface="標楷體" panose="03000509000000000000" pitchFamily="65" charset="-120"/>
          </a:endParaRPr>
        </a:p>
      </dgm:t>
    </dgm:pt>
    <dgm:pt modelId="{B593CFF2-269B-4188-823F-FAD359F33C91}" type="sibTrans" cxnId="{1E89C273-B800-4CE0-B7A4-FEBF04194EE8}">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7C99C0E5-2357-4CB7-973C-BE368A0F61FF}">
      <dgm:prSet custT="1"/>
      <dgm:spPr/>
      <dgm:t>
        <a:bodyPr/>
        <a:lstStyle/>
        <a:p>
          <a:r>
            <a:rPr lang="zh-TW" sz="1800" b="1" dirty="0" smtClean="0">
              <a:latin typeface="標楷體" panose="03000509000000000000" pitchFamily="65" charset="-120"/>
              <a:ea typeface="標楷體" panose="03000509000000000000" pitchFamily="65" charset="-120"/>
            </a:rPr>
            <a:t>公布</a:t>
          </a:r>
          <a:endParaRPr lang="en-US" altLang="zh-TW" sz="1800" b="1" dirty="0" smtClean="0">
            <a:latin typeface="標楷體" panose="03000509000000000000" pitchFamily="65" charset="-120"/>
            <a:ea typeface="標楷體" panose="03000509000000000000" pitchFamily="65" charset="-120"/>
          </a:endParaRPr>
        </a:p>
        <a:p>
          <a:r>
            <a:rPr lang="zh-TW" sz="1800" b="1" dirty="0" smtClean="0">
              <a:latin typeface="標楷體" panose="03000509000000000000" pitchFamily="65" charset="-120"/>
              <a:ea typeface="標楷體" panose="03000509000000000000" pitchFamily="65" charset="-120"/>
            </a:rPr>
            <a:t>全體評鑑結果</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(106</a:t>
          </a:r>
          <a:r>
            <a:rPr lang="zh-TW" sz="1800" b="1" dirty="0" smtClean="0">
              <a:latin typeface="標楷體" panose="03000509000000000000" pitchFamily="65" charset="-120"/>
              <a:ea typeface="標楷體" panose="03000509000000000000" pitchFamily="65" charset="-120"/>
            </a:rPr>
            <a:t>年</a:t>
          </a:r>
          <a:r>
            <a:rPr lang="en-US" sz="1800" b="1" dirty="0" smtClean="0">
              <a:latin typeface="標楷體" panose="03000509000000000000" pitchFamily="65" charset="-120"/>
              <a:ea typeface="標楷體" panose="03000509000000000000" pitchFamily="65" charset="-120"/>
            </a:rPr>
            <a:t>4</a:t>
          </a:r>
          <a:r>
            <a:rPr lang="zh-TW" sz="1800" b="1" dirty="0" smtClean="0">
              <a:latin typeface="標楷體" panose="03000509000000000000" pitchFamily="65" charset="-120"/>
              <a:ea typeface="標楷體" panose="03000509000000000000" pitchFamily="65" charset="-120"/>
            </a:rPr>
            <a:t>月前</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383FBB7F-FDE2-446D-88B0-567FE2A6C344}" type="parTrans" cxnId="{BDC147E0-BCE1-4B59-BFAA-4FBD53B777BC}">
      <dgm:prSet/>
      <dgm:spPr/>
      <dgm:t>
        <a:bodyPr/>
        <a:lstStyle/>
        <a:p>
          <a:endParaRPr lang="zh-TW" altLang="en-US" sz="1800" b="1">
            <a:latin typeface="標楷體" panose="03000509000000000000" pitchFamily="65" charset="-120"/>
            <a:ea typeface="標楷體" panose="03000509000000000000" pitchFamily="65" charset="-120"/>
          </a:endParaRPr>
        </a:p>
      </dgm:t>
    </dgm:pt>
    <dgm:pt modelId="{6DE2D01A-03DA-4A1F-9E20-2650145930B1}" type="sibTrans" cxnId="{BDC147E0-BCE1-4B59-BFAA-4FBD53B777BC}">
      <dgm:prSet custT="1"/>
      <dgm:spPr/>
      <dgm:t>
        <a:bodyPr/>
        <a:lstStyle/>
        <a:p>
          <a:endParaRPr lang="zh-TW" altLang="en-US" sz="1800" b="1">
            <a:latin typeface="標楷體" panose="03000509000000000000" pitchFamily="65" charset="-120"/>
            <a:ea typeface="標楷體" panose="03000509000000000000" pitchFamily="65" charset="-120"/>
          </a:endParaRPr>
        </a:p>
      </dgm:t>
    </dgm:pt>
    <dgm:pt modelId="{6E16FEE5-80DB-43BC-A75E-D2510FA5CD31}">
      <dgm:prSet custT="1"/>
      <dgm:spPr/>
      <dgm:t>
        <a:bodyPr/>
        <a:lstStyle/>
        <a:p>
          <a:r>
            <a:rPr lang="zh-TW" sz="1800" b="1" dirty="0" smtClean="0">
              <a:latin typeface="標楷體" panose="03000509000000000000" pitchFamily="65" charset="-120"/>
              <a:ea typeface="標楷體" panose="03000509000000000000" pitchFamily="65" charset="-120"/>
            </a:rPr>
            <a:t>獎勵優良得分公司</a:t>
          </a:r>
          <a:endParaRPr lang="en-US" altLang="zh-TW" sz="1800" b="1" dirty="0" smtClean="0">
            <a:latin typeface="標楷體" panose="03000509000000000000" pitchFamily="65" charset="-120"/>
            <a:ea typeface="標楷體" panose="03000509000000000000" pitchFamily="65" charset="-120"/>
          </a:endParaRPr>
        </a:p>
        <a:p>
          <a:r>
            <a:rPr lang="en-US" sz="1800" b="1" dirty="0" smtClean="0">
              <a:latin typeface="標楷體" panose="03000509000000000000" pitchFamily="65" charset="-120"/>
              <a:ea typeface="標楷體" panose="03000509000000000000" pitchFamily="65" charset="-120"/>
            </a:rPr>
            <a:t>(</a:t>
          </a:r>
          <a:r>
            <a:rPr lang="zh-TW" sz="1800" b="1" dirty="0" smtClean="0">
              <a:latin typeface="標楷體" panose="03000509000000000000" pitchFamily="65" charset="-120"/>
              <a:ea typeface="標楷體" panose="03000509000000000000" pitchFamily="65" charset="-120"/>
            </a:rPr>
            <a:t>公布排名後</a:t>
          </a:r>
          <a:endParaRPr lang="en-US" altLang="zh-TW" sz="1800" b="1" dirty="0" smtClean="0">
            <a:latin typeface="標楷體" panose="03000509000000000000" pitchFamily="65" charset="-120"/>
            <a:ea typeface="標楷體" panose="03000509000000000000" pitchFamily="65" charset="-120"/>
          </a:endParaRPr>
        </a:p>
        <a:p>
          <a:r>
            <a:rPr lang="zh-TW" sz="1800" b="1" dirty="0" smtClean="0">
              <a:latin typeface="標楷體" panose="03000509000000000000" pitchFamily="65" charset="-120"/>
              <a:ea typeface="標楷體" panose="03000509000000000000" pitchFamily="65" charset="-120"/>
            </a:rPr>
            <a:t>擇期辦理</a:t>
          </a:r>
          <a:r>
            <a:rPr lang="en-US" sz="1800" b="1" dirty="0" smtClean="0">
              <a:latin typeface="標楷體" panose="03000509000000000000" pitchFamily="65" charset="-120"/>
              <a:ea typeface="標楷體" panose="03000509000000000000" pitchFamily="65" charset="-120"/>
            </a:rPr>
            <a:t>)</a:t>
          </a:r>
          <a:endParaRPr lang="zh-TW" sz="1800" b="1" dirty="0">
            <a:latin typeface="標楷體" panose="03000509000000000000" pitchFamily="65" charset="-120"/>
            <a:ea typeface="標楷體" panose="03000509000000000000" pitchFamily="65" charset="-120"/>
          </a:endParaRPr>
        </a:p>
      </dgm:t>
    </dgm:pt>
    <dgm:pt modelId="{411B0C53-CB69-4DA8-B5FD-5556D370813A}" type="parTrans" cxnId="{B307CCD5-D18E-4BC2-96CF-6588C37EB5C2}">
      <dgm:prSet/>
      <dgm:spPr/>
      <dgm:t>
        <a:bodyPr/>
        <a:lstStyle/>
        <a:p>
          <a:endParaRPr lang="zh-TW" altLang="en-US" sz="1800" b="1">
            <a:latin typeface="標楷體" panose="03000509000000000000" pitchFamily="65" charset="-120"/>
            <a:ea typeface="標楷體" panose="03000509000000000000" pitchFamily="65" charset="-120"/>
          </a:endParaRPr>
        </a:p>
      </dgm:t>
    </dgm:pt>
    <dgm:pt modelId="{D86E0A26-6777-4CF4-AEE6-9145F533D3A0}" type="sibTrans" cxnId="{B307CCD5-D18E-4BC2-96CF-6588C37EB5C2}">
      <dgm:prSet/>
      <dgm:spPr/>
      <dgm:t>
        <a:bodyPr/>
        <a:lstStyle/>
        <a:p>
          <a:endParaRPr lang="zh-TW" altLang="en-US" sz="1800" b="1">
            <a:latin typeface="標楷體" panose="03000509000000000000" pitchFamily="65" charset="-120"/>
            <a:ea typeface="標楷體" panose="03000509000000000000" pitchFamily="65" charset="-120"/>
          </a:endParaRPr>
        </a:p>
      </dgm:t>
    </dgm:pt>
    <dgm:pt modelId="{7B6F0D62-EF1A-43C9-BECD-F0746DB5825B}" type="pres">
      <dgm:prSet presAssocID="{5D499D2E-209F-40CF-8376-BBE66CC917F4}" presName="diagram" presStyleCnt="0">
        <dgm:presLayoutVars>
          <dgm:dir/>
          <dgm:resizeHandles val="exact"/>
        </dgm:presLayoutVars>
      </dgm:prSet>
      <dgm:spPr/>
      <dgm:t>
        <a:bodyPr/>
        <a:lstStyle/>
        <a:p>
          <a:endParaRPr lang="zh-TW" altLang="en-US"/>
        </a:p>
      </dgm:t>
    </dgm:pt>
    <dgm:pt modelId="{5312C54B-039B-47D0-BC31-EBCE1C2A959D}" type="pres">
      <dgm:prSet presAssocID="{07ED253F-52EF-4E9C-9B7E-78485CE51FC0}" presName="node" presStyleLbl="node1" presStyleIdx="0" presStyleCnt="9">
        <dgm:presLayoutVars>
          <dgm:bulletEnabled val="1"/>
        </dgm:presLayoutVars>
      </dgm:prSet>
      <dgm:spPr/>
      <dgm:t>
        <a:bodyPr/>
        <a:lstStyle/>
        <a:p>
          <a:endParaRPr lang="zh-TW" altLang="en-US"/>
        </a:p>
      </dgm:t>
    </dgm:pt>
    <dgm:pt modelId="{67A48836-E066-4FAA-ADDD-C203E3446E9D}" type="pres">
      <dgm:prSet presAssocID="{4F950723-7B49-4248-8CD3-743AE3187CCE}" presName="sibTrans" presStyleLbl="sibTrans2D1" presStyleIdx="0" presStyleCnt="8"/>
      <dgm:spPr/>
      <dgm:t>
        <a:bodyPr/>
        <a:lstStyle/>
        <a:p>
          <a:endParaRPr lang="zh-TW" altLang="en-US"/>
        </a:p>
      </dgm:t>
    </dgm:pt>
    <dgm:pt modelId="{BCA56960-4CBF-4E1B-B0B5-90917A5986E6}" type="pres">
      <dgm:prSet presAssocID="{4F950723-7B49-4248-8CD3-743AE3187CCE}" presName="connectorText" presStyleLbl="sibTrans2D1" presStyleIdx="0" presStyleCnt="8"/>
      <dgm:spPr/>
      <dgm:t>
        <a:bodyPr/>
        <a:lstStyle/>
        <a:p>
          <a:endParaRPr lang="zh-TW" altLang="en-US"/>
        </a:p>
      </dgm:t>
    </dgm:pt>
    <dgm:pt modelId="{159534E4-27CF-4FBD-A766-DD9378B36118}" type="pres">
      <dgm:prSet presAssocID="{B539248A-14C5-4733-97A0-32AB3FE1917A}" presName="node" presStyleLbl="node1" presStyleIdx="1" presStyleCnt="9">
        <dgm:presLayoutVars>
          <dgm:bulletEnabled val="1"/>
        </dgm:presLayoutVars>
      </dgm:prSet>
      <dgm:spPr/>
      <dgm:t>
        <a:bodyPr/>
        <a:lstStyle/>
        <a:p>
          <a:endParaRPr lang="zh-TW" altLang="en-US"/>
        </a:p>
      </dgm:t>
    </dgm:pt>
    <dgm:pt modelId="{251D4333-0A94-482B-A931-E3CFA36B04D4}" type="pres">
      <dgm:prSet presAssocID="{C169278B-61DC-470B-9FF6-4051C5F7BD3E}" presName="sibTrans" presStyleLbl="sibTrans2D1" presStyleIdx="1" presStyleCnt="8"/>
      <dgm:spPr/>
      <dgm:t>
        <a:bodyPr/>
        <a:lstStyle/>
        <a:p>
          <a:endParaRPr lang="zh-TW" altLang="en-US"/>
        </a:p>
      </dgm:t>
    </dgm:pt>
    <dgm:pt modelId="{3FDC8DCA-CCD0-40D7-AE47-0812B1998385}" type="pres">
      <dgm:prSet presAssocID="{C169278B-61DC-470B-9FF6-4051C5F7BD3E}" presName="connectorText" presStyleLbl="sibTrans2D1" presStyleIdx="1" presStyleCnt="8"/>
      <dgm:spPr/>
      <dgm:t>
        <a:bodyPr/>
        <a:lstStyle/>
        <a:p>
          <a:endParaRPr lang="zh-TW" altLang="en-US"/>
        </a:p>
      </dgm:t>
    </dgm:pt>
    <dgm:pt modelId="{B712A321-02CA-48FE-9A79-AC68FA7E0FA9}" type="pres">
      <dgm:prSet presAssocID="{5A71BD65-E20B-42BC-A71E-251198A40B94}" presName="node" presStyleLbl="node1" presStyleIdx="2" presStyleCnt="9">
        <dgm:presLayoutVars>
          <dgm:bulletEnabled val="1"/>
        </dgm:presLayoutVars>
      </dgm:prSet>
      <dgm:spPr/>
      <dgm:t>
        <a:bodyPr/>
        <a:lstStyle/>
        <a:p>
          <a:endParaRPr lang="zh-TW" altLang="en-US"/>
        </a:p>
      </dgm:t>
    </dgm:pt>
    <dgm:pt modelId="{9187B9F3-BDAF-49AB-926D-147270E665C7}" type="pres">
      <dgm:prSet presAssocID="{30EE36F0-333D-4365-B453-302EA048E1CA}" presName="sibTrans" presStyleLbl="sibTrans2D1" presStyleIdx="2" presStyleCnt="8"/>
      <dgm:spPr/>
      <dgm:t>
        <a:bodyPr/>
        <a:lstStyle/>
        <a:p>
          <a:endParaRPr lang="zh-TW" altLang="en-US"/>
        </a:p>
      </dgm:t>
    </dgm:pt>
    <dgm:pt modelId="{0679317D-1C59-4EB7-9094-B4513CB298B6}" type="pres">
      <dgm:prSet presAssocID="{30EE36F0-333D-4365-B453-302EA048E1CA}" presName="connectorText" presStyleLbl="sibTrans2D1" presStyleIdx="2" presStyleCnt="8"/>
      <dgm:spPr/>
      <dgm:t>
        <a:bodyPr/>
        <a:lstStyle/>
        <a:p>
          <a:endParaRPr lang="zh-TW" altLang="en-US"/>
        </a:p>
      </dgm:t>
    </dgm:pt>
    <dgm:pt modelId="{CCCC0945-E753-449E-AA6A-839DF93AD04F}" type="pres">
      <dgm:prSet presAssocID="{3E98BB92-5E72-44A0-B9D0-172F309CA0A3}" presName="node" presStyleLbl="node1" presStyleIdx="3" presStyleCnt="9">
        <dgm:presLayoutVars>
          <dgm:bulletEnabled val="1"/>
        </dgm:presLayoutVars>
      </dgm:prSet>
      <dgm:spPr/>
      <dgm:t>
        <a:bodyPr/>
        <a:lstStyle/>
        <a:p>
          <a:endParaRPr lang="zh-TW" altLang="en-US"/>
        </a:p>
      </dgm:t>
    </dgm:pt>
    <dgm:pt modelId="{0B43BD5E-30EC-4C20-860B-6A5513C4BC66}" type="pres">
      <dgm:prSet presAssocID="{C953692E-9D07-45E9-87CD-7F5C3320D7F3}" presName="sibTrans" presStyleLbl="sibTrans2D1" presStyleIdx="3" presStyleCnt="8"/>
      <dgm:spPr/>
      <dgm:t>
        <a:bodyPr/>
        <a:lstStyle/>
        <a:p>
          <a:endParaRPr lang="zh-TW" altLang="en-US"/>
        </a:p>
      </dgm:t>
    </dgm:pt>
    <dgm:pt modelId="{ECF5CF76-318B-4036-ADBE-42CA6CFAA191}" type="pres">
      <dgm:prSet presAssocID="{C953692E-9D07-45E9-87CD-7F5C3320D7F3}" presName="connectorText" presStyleLbl="sibTrans2D1" presStyleIdx="3" presStyleCnt="8"/>
      <dgm:spPr/>
      <dgm:t>
        <a:bodyPr/>
        <a:lstStyle/>
        <a:p>
          <a:endParaRPr lang="zh-TW" altLang="en-US"/>
        </a:p>
      </dgm:t>
    </dgm:pt>
    <dgm:pt modelId="{7789D848-5C6E-4D4A-B692-278C3718DBB2}" type="pres">
      <dgm:prSet presAssocID="{765304B6-21CF-4D96-BAE7-7CE626444DA7}" presName="node" presStyleLbl="node1" presStyleIdx="4" presStyleCnt="9">
        <dgm:presLayoutVars>
          <dgm:bulletEnabled val="1"/>
        </dgm:presLayoutVars>
      </dgm:prSet>
      <dgm:spPr/>
      <dgm:t>
        <a:bodyPr/>
        <a:lstStyle/>
        <a:p>
          <a:endParaRPr lang="zh-TW" altLang="en-US"/>
        </a:p>
      </dgm:t>
    </dgm:pt>
    <dgm:pt modelId="{40136631-947B-48B4-BC53-B75E393DF100}" type="pres">
      <dgm:prSet presAssocID="{E038DB0D-D2A6-409D-9AEE-382CC184CCB1}" presName="sibTrans" presStyleLbl="sibTrans2D1" presStyleIdx="4" presStyleCnt="8"/>
      <dgm:spPr/>
      <dgm:t>
        <a:bodyPr/>
        <a:lstStyle/>
        <a:p>
          <a:endParaRPr lang="zh-TW" altLang="en-US"/>
        </a:p>
      </dgm:t>
    </dgm:pt>
    <dgm:pt modelId="{B04AC2A3-482C-4284-A13D-220567F215EC}" type="pres">
      <dgm:prSet presAssocID="{E038DB0D-D2A6-409D-9AEE-382CC184CCB1}" presName="connectorText" presStyleLbl="sibTrans2D1" presStyleIdx="4" presStyleCnt="8"/>
      <dgm:spPr/>
      <dgm:t>
        <a:bodyPr/>
        <a:lstStyle/>
        <a:p>
          <a:endParaRPr lang="zh-TW" altLang="en-US"/>
        </a:p>
      </dgm:t>
    </dgm:pt>
    <dgm:pt modelId="{35086904-7FE0-4690-AE02-0B2FBDD67DCF}" type="pres">
      <dgm:prSet presAssocID="{4D50B887-A87F-4A6C-B177-B9B46486EB60}" presName="node" presStyleLbl="node1" presStyleIdx="5" presStyleCnt="9">
        <dgm:presLayoutVars>
          <dgm:bulletEnabled val="1"/>
        </dgm:presLayoutVars>
      </dgm:prSet>
      <dgm:spPr/>
      <dgm:t>
        <a:bodyPr/>
        <a:lstStyle/>
        <a:p>
          <a:endParaRPr lang="zh-TW" altLang="en-US"/>
        </a:p>
      </dgm:t>
    </dgm:pt>
    <dgm:pt modelId="{E5CBDA54-D7D2-461F-B902-F4756497842C}" type="pres">
      <dgm:prSet presAssocID="{BA691891-C9A3-416A-B853-38FBBA5F31E3}" presName="sibTrans" presStyleLbl="sibTrans2D1" presStyleIdx="5" presStyleCnt="8"/>
      <dgm:spPr/>
      <dgm:t>
        <a:bodyPr/>
        <a:lstStyle/>
        <a:p>
          <a:endParaRPr lang="zh-TW" altLang="en-US"/>
        </a:p>
      </dgm:t>
    </dgm:pt>
    <dgm:pt modelId="{D370EE3C-9052-40D1-8A0A-B6B256FF200C}" type="pres">
      <dgm:prSet presAssocID="{BA691891-C9A3-416A-B853-38FBBA5F31E3}" presName="connectorText" presStyleLbl="sibTrans2D1" presStyleIdx="5" presStyleCnt="8"/>
      <dgm:spPr/>
      <dgm:t>
        <a:bodyPr/>
        <a:lstStyle/>
        <a:p>
          <a:endParaRPr lang="zh-TW" altLang="en-US"/>
        </a:p>
      </dgm:t>
    </dgm:pt>
    <dgm:pt modelId="{CA972141-7954-4CAD-8CD0-5AD0556140BF}" type="pres">
      <dgm:prSet presAssocID="{1F2E05C4-E195-40F2-A738-72C8B4656CF1}" presName="node" presStyleLbl="node1" presStyleIdx="6" presStyleCnt="9">
        <dgm:presLayoutVars>
          <dgm:bulletEnabled val="1"/>
        </dgm:presLayoutVars>
      </dgm:prSet>
      <dgm:spPr/>
      <dgm:t>
        <a:bodyPr/>
        <a:lstStyle/>
        <a:p>
          <a:endParaRPr lang="zh-TW" altLang="en-US"/>
        </a:p>
      </dgm:t>
    </dgm:pt>
    <dgm:pt modelId="{E2BEF0F3-9BC3-4E7F-8111-516775C7464E}" type="pres">
      <dgm:prSet presAssocID="{B593CFF2-269B-4188-823F-FAD359F33C91}" presName="sibTrans" presStyleLbl="sibTrans2D1" presStyleIdx="6" presStyleCnt="8"/>
      <dgm:spPr/>
      <dgm:t>
        <a:bodyPr/>
        <a:lstStyle/>
        <a:p>
          <a:endParaRPr lang="zh-TW" altLang="en-US"/>
        </a:p>
      </dgm:t>
    </dgm:pt>
    <dgm:pt modelId="{31757D90-5F90-4582-8494-2ADB585871CB}" type="pres">
      <dgm:prSet presAssocID="{B593CFF2-269B-4188-823F-FAD359F33C91}" presName="connectorText" presStyleLbl="sibTrans2D1" presStyleIdx="6" presStyleCnt="8"/>
      <dgm:spPr/>
      <dgm:t>
        <a:bodyPr/>
        <a:lstStyle/>
        <a:p>
          <a:endParaRPr lang="zh-TW" altLang="en-US"/>
        </a:p>
      </dgm:t>
    </dgm:pt>
    <dgm:pt modelId="{997A8270-79D6-4E6C-987A-4F5BF6D0B283}" type="pres">
      <dgm:prSet presAssocID="{7C99C0E5-2357-4CB7-973C-BE368A0F61FF}" presName="node" presStyleLbl="node1" presStyleIdx="7" presStyleCnt="9">
        <dgm:presLayoutVars>
          <dgm:bulletEnabled val="1"/>
        </dgm:presLayoutVars>
      </dgm:prSet>
      <dgm:spPr/>
      <dgm:t>
        <a:bodyPr/>
        <a:lstStyle/>
        <a:p>
          <a:endParaRPr lang="zh-TW" altLang="en-US"/>
        </a:p>
      </dgm:t>
    </dgm:pt>
    <dgm:pt modelId="{1EA67069-37A0-4004-A0C1-36C3FF277172}" type="pres">
      <dgm:prSet presAssocID="{6DE2D01A-03DA-4A1F-9E20-2650145930B1}" presName="sibTrans" presStyleLbl="sibTrans2D1" presStyleIdx="7" presStyleCnt="8"/>
      <dgm:spPr/>
      <dgm:t>
        <a:bodyPr/>
        <a:lstStyle/>
        <a:p>
          <a:endParaRPr lang="zh-TW" altLang="en-US"/>
        </a:p>
      </dgm:t>
    </dgm:pt>
    <dgm:pt modelId="{50832CE8-DBEF-4752-ADEB-06ABB6985B46}" type="pres">
      <dgm:prSet presAssocID="{6DE2D01A-03DA-4A1F-9E20-2650145930B1}" presName="connectorText" presStyleLbl="sibTrans2D1" presStyleIdx="7" presStyleCnt="8"/>
      <dgm:spPr/>
      <dgm:t>
        <a:bodyPr/>
        <a:lstStyle/>
        <a:p>
          <a:endParaRPr lang="zh-TW" altLang="en-US"/>
        </a:p>
      </dgm:t>
    </dgm:pt>
    <dgm:pt modelId="{693F2C3E-8963-42AF-BA84-30884543EB5E}" type="pres">
      <dgm:prSet presAssocID="{6E16FEE5-80DB-43BC-A75E-D2510FA5CD31}" presName="node" presStyleLbl="node1" presStyleIdx="8" presStyleCnt="9" custScaleX="105226">
        <dgm:presLayoutVars>
          <dgm:bulletEnabled val="1"/>
        </dgm:presLayoutVars>
      </dgm:prSet>
      <dgm:spPr/>
      <dgm:t>
        <a:bodyPr/>
        <a:lstStyle/>
        <a:p>
          <a:endParaRPr lang="zh-TW" altLang="en-US"/>
        </a:p>
      </dgm:t>
    </dgm:pt>
  </dgm:ptLst>
  <dgm:cxnLst>
    <dgm:cxn modelId="{8C4EB85B-03F6-4456-9CF3-1C5D5A0EC257}" type="presOf" srcId="{4D50B887-A87F-4A6C-B177-B9B46486EB60}" destId="{35086904-7FE0-4690-AE02-0B2FBDD67DCF}" srcOrd="0" destOrd="0" presId="urn:microsoft.com/office/officeart/2005/8/layout/process5"/>
    <dgm:cxn modelId="{B307CCD5-D18E-4BC2-96CF-6588C37EB5C2}" srcId="{5D499D2E-209F-40CF-8376-BBE66CC917F4}" destId="{6E16FEE5-80DB-43BC-A75E-D2510FA5CD31}" srcOrd="8" destOrd="0" parTransId="{411B0C53-CB69-4DA8-B5FD-5556D370813A}" sibTransId="{D86E0A26-6777-4CF4-AEE6-9145F533D3A0}"/>
    <dgm:cxn modelId="{EA3A212D-4D35-4810-BF4F-15AE165E501E}" type="presOf" srcId="{B593CFF2-269B-4188-823F-FAD359F33C91}" destId="{31757D90-5F90-4582-8494-2ADB585871CB}" srcOrd="1" destOrd="0" presId="urn:microsoft.com/office/officeart/2005/8/layout/process5"/>
    <dgm:cxn modelId="{2332CB4D-CF99-4C3A-8399-4D44B8AA2BB7}" srcId="{5D499D2E-209F-40CF-8376-BBE66CC917F4}" destId="{4D50B887-A87F-4A6C-B177-B9B46486EB60}" srcOrd="5" destOrd="0" parTransId="{DD3F2695-441A-4FB6-968F-3758289792D2}" sibTransId="{BA691891-C9A3-416A-B853-38FBBA5F31E3}"/>
    <dgm:cxn modelId="{BD9A4D6A-2A11-47EE-8038-EE0783B69B7F}" srcId="{5D499D2E-209F-40CF-8376-BBE66CC917F4}" destId="{3E98BB92-5E72-44A0-B9D0-172F309CA0A3}" srcOrd="3" destOrd="0" parTransId="{78DE53BD-2049-4AFD-BB15-7E6F6BAFA507}" sibTransId="{C953692E-9D07-45E9-87CD-7F5C3320D7F3}"/>
    <dgm:cxn modelId="{BA55D836-CD55-48B2-8764-1105F786724F}" type="presOf" srcId="{5D499D2E-209F-40CF-8376-BBE66CC917F4}" destId="{7B6F0D62-EF1A-43C9-BECD-F0746DB5825B}" srcOrd="0" destOrd="0" presId="urn:microsoft.com/office/officeart/2005/8/layout/process5"/>
    <dgm:cxn modelId="{19D3A1D4-B0D1-48E4-9F81-12A885A370C0}" type="presOf" srcId="{07ED253F-52EF-4E9C-9B7E-78485CE51FC0}" destId="{5312C54B-039B-47D0-BC31-EBCE1C2A959D}" srcOrd="0" destOrd="0" presId="urn:microsoft.com/office/officeart/2005/8/layout/process5"/>
    <dgm:cxn modelId="{C18A9D9F-3952-4CFA-9FF0-3B18A4ABD573}" srcId="{5D499D2E-209F-40CF-8376-BBE66CC917F4}" destId="{B539248A-14C5-4733-97A0-32AB3FE1917A}" srcOrd="1" destOrd="0" parTransId="{591B442C-3915-44ED-BCFA-AAEEEE152D4E}" sibTransId="{C169278B-61DC-470B-9FF6-4051C5F7BD3E}"/>
    <dgm:cxn modelId="{AB8BDFD4-97D4-45DA-9E1E-F48495977C63}" type="presOf" srcId="{E038DB0D-D2A6-409D-9AEE-382CC184CCB1}" destId="{40136631-947B-48B4-BC53-B75E393DF100}" srcOrd="0" destOrd="0" presId="urn:microsoft.com/office/officeart/2005/8/layout/process5"/>
    <dgm:cxn modelId="{9EB672AC-FBF9-4B42-B960-9F278DEE1BBD}" type="presOf" srcId="{765304B6-21CF-4D96-BAE7-7CE626444DA7}" destId="{7789D848-5C6E-4D4A-B692-278C3718DBB2}" srcOrd="0" destOrd="0" presId="urn:microsoft.com/office/officeart/2005/8/layout/process5"/>
    <dgm:cxn modelId="{860D5E02-805A-49A1-9C2D-E6377CE3AB01}" type="presOf" srcId="{C953692E-9D07-45E9-87CD-7F5C3320D7F3}" destId="{0B43BD5E-30EC-4C20-860B-6A5513C4BC66}" srcOrd="0" destOrd="0" presId="urn:microsoft.com/office/officeart/2005/8/layout/process5"/>
    <dgm:cxn modelId="{8129DE21-0FE1-43D2-B65E-1133614C589C}" type="presOf" srcId="{C169278B-61DC-470B-9FF6-4051C5F7BD3E}" destId="{251D4333-0A94-482B-A931-E3CFA36B04D4}" srcOrd="0" destOrd="0" presId="urn:microsoft.com/office/officeart/2005/8/layout/process5"/>
    <dgm:cxn modelId="{BDC147E0-BCE1-4B59-BFAA-4FBD53B777BC}" srcId="{5D499D2E-209F-40CF-8376-BBE66CC917F4}" destId="{7C99C0E5-2357-4CB7-973C-BE368A0F61FF}" srcOrd="7" destOrd="0" parTransId="{383FBB7F-FDE2-446D-88B0-567FE2A6C344}" sibTransId="{6DE2D01A-03DA-4A1F-9E20-2650145930B1}"/>
    <dgm:cxn modelId="{04A9BF51-B6F9-4129-A390-373A3F12E9B4}" type="presOf" srcId="{3E98BB92-5E72-44A0-B9D0-172F309CA0A3}" destId="{CCCC0945-E753-449E-AA6A-839DF93AD04F}" srcOrd="0" destOrd="0" presId="urn:microsoft.com/office/officeart/2005/8/layout/process5"/>
    <dgm:cxn modelId="{E7250E52-1321-42F0-AB45-C004733D80A3}" srcId="{5D499D2E-209F-40CF-8376-BBE66CC917F4}" destId="{07ED253F-52EF-4E9C-9B7E-78485CE51FC0}" srcOrd="0" destOrd="0" parTransId="{547D3648-E5F9-4AEE-B06A-D35A54DC953F}" sibTransId="{4F950723-7B49-4248-8CD3-743AE3187CCE}"/>
    <dgm:cxn modelId="{938D1C2D-8FC3-4EC3-9428-6A835499F9AB}" type="presOf" srcId="{4F950723-7B49-4248-8CD3-743AE3187CCE}" destId="{BCA56960-4CBF-4E1B-B0B5-90917A5986E6}" srcOrd="1" destOrd="0" presId="urn:microsoft.com/office/officeart/2005/8/layout/process5"/>
    <dgm:cxn modelId="{CB72F44E-5E82-423E-AE00-1C7A8A4073B1}" type="presOf" srcId="{E038DB0D-D2A6-409D-9AEE-382CC184CCB1}" destId="{B04AC2A3-482C-4284-A13D-220567F215EC}" srcOrd="1" destOrd="0" presId="urn:microsoft.com/office/officeart/2005/8/layout/process5"/>
    <dgm:cxn modelId="{3C52E753-227A-4CCC-A736-96A47DFD3FF2}" type="presOf" srcId="{6DE2D01A-03DA-4A1F-9E20-2650145930B1}" destId="{1EA67069-37A0-4004-A0C1-36C3FF277172}" srcOrd="0" destOrd="0" presId="urn:microsoft.com/office/officeart/2005/8/layout/process5"/>
    <dgm:cxn modelId="{8D600808-706A-4784-AABE-133E8342D368}" type="presOf" srcId="{1F2E05C4-E195-40F2-A738-72C8B4656CF1}" destId="{CA972141-7954-4CAD-8CD0-5AD0556140BF}" srcOrd="0" destOrd="0" presId="urn:microsoft.com/office/officeart/2005/8/layout/process5"/>
    <dgm:cxn modelId="{ED1A6D38-C5D8-4959-BFD5-B1A03633BC76}" type="presOf" srcId="{BA691891-C9A3-416A-B853-38FBBA5F31E3}" destId="{D370EE3C-9052-40D1-8A0A-B6B256FF200C}" srcOrd="1" destOrd="0" presId="urn:microsoft.com/office/officeart/2005/8/layout/process5"/>
    <dgm:cxn modelId="{B2AE1C73-AC3F-4E6A-9638-783EB7AF7B79}" type="presOf" srcId="{4F950723-7B49-4248-8CD3-743AE3187CCE}" destId="{67A48836-E066-4FAA-ADDD-C203E3446E9D}" srcOrd="0" destOrd="0" presId="urn:microsoft.com/office/officeart/2005/8/layout/process5"/>
    <dgm:cxn modelId="{913FE212-24EB-488C-B9AD-718EC88ED1B4}" srcId="{5D499D2E-209F-40CF-8376-BBE66CC917F4}" destId="{765304B6-21CF-4D96-BAE7-7CE626444DA7}" srcOrd="4" destOrd="0" parTransId="{45047A69-D8B1-47B9-99B6-20E435A8D16E}" sibTransId="{E038DB0D-D2A6-409D-9AEE-382CC184CCB1}"/>
    <dgm:cxn modelId="{1E89C273-B800-4CE0-B7A4-FEBF04194EE8}" srcId="{5D499D2E-209F-40CF-8376-BBE66CC917F4}" destId="{1F2E05C4-E195-40F2-A738-72C8B4656CF1}" srcOrd="6" destOrd="0" parTransId="{BC35289D-AFF4-424E-A1C8-9201326E2603}" sibTransId="{B593CFF2-269B-4188-823F-FAD359F33C91}"/>
    <dgm:cxn modelId="{7D4765B3-7D59-489A-8A28-A2ED48DDF3A3}" type="presOf" srcId="{B593CFF2-269B-4188-823F-FAD359F33C91}" destId="{E2BEF0F3-9BC3-4E7F-8111-516775C7464E}" srcOrd="0" destOrd="0" presId="urn:microsoft.com/office/officeart/2005/8/layout/process5"/>
    <dgm:cxn modelId="{84B96B0B-670C-404D-ADB5-4C3080DAE285}" type="presOf" srcId="{C169278B-61DC-470B-9FF6-4051C5F7BD3E}" destId="{3FDC8DCA-CCD0-40D7-AE47-0812B1998385}" srcOrd="1" destOrd="0" presId="urn:microsoft.com/office/officeart/2005/8/layout/process5"/>
    <dgm:cxn modelId="{0014ED74-2137-4892-9ABE-7C92CA3FD104}" type="presOf" srcId="{6E16FEE5-80DB-43BC-A75E-D2510FA5CD31}" destId="{693F2C3E-8963-42AF-BA84-30884543EB5E}" srcOrd="0" destOrd="0" presId="urn:microsoft.com/office/officeart/2005/8/layout/process5"/>
    <dgm:cxn modelId="{42408108-81F3-4955-A902-1357568DC949}" type="presOf" srcId="{30EE36F0-333D-4365-B453-302EA048E1CA}" destId="{0679317D-1C59-4EB7-9094-B4513CB298B6}" srcOrd="1" destOrd="0" presId="urn:microsoft.com/office/officeart/2005/8/layout/process5"/>
    <dgm:cxn modelId="{50FB72D3-1FB3-441F-9CB4-90CC5A5F38BB}" type="presOf" srcId="{C953692E-9D07-45E9-87CD-7F5C3320D7F3}" destId="{ECF5CF76-318B-4036-ADBE-42CA6CFAA191}" srcOrd="1" destOrd="0" presId="urn:microsoft.com/office/officeart/2005/8/layout/process5"/>
    <dgm:cxn modelId="{01909875-F282-4397-8E5A-F317570E8FB1}" type="presOf" srcId="{6DE2D01A-03DA-4A1F-9E20-2650145930B1}" destId="{50832CE8-DBEF-4752-ADEB-06ABB6985B46}" srcOrd="1" destOrd="0" presId="urn:microsoft.com/office/officeart/2005/8/layout/process5"/>
    <dgm:cxn modelId="{D8B3810F-4687-4810-9547-BEC57DF5CED4}" srcId="{5D499D2E-209F-40CF-8376-BBE66CC917F4}" destId="{5A71BD65-E20B-42BC-A71E-251198A40B94}" srcOrd="2" destOrd="0" parTransId="{837988CF-6EEB-4CF9-8197-AFA08DC1F62C}" sibTransId="{30EE36F0-333D-4365-B453-302EA048E1CA}"/>
    <dgm:cxn modelId="{E7A880BC-E28B-44AB-A783-D3762EBAC2B7}" type="presOf" srcId="{BA691891-C9A3-416A-B853-38FBBA5F31E3}" destId="{E5CBDA54-D7D2-461F-B902-F4756497842C}" srcOrd="0" destOrd="0" presId="urn:microsoft.com/office/officeart/2005/8/layout/process5"/>
    <dgm:cxn modelId="{2AC78818-98C4-423E-BC1C-8D7FB0962057}" type="presOf" srcId="{5A71BD65-E20B-42BC-A71E-251198A40B94}" destId="{B712A321-02CA-48FE-9A79-AC68FA7E0FA9}" srcOrd="0" destOrd="0" presId="urn:microsoft.com/office/officeart/2005/8/layout/process5"/>
    <dgm:cxn modelId="{B5A56764-DED9-4EEC-9BD3-5D6F04ED93BD}" type="presOf" srcId="{30EE36F0-333D-4365-B453-302EA048E1CA}" destId="{9187B9F3-BDAF-49AB-926D-147270E665C7}" srcOrd="0" destOrd="0" presId="urn:microsoft.com/office/officeart/2005/8/layout/process5"/>
    <dgm:cxn modelId="{EC62009B-782D-4210-A166-33D288EF990C}" type="presOf" srcId="{B539248A-14C5-4733-97A0-32AB3FE1917A}" destId="{159534E4-27CF-4FBD-A766-DD9378B36118}" srcOrd="0" destOrd="0" presId="urn:microsoft.com/office/officeart/2005/8/layout/process5"/>
    <dgm:cxn modelId="{9D95F817-927A-45C9-9CF0-7B115CFCF6B8}" type="presOf" srcId="{7C99C0E5-2357-4CB7-973C-BE368A0F61FF}" destId="{997A8270-79D6-4E6C-987A-4F5BF6D0B283}" srcOrd="0" destOrd="0" presId="urn:microsoft.com/office/officeart/2005/8/layout/process5"/>
    <dgm:cxn modelId="{99AF34A8-BCE8-402B-9846-35984755E182}" type="presParOf" srcId="{7B6F0D62-EF1A-43C9-BECD-F0746DB5825B}" destId="{5312C54B-039B-47D0-BC31-EBCE1C2A959D}" srcOrd="0" destOrd="0" presId="urn:microsoft.com/office/officeart/2005/8/layout/process5"/>
    <dgm:cxn modelId="{57D4B6C9-6E66-41AD-9C95-E8442F6DB154}" type="presParOf" srcId="{7B6F0D62-EF1A-43C9-BECD-F0746DB5825B}" destId="{67A48836-E066-4FAA-ADDD-C203E3446E9D}" srcOrd="1" destOrd="0" presId="urn:microsoft.com/office/officeart/2005/8/layout/process5"/>
    <dgm:cxn modelId="{20F5AC31-FF01-4D01-B11C-A0DDE2785F04}" type="presParOf" srcId="{67A48836-E066-4FAA-ADDD-C203E3446E9D}" destId="{BCA56960-4CBF-4E1B-B0B5-90917A5986E6}" srcOrd="0" destOrd="0" presId="urn:microsoft.com/office/officeart/2005/8/layout/process5"/>
    <dgm:cxn modelId="{7D52CA5F-5D9B-4FA6-B2E1-59B6196F15D0}" type="presParOf" srcId="{7B6F0D62-EF1A-43C9-BECD-F0746DB5825B}" destId="{159534E4-27CF-4FBD-A766-DD9378B36118}" srcOrd="2" destOrd="0" presId="urn:microsoft.com/office/officeart/2005/8/layout/process5"/>
    <dgm:cxn modelId="{02165D31-06DB-4F48-8F80-42F464DCEB76}" type="presParOf" srcId="{7B6F0D62-EF1A-43C9-BECD-F0746DB5825B}" destId="{251D4333-0A94-482B-A931-E3CFA36B04D4}" srcOrd="3" destOrd="0" presId="urn:microsoft.com/office/officeart/2005/8/layout/process5"/>
    <dgm:cxn modelId="{C4D59568-4002-43B6-9C74-F307CCFCB8EB}" type="presParOf" srcId="{251D4333-0A94-482B-A931-E3CFA36B04D4}" destId="{3FDC8DCA-CCD0-40D7-AE47-0812B1998385}" srcOrd="0" destOrd="0" presId="urn:microsoft.com/office/officeart/2005/8/layout/process5"/>
    <dgm:cxn modelId="{5A13898B-7E98-4455-9169-C66CB3228994}" type="presParOf" srcId="{7B6F0D62-EF1A-43C9-BECD-F0746DB5825B}" destId="{B712A321-02CA-48FE-9A79-AC68FA7E0FA9}" srcOrd="4" destOrd="0" presId="urn:microsoft.com/office/officeart/2005/8/layout/process5"/>
    <dgm:cxn modelId="{9BB7502A-05D2-4EB2-A40E-78E5945D6427}" type="presParOf" srcId="{7B6F0D62-EF1A-43C9-BECD-F0746DB5825B}" destId="{9187B9F3-BDAF-49AB-926D-147270E665C7}" srcOrd="5" destOrd="0" presId="urn:microsoft.com/office/officeart/2005/8/layout/process5"/>
    <dgm:cxn modelId="{AC59DCC9-9250-4AF9-9F0D-C22A8FFE5D02}" type="presParOf" srcId="{9187B9F3-BDAF-49AB-926D-147270E665C7}" destId="{0679317D-1C59-4EB7-9094-B4513CB298B6}" srcOrd="0" destOrd="0" presId="urn:microsoft.com/office/officeart/2005/8/layout/process5"/>
    <dgm:cxn modelId="{FD41FB10-2AE7-440F-B6CC-0BB84F66E93A}" type="presParOf" srcId="{7B6F0D62-EF1A-43C9-BECD-F0746DB5825B}" destId="{CCCC0945-E753-449E-AA6A-839DF93AD04F}" srcOrd="6" destOrd="0" presId="urn:microsoft.com/office/officeart/2005/8/layout/process5"/>
    <dgm:cxn modelId="{FEE01CA7-E84A-4581-AE48-21E6528F40D5}" type="presParOf" srcId="{7B6F0D62-EF1A-43C9-BECD-F0746DB5825B}" destId="{0B43BD5E-30EC-4C20-860B-6A5513C4BC66}" srcOrd="7" destOrd="0" presId="urn:microsoft.com/office/officeart/2005/8/layout/process5"/>
    <dgm:cxn modelId="{835AEBC9-A700-44FD-AFED-89BB5BE206EC}" type="presParOf" srcId="{0B43BD5E-30EC-4C20-860B-6A5513C4BC66}" destId="{ECF5CF76-318B-4036-ADBE-42CA6CFAA191}" srcOrd="0" destOrd="0" presId="urn:microsoft.com/office/officeart/2005/8/layout/process5"/>
    <dgm:cxn modelId="{F50991AF-766B-4552-B275-EA9457C9D0B1}" type="presParOf" srcId="{7B6F0D62-EF1A-43C9-BECD-F0746DB5825B}" destId="{7789D848-5C6E-4D4A-B692-278C3718DBB2}" srcOrd="8" destOrd="0" presId="urn:microsoft.com/office/officeart/2005/8/layout/process5"/>
    <dgm:cxn modelId="{585D9DC7-28CC-49B7-B543-2F7C91ED30E1}" type="presParOf" srcId="{7B6F0D62-EF1A-43C9-BECD-F0746DB5825B}" destId="{40136631-947B-48B4-BC53-B75E393DF100}" srcOrd="9" destOrd="0" presId="urn:microsoft.com/office/officeart/2005/8/layout/process5"/>
    <dgm:cxn modelId="{01F75C25-2360-4862-BB4F-E6526CA3AB0D}" type="presParOf" srcId="{40136631-947B-48B4-BC53-B75E393DF100}" destId="{B04AC2A3-482C-4284-A13D-220567F215EC}" srcOrd="0" destOrd="0" presId="urn:microsoft.com/office/officeart/2005/8/layout/process5"/>
    <dgm:cxn modelId="{7E213F70-EF46-4C3F-9BE9-025DDD0520FF}" type="presParOf" srcId="{7B6F0D62-EF1A-43C9-BECD-F0746DB5825B}" destId="{35086904-7FE0-4690-AE02-0B2FBDD67DCF}" srcOrd="10" destOrd="0" presId="urn:microsoft.com/office/officeart/2005/8/layout/process5"/>
    <dgm:cxn modelId="{659BCE5E-1126-443E-8FDA-0AEA53D4E430}" type="presParOf" srcId="{7B6F0D62-EF1A-43C9-BECD-F0746DB5825B}" destId="{E5CBDA54-D7D2-461F-B902-F4756497842C}" srcOrd="11" destOrd="0" presId="urn:microsoft.com/office/officeart/2005/8/layout/process5"/>
    <dgm:cxn modelId="{6D333AFD-848F-49BE-9A89-F0917FC630E5}" type="presParOf" srcId="{E5CBDA54-D7D2-461F-B902-F4756497842C}" destId="{D370EE3C-9052-40D1-8A0A-B6B256FF200C}" srcOrd="0" destOrd="0" presId="urn:microsoft.com/office/officeart/2005/8/layout/process5"/>
    <dgm:cxn modelId="{12202569-5714-4EC8-B793-69DB2757EB84}" type="presParOf" srcId="{7B6F0D62-EF1A-43C9-BECD-F0746DB5825B}" destId="{CA972141-7954-4CAD-8CD0-5AD0556140BF}" srcOrd="12" destOrd="0" presId="urn:microsoft.com/office/officeart/2005/8/layout/process5"/>
    <dgm:cxn modelId="{738CF376-AF3D-45C9-8449-C89222AD231E}" type="presParOf" srcId="{7B6F0D62-EF1A-43C9-BECD-F0746DB5825B}" destId="{E2BEF0F3-9BC3-4E7F-8111-516775C7464E}" srcOrd="13" destOrd="0" presId="urn:microsoft.com/office/officeart/2005/8/layout/process5"/>
    <dgm:cxn modelId="{D9674BB8-1122-4593-83D9-102D7AAC7C2E}" type="presParOf" srcId="{E2BEF0F3-9BC3-4E7F-8111-516775C7464E}" destId="{31757D90-5F90-4582-8494-2ADB585871CB}" srcOrd="0" destOrd="0" presId="urn:microsoft.com/office/officeart/2005/8/layout/process5"/>
    <dgm:cxn modelId="{3B590582-2D5B-4C11-8453-749E702B8068}" type="presParOf" srcId="{7B6F0D62-EF1A-43C9-BECD-F0746DB5825B}" destId="{997A8270-79D6-4E6C-987A-4F5BF6D0B283}" srcOrd="14" destOrd="0" presId="urn:microsoft.com/office/officeart/2005/8/layout/process5"/>
    <dgm:cxn modelId="{5093B13E-C421-4A3C-8DB3-17A463987CC8}" type="presParOf" srcId="{7B6F0D62-EF1A-43C9-BECD-F0746DB5825B}" destId="{1EA67069-37A0-4004-A0C1-36C3FF277172}" srcOrd="15" destOrd="0" presId="urn:microsoft.com/office/officeart/2005/8/layout/process5"/>
    <dgm:cxn modelId="{712C1DE3-AD3E-426E-8A0D-110DA9DFC029}" type="presParOf" srcId="{1EA67069-37A0-4004-A0C1-36C3FF277172}" destId="{50832CE8-DBEF-4752-ADEB-06ABB6985B46}" srcOrd="0" destOrd="0" presId="urn:microsoft.com/office/officeart/2005/8/layout/process5"/>
    <dgm:cxn modelId="{61698620-1C41-455C-B0ED-450221D7A3B2}" type="presParOf" srcId="{7B6F0D62-EF1A-43C9-BECD-F0746DB5825B}" destId="{693F2C3E-8963-42AF-BA84-30884543EB5E}"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C43180-10C7-4C3A-AEF2-C248303FA442}" type="doc">
      <dgm:prSet loTypeId="urn:microsoft.com/office/officeart/2005/8/layout/vList2" loCatId="list" qsTypeId="urn:microsoft.com/office/officeart/2005/8/quickstyle/simple2" qsCatId="simple" csTypeId="urn:microsoft.com/office/officeart/2005/8/colors/accent5_5" csCatId="accent5" phldr="1"/>
      <dgm:spPr/>
      <dgm:t>
        <a:bodyPr/>
        <a:lstStyle/>
        <a:p>
          <a:endParaRPr lang="zh-TW" altLang="en-US"/>
        </a:p>
      </dgm:t>
    </dgm:pt>
    <dgm:pt modelId="{2279BC04-1F2E-432F-8797-1920C72A7636}">
      <dgm:prSet phldrT="[文字]" custT="1"/>
      <dgm:spPr/>
      <dgm:t>
        <a:bodyPr/>
        <a:lstStyle/>
        <a:p>
          <a:r>
            <a:rPr lang="zh-TW" altLang="en-US" sz="3600" dirty="0" smtClean="0">
              <a:latin typeface="標楷體" pitchFamily="65" charset="-120"/>
              <a:ea typeface="標楷體" pitchFamily="65" charset="-120"/>
            </a:rPr>
            <a:t>利害關係人利益之維護及企業社會責任</a:t>
          </a:r>
          <a:endParaRPr lang="zh-TW" altLang="en-US" sz="3600" dirty="0">
            <a:latin typeface="標楷體" pitchFamily="65" charset="-120"/>
            <a:ea typeface="標楷體" pitchFamily="65" charset="-120"/>
          </a:endParaRPr>
        </a:p>
      </dgm:t>
    </dgm:pt>
    <dgm:pt modelId="{A95FB128-0918-4AE2-8D09-9E7010383770}" type="parTrans" cxnId="{DAF8381F-7FA8-40EA-952F-7F36214001D0}">
      <dgm:prSet/>
      <dgm:spPr/>
      <dgm:t>
        <a:bodyPr/>
        <a:lstStyle/>
        <a:p>
          <a:endParaRPr lang="zh-TW" altLang="en-US" sz="3600">
            <a:latin typeface="標楷體" pitchFamily="65" charset="-120"/>
            <a:ea typeface="標楷體" pitchFamily="65" charset="-120"/>
          </a:endParaRPr>
        </a:p>
      </dgm:t>
    </dgm:pt>
    <dgm:pt modelId="{C9A4A21E-39B2-4F4D-8F5F-13DB933F88A3}" type="sibTrans" cxnId="{DAF8381F-7FA8-40EA-952F-7F36214001D0}">
      <dgm:prSet/>
      <dgm:spPr/>
      <dgm:t>
        <a:bodyPr/>
        <a:lstStyle/>
        <a:p>
          <a:endParaRPr lang="zh-TW" altLang="en-US" sz="3600">
            <a:latin typeface="標楷體" pitchFamily="65" charset="-120"/>
            <a:ea typeface="標楷體" pitchFamily="65" charset="-120"/>
          </a:endParaRPr>
        </a:p>
      </dgm:t>
    </dgm:pt>
    <dgm:pt modelId="{F5FAD2E0-B7C4-4019-A198-5EB037FBF10C}" type="pres">
      <dgm:prSet presAssocID="{7EC43180-10C7-4C3A-AEF2-C248303FA442}" presName="linear" presStyleCnt="0">
        <dgm:presLayoutVars>
          <dgm:animLvl val="lvl"/>
          <dgm:resizeHandles val="exact"/>
        </dgm:presLayoutVars>
      </dgm:prSet>
      <dgm:spPr/>
      <dgm:t>
        <a:bodyPr/>
        <a:lstStyle/>
        <a:p>
          <a:endParaRPr lang="zh-TW" altLang="en-US"/>
        </a:p>
      </dgm:t>
    </dgm:pt>
    <dgm:pt modelId="{51B99580-6947-4D97-B3FF-174C2D2EF9E2}" type="pres">
      <dgm:prSet presAssocID="{2279BC04-1F2E-432F-8797-1920C72A7636}" presName="parentText" presStyleLbl="node1" presStyleIdx="0" presStyleCnt="1">
        <dgm:presLayoutVars>
          <dgm:chMax val="0"/>
          <dgm:bulletEnabled val="1"/>
        </dgm:presLayoutVars>
      </dgm:prSet>
      <dgm:spPr/>
      <dgm:t>
        <a:bodyPr/>
        <a:lstStyle/>
        <a:p>
          <a:endParaRPr lang="zh-TW" altLang="en-US"/>
        </a:p>
      </dgm:t>
    </dgm:pt>
  </dgm:ptLst>
  <dgm:cxnLst>
    <dgm:cxn modelId="{9B9453BE-E8A3-4D44-B5B5-4236A74E022A}" type="presOf" srcId="{7EC43180-10C7-4C3A-AEF2-C248303FA442}" destId="{F5FAD2E0-B7C4-4019-A198-5EB037FBF10C}" srcOrd="0" destOrd="0" presId="urn:microsoft.com/office/officeart/2005/8/layout/vList2"/>
    <dgm:cxn modelId="{DAF8381F-7FA8-40EA-952F-7F36214001D0}" srcId="{7EC43180-10C7-4C3A-AEF2-C248303FA442}" destId="{2279BC04-1F2E-432F-8797-1920C72A7636}" srcOrd="0" destOrd="0" parTransId="{A95FB128-0918-4AE2-8D09-9E7010383770}" sibTransId="{C9A4A21E-39B2-4F4D-8F5F-13DB933F88A3}"/>
    <dgm:cxn modelId="{4D279F7A-C879-41AA-94BD-9D77FA769C90}" type="presOf" srcId="{2279BC04-1F2E-432F-8797-1920C72A7636}" destId="{51B99580-6947-4D97-B3FF-174C2D2EF9E2}" srcOrd="0" destOrd="0" presId="urn:microsoft.com/office/officeart/2005/8/layout/vList2"/>
    <dgm:cxn modelId="{59505816-6780-49D9-8112-A3E5D3A1D2B0}" type="presParOf" srcId="{F5FAD2E0-B7C4-4019-A198-5EB037FBF10C}" destId="{51B99580-6947-4D97-B3FF-174C2D2EF9E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D345E-FC95-4663-9AE5-F21ADA78A063}" type="doc">
      <dgm:prSet loTypeId="urn:microsoft.com/office/officeart/2005/8/layout/hList1" loCatId="list" qsTypeId="urn:microsoft.com/office/officeart/2005/8/quickstyle/simple3" qsCatId="simple" csTypeId="urn:microsoft.com/office/officeart/2005/8/colors/colorful1#2" csCatId="colorful" phldr="1"/>
      <dgm:spPr/>
      <dgm:t>
        <a:bodyPr/>
        <a:lstStyle/>
        <a:p>
          <a:endParaRPr lang="zh-TW" altLang="en-US"/>
        </a:p>
      </dgm:t>
    </dgm:pt>
    <dgm:pt modelId="{D30C2405-201F-46E7-AAD1-286ECC445C5A}">
      <dgm:prSet phldrT="[文字]" custT="1"/>
      <dgm:spPr/>
      <dgm:t>
        <a:bodyPr/>
        <a:lstStyle/>
        <a:p>
          <a:r>
            <a:rPr lang="zh-TW" altLang="en-US" sz="2800" b="1" dirty="0" smtClean="0">
              <a:effectLst>
                <a:outerShdw blurRad="38100" dist="38100" dir="2700000" algn="tl">
                  <a:srgbClr val="000000">
                    <a:alpha val="43137"/>
                  </a:srgbClr>
                </a:outerShdw>
              </a:effectLst>
              <a:latin typeface="標楷體" pitchFamily="65" charset="-120"/>
              <a:ea typeface="標楷體" pitchFamily="65" charset="-120"/>
            </a:rPr>
            <a:t>訂定相關守則</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endParaRPr>
        </a:p>
      </dgm:t>
    </dgm:pt>
    <dgm:pt modelId="{68358001-BE8F-4E3F-BA59-2E1B56B6B0E6}" type="parTrans" cxnId="{F4D7F968-39F7-49E2-9FC5-D6E6E9676AD5}">
      <dgm:prSet/>
      <dgm:spPr/>
      <dgm:t>
        <a:bodyPr/>
        <a:lstStyle/>
        <a:p>
          <a:endParaRPr lang="zh-TW" altLang="en-US" sz="2000">
            <a:latin typeface="標楷體" pitchFamily="65" charset="-120"/>
            <a:ea typeface="標楷體" pitchFamily="65" charset="-120"/>
          </a:endParaRPr>
        </a:p>
      </dgm:t>
    </dgm:pt>
    <dgm:pt modelId="{BA63CE68-C893-4225-B99A-675BCEF660B5}" type="sibTrans" cxnId="{F4D7F968-39F7-49E2-9FC5-D6E6E9676AD5}">
      <dgm:prSet/>
      <dgm:spPr/>
      <dgm:t>
        <a:bodyPr/>
        <a:lstStyle/>
        <a:p>
          <a:endParaRPr lang="zh-TW" altLang="en-US" sz="2000">
            <a:latin typeface="標楷體" pitchFamily="65" charset="-120"/>
            <a:ea typeface="標楷體" pitchFamily="65" charset="-120"/>
          </a:endParaRPr>
        </a:p>
      </dgm:t>
    </dgm:pt>
    <dgm:pt modelId="{A5A0775D-CDCA-464F-BF91-1E256F84C2DF}">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上市上櫃公司治理實務守則</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103F96C0-1A79-41E7-82ED-D504362D7332}" type="parTrans" cxnId="{4E7DD897-2D9A-472E-BD49-2CE50410AB12}">
      <dgm:prSet/>
      <dgm:spPr/>
      <dgm:t>
        <a:bodyPr/>
        <a:lstStyle/>
        <a:p>
          <a:endParaRPr lang="zh-TW" altLang="en-US" sz="2000">
            <a:latin typeface="標楷體" pitchFamily="65" charset="-120"/>
            <a:ea typeface="標楷體" pitchFamily="65" charset="-120"/>
          </a:endParaRPr>
        </a:p>
      </dgm:t>
    </dgm:pt>
    <dgm:pt modelId="{AC63731F-7DE6-45E2-95EB-C79A29AB2502}" type="sibTrans" cxnId="{4E7DD897-2D9A-472E-BD49-2CE50410AB12}">
      <dgm:prSet/>
      <dgm:spPr/>
      <dgm:t>
        <a:bodyPr/>
        <a:lstStyle/>
        <a:p>
          <a:endParaRPr lang="zh-TW" altLang="en-US" sz="2000">
            <a:latin typeface="標楷體" pitchFamily="65" charset="-120"/>
            <a:ea typeface="標楷體" pitchFamily="65" charset="-120"/>
          </a:endParaRPr>
        </a:p>
      </dgm:t>
    </dgm:pt>
    <dgm:pt modelId="{7CF87F75-4B1E-42DE-BCC4-11FB9B27C3E4}">
      <dgm:prSet phldrT="[文字]" custT="1"/>
      <dgm:spPr/>
      <dgm:t>
        <a:bodyPr/>
        <a:lstStyle/>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利害關係人</a:t>
          </a:r>
          <a:endParaRPr lang="en-US" altLang="zh-TW" sz="2600" b="1" dirty="0" smtClean="0">
            <a:effectLst>
              <a:outerShdw blurRad="38100" dist="38100" dir="2700000" algn="tl">
                <a:srgbClr val="000000">
                  <a:alpha val="43137"/>
                </a:srgbClr>
              </a:outerShdw>
            </a:effectLst>
            <a:latin typeface="標楷體" pitchFamily="65" charset="-120"/>
            <a:ea typeface="標楷體" pitchFamily="65" charset="-120"/>
          </a:endParaRPr>
        </a:p>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相關保障條文</a:t>
          </a:r>
          <a:endParaRPr lang="zh-TW" altLang="en-US" sz="2600" b="1" dirty="0">
            <a:effectLst>
              <a:outerShdw blurRad="38100" dist="38100" dir="2700000" algn="tl">
                <a:srgbClr val="000000">
                  <a:alpha val="43137"/>
                </a:srgbClr>
              </a:outerShdw>
            </a:effectLst>
            <a:latin typeface="標楷體" pitchFamily="65" charset="-120"/>
            <a:ea typeface="標楷體" pitchFamily="65" charset="-120"/>
          </a:endParaRPr>
        </a:p>
      </dgm:t>
    </dgm:pt>
    <dgm:pt modelId="{A2235FCE-8B80-4729-B360-DC2BFEBE3745}" type="parTrans" cxnId="{B273C86E-7720-44AA-9BFC-F86E18738D64}">
      <dgm:prSet/>
      <dgm:spPr/>
      <dgm:t>
        <a:bodyPr/>
        <a:lstStyle/>
        <a:p>
          <a:endParaRPr lang="zh-TW" altLang="en-US" sz="2000">
            <a:latin typeface="標楷體" pitchFamily="65" charset="-120"/>
            <a:ea typeface="標楷體" pitchFamily="65" charset="-120"/>
          </a:endParaRPr>
        </a:p>
      </dgm:t>
    </dgm:pt>
    <dgm:pt modelId="{D47CF126-9F81-488C-9BEE-01984620D8CE}" type="sibTrans" cxnId="{B273C86E-7720-44AA-9BFC-F86E18738D64}">
      <dgm:prSet/>
      <dgm:spPr/>
      <dgm:t>
        <a:bodyPr/>
        <a:lstStyle/>
        <a:p>
          <a:endParaRPr lang="zh-TW" altLang="en-US" sz="2000">
            <a:latin typeface="標楷體" pitchFamily="65" charset="-120"/>
            <a:ea typeface="標楷體" pitchFamily="65" charset="-120"/>
          </a:endParaRPr>
        </a:p>
      </dgm:t>
    </dgm:pt>
    <dgm:pt modelId="{A7F09D22-6D99-46F1-ABA9-CF576FC9D0E6}">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勞基法</a:t>
          </a:r>
          <a:endPar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A2425E94-8059-4F81-8DD0-310E6E794F93}" type="parTrans" cxnId="{B6961EFE-E1BF-4A12-BC26-8EDB03D0055D}">
      <dgm:prSet/>
      <dgm:spPr/>
      <dgm:t>
        <a:bodyPr/>
        <a:lstStyle/>
        <a:p>
          <a:endParaRPr lang="zh-TW" altLang="en-US" sz="2000">
            <a:latin typeface="標楷體" pitchFamily="65" charset="-120"/>
            <a:ea typeface="標楷體" pitchFamily="65" charset="-120"/>
          </a:endParaRPr>
        </a:p>
      </dgm:t>
    </dgm:pt>
    <dgm:pt modelId="{9B30CAD1-A66F-4577-9A3A-174236235A0F}" type="sibTrans" cxnId="{B6961EFE-E1BF-4A12-BC26-8EDB03D0055D}">
      <dgm:prSet/>
      <dgm:spPr/>
      <dgm:t>
        <a:bodyPr/>
        <a:lstStyle/>
        <a:p>
          <a:endParaRPr lang="zh-TW" altLang="en-US" sz="2000">
            <a:latin typeface="標楷體" pitchFamily="65" charset="-120"/>
            <a:ea typeface="標楷體" pitchFamily="65" charset="-120"/>
          </a:endParaRPr>
        </a:p>
      </dgm:t>
    </dgm:pt>
    <dgm:pt modelId="{FFDBFB6A-918B-4CF2-989B-81A2EB81880B}">
      <dgm:prSet phldrT="[文字]" custT="1"/>
      <dgm:spPr/>
      <dgm:t>
        <a:bodyPr/>
        <a:lstStyle/>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企業社會責任</a:t>
          </a:r>
          <a:endParaRPr lang="en-US" altLang="zh-TW" sz="2600" b="1" dirty="0" smtClean="0">
            <a:effectLst>
              <a:outerShdw blurRad="38100" dist="38100" dir="2700000" algn="tl">
                <a:srgbClr val="000000">
                  <a:alpha val="43137"/>
                </a:srgbClr>
              </a:outerShdw>
            </a:effectLst>
            <a:latin typeface="標楷體" pitchFamily="65" charset="-120"/>
            <a:ea typeface="標楷體" pitchFamily="65" charset="-120"/>
          </a:endParaRPr>
        </a:p>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之落實</a:t>
          </a:r>
          <a:endParaRPr lang="zh-TW" altLang="en-US" sz="2600" b="1" dirty="0">
            <a:effectLst>
              <a:outerShdw blurRad="38100" dist="38100" dir="2700000" algn="tl">
                <a:srgbClr val="000000">
                  <a:alpha val="43137"/>
                </a:srgbClr>
              </a:outerShdw>
            </a:effectLst>
            <a:latin typeface="標楷體" pitchFamily="65" charset="-120"/>
            <a:ea typeface="標楷體" pitchFamily="65" charset="-120"/>
          </a:endParaRPr>
        </a:p>
      </dgm:t>
    </dgm:pt>
    <dgm:pt modelId="{E7654AAD-6835-40A9-B4BC-AF0115C57594}" type="parTrans" cxnId="{1E8FF964-52F9-4174-ABCB-15EC2D1E8D66}">
      <dgm:prSet/>
      <dgm:spPr/>
      <dgm:t>
        <a:bodyPr/>
        <a:lstStyle/>
        <a:p>
          <a:endParaRPr lang="zh-TW" altLang="en-US" sz="2000">
            <a:latin typeface="標楷體" pitchFamily="65" charset="-120"/>
            <a:ea typeface="標楷體" pitchFamily="65" charset="-120"/>
          </a:endParaRPr>
        </a:p>
      </dgm:t>
    </dgm:pt>
    <dgm:pt modelId="{9D4BC095-DC2F-474B-BF8A-190C57B2E074}" type="sibTrans" cxnId="{1E8FF964-52F9-4174-ABCB-15EC2D1E8D66}">
      <dgm:prSet/>
      <dgm:spPr/>
      <dgm:t>
        <a:bodyPr/>
        <a:lstStyle/>
        <a:p>
          <a:endParaRPr lang="zh-TW" altLang="en-US" sz="2000">
            <a:latin typeface="標楷體" pitchFamily="65" charset="-120"/>
            <a:ea typeface="標楷體" pitchFamily="65" charset="-120"/>
          </a:endParaRPr>
        </a:p>
      </dgm:t>
    </dgm:pt>
    <dgm:pt modelId="{C37B153A-8448-4209-8A3B-0E9FCB5AED26}">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鼓勵編製企業社會責任報告書</a:t>
          </a:r>
          <a:r>
            <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rPr>
            <a:t>(103</a:t>
          </a:r>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年起，部分產業強制編製</a:t>
          </a:r>
          <a:r>
            <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rPr>
            <a:t>)</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2A14A854-039C-4DDA-B422-596AD6D8FDAF}" type="parTrans" cxnId="{8353E51A-C3D4-4B14-AFB7-C005D01A2AAB}">
      <dgm:prSet/>
      <dgm:spPr/>
      <dgm:t>
        <a:bodyPr/>
        <a:lstStyle/>
        <a:p>
          <a:endParaRPr lang="zh-TW" altLang="en-US" sz="2000">
            <a:latin typeface="標楷體" pitchFamily="65" charset="-120"/>
            <a:ea typeface="標楷體" pitchFamily="65" charset="-120"/>
          </a:endParaRPr>
        </a:p>
      </dgm:t>
    </dgm:pt>
    <dgm:pt modelId="{93ED8DAE-DF09-477D-A41C-17E112BCEFF9}" type="sibTrans" cxnId="{8353E51A-C3D4-4B14-AFB7-C005D01A2AAB}">
      <dgm:prSet/>
      <dgm:spPr/>
      <dgm:t>
        <a:bodyPr/>
        <a:lstStyle/>
        <a:p>
          <a:endParaRPr lang="zh-TW" altLang="en-US" sz="2000">
            <a:latin typeface="標楷體" pitchFamily="65" charset="-120"/>
            <a:ea typeface="標楷體" pitchFamily="65" charset="-120"/>
          </a:endParaRPr>
        </a:p>
      </dgm:t>
    </dgm:pt>
    <dgm:pt modelId="{0298CEFD-5C12-4BA5-9468-3EACA876072F}">
      <dgm:prSet phldrT="[文字]" custT="1"/>
      <dgm:spPr/>
      <dgm:t>
        <a:bodyPr/>
        <a:lstStyle/>
        <a:p>
          <a:endParaRPr lang="zh-TW" altLang="en-US" sz="20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66F9EC09-D7C6-49F5-8825-4392780FE41D}" type="parTrans" cxnId="{50C4EA62-4B96-41CE-83F8-3C3ACBF0DD98}">
      <dgm:prSet/>
      <dgm:spPr/>
      <dgm:t>
        <a:bodyPr/>
        <a:lstStyle/>
        <a:p>
          <a:endParaRPr lang="zh-TW" altLang="en-US"/>
        </a:p>
      </dgm:t>
    </dgm:pt>
    <dgm:pt modelId="{0856B060-7294-4798-9AE9-B93DC780760C}" type="sibTrans" cxnId="{50C4EA62-4B96-41CE-83F8-3C3ACBF0DD98}">
      <dgm:prSet/>
      <dgm:spPr/>
      <dgm:t>
        <a:bodyPr/>
        <a:lstStyle/>
        <a:p>
          <a:endParaRPr lang="zh-TW" altLang="en-US"/>
        </a:p>
      </dgm:t>
    </dgm:pt>
    <dgm:pt modelId="{24F32759-C68F-4412-A86C-E3213A597619}">
      <dgm:prSet phldrT="[文字]" custT="1"/>
      <dgm:spPr/>
      <dgm:t>
        <a:bodyPr/>
        <a:lstStyle/>
        <a:p>
          <a:endParaRPr lang="en-US" altLang="zh-TW" sz="2000" b="1"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5B802C39-DFB7-4222-B447-422A765AA608}" type="parTrans" cxnId="{0E45ACD9-3DCE-4F31-9607-E17B7611B622}">
      <dgm:prSet/>
      <dgm:spPr/>
      <dgm:t>
        <a:bodyPr/>
        <a:lstStyle/>
        <a:p>
          <a:endParaRPr lang="zh-TW" altLang="en-US"/>
        </a:p>
      </dgm:t>
    </dgm:pt>
    <dgm:pt modelId="{B1DFFE99-9204-4DE7-977A-BF50AA6233BB}" type="sibTrans" cxnId="{0E45ACD9-3DCE-4F31-9607-E17B7611B622}">
      <dgm:prSet/>
      <dgm:spPr/>
      <dgm:t>
        <a:bodyPr/>
        <a:lstStyle/>
        <a:p>
          <a:endParaRPr lang="zh-TW" altLang="en-US"/>
        </a:p>
      </dgm:t>
    </dgm:pt>
    <dgm:pt modelId="{9BAE965B-F700-47C0-9034-429672A96D1E}">
      <dgm:prSet phldrT="[文字]" custT="1"/>
      <dgm:spPr/>
      <dgm:t>
        <a:bodyPr/>
        <a:lstStyle/>
        <a:p>
          <a:r>
            <a:rPr lang="zh-TW" altLang="en-US" sz="2400" b="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上市上櫃公司誠信經營守則</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4C1D67DF-D359-4E14-A8B7-EC50B5B0A375}" type="parTrans" cxnId="{8C0D97B6-E0DB-4144-8E35-8DFB76097C8D}">
      <dgm:prSet/>
      <dgm:spPr/>
      <dgm:t>
        <a:bodyPr/>
        <a:lstStyle/>
        <a:p>
          <a:endParaRPr lang="zh-TW" altLang="en-US"/>
        </a:p>
      </dgm:t>
    </dgm:pt>
    <dgm:pt modelId="{DD6473B4-F49C-4FEA-B9DA-202093E0E48A}" type="sibTrans" cxnId="{8C0D97B6-E0DB-4144-8E35-8DFB76097C8D}">
      <dgm:prSet/>
      <dgm:spPr/>
      <dgm:t>
        <a:bodyPr/>
        <a:lstStyle/>
        <a:p>
          <a:endParaRPr lang="zh-TW" altLang="en-US"/>
        </a:p>
      </dgm:t>
    </dgm:pt>
    <dgm:pt modelId="{DB415045-B846-46B3-B736-1FA6D32EAD31}">
      <dgm:prSet phldrT="[文字]" custT="1"/>
      <dgm:spPr/>
      <dgm:t>
        <a:bodyPr/>
        <a:lstStyle/>
        <a:p>
          <a:r>
            <a:rPr lang="zh-TW" altLang="en-US" sz="2400" b="0" i="0" smtClean="0">
              <a:effectLst>
                <a:outerShdw blurRad="38100" dist="38100" dir="2700000" algn="tl">
                  <a:srgbClr val="000000">
                    <a:alpha val="43137"/>
                  </a:srgbClr>
                </a:outerShdw>
              </a:effectLst>
              <a:latin typeface="標楷體" pitchFamily="65" charset="-120"/>
              <a:ea typeface="標楷體" pitchFamily="65" charset="-120"/>
            </a:rPr>
            <a:t>上市上櫃公司企業社會責任實務守則</a:t>
          </a:r>
          <a:endParaRPr lang="zh-TW" altLang="en-US" sz="2400" b="0"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BAE49DC1-E5E5-48CF-9615-2C08FC676E2D}" type="parTrans" cxnId="{5CE55791-D972-4A11-BF3F-3E3C18CD5B87}">
      <dgm:prSet/>
      <dgm:spPr/>
      <dgm:t>
        <a:bodyPr/>
        <a:lstStyle/>
        <a:p>
          <a:endParaRPr lang="zh-TW" altLang="en-US"/>
        </a:p>
      </dgm:t>
    </dgm:pt>
    <dgm:pt modelId="{03F3587A-6437-4109-9673-7BD22E841DE8}" type="sibTrans" cxnId="{5CE55791-D972-4A11-BF3F-3E3C18CD5B87}">
      <dgm:prSet/>
      <dgm:spPr/>
      <dgm:t>
        <a:bodyPr/>
        <a:lstStyle/>
        <a:p>
          <a:endParaRPr lang="zh-TW" altLang="en-US"/>
        </a:p>
      </dgm:t>
    </dgm:pt>
    <dgm:pt modelId="{03BA486C-EB95-4D05-ADF8-0E0F4346BDDD}">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水污染防治法、空氣汙染防治法、噪音管制法、廢棄物清理法等環保相關法規</a:t>
          </a:r>
          <a:endPar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D69FF356-FD8C-4A5D-A706-DFC1F48C3B3C}" type="parTrans" cxnId="{86DCBE69-1F17-4FF8-9B8C-B8A853BA70F2}">
      <dgm:prSet/>
      <dgm:spPr/>
      <dgm:t>
        <a:bodyPr/>
        <a:lstStyle/>
        <a:p>
          <a:endParaRPr lang="zh-TW" altLang="en-US"/>
        </a:p>
      </dgm:t>
    </dgm:pt>
    <dgm:pt modelId="{B1B7C806-0289-4B66-90BB-B936C75693E3}" type="sibTrans" cxnId="{86DCBE69-1F17-4FF8-9B8C-B8A853BA70F2}">
      <dgm:prSet/>
      <dgm:spPr/>
      <dgm:t>
        <a:bodyPr/>
        <a:lstStyle/>
        <a:p>
          <a:endParaRPr lang="zh-TW" altLang="en-US"/>
        </a:p>
      </dgm:t>
    </dgm:pt>
    <dgm:pt modelId="{CDF66FDD-9920-4B8A-9ABF-907DA5AFB7EC}">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鼓勵申報溫室氣體年排放量</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21D4FE04-1663-4EF7-AF8B-4EF3E21F00C7}" type="parTrans" cxnId="{12F24D68-B25D-46F0-9456-F5767140CE69}">
      <dgm:prSet/>
      <dgm:spPr/>
      <dgm:t>
        <a:bodyPr/>
        <a:lstStyle/>
        <a:p>
          <a:endParaRPr lang="zh-TW" altLang="en-US"/>
        </a:p>
      </dgm:t>
    </dgm:pt>
    <dgm:pt modelId="{C6157BEE-B66A-4A10-8D77-AB3C8EB83959}" type="sibTrans" cxnId="{12F24D68-B25D-46F0-9456-F5767140CE69}">
      <dgm:prSet/>
      <dgm:spPr/>
      <dgm:t>
        <a:bodyPr/>
        <a:lstStyle/>
        <a:p>
          <a:endParaRPr lang="zh-TW" altLang="en-US"/>
        </a:p>
      </dgm:t>
    </dgm:pt>
    <dgm:pt modelId="{0E807591-ED0C-475C-8818-7CFC3646B9BE}">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與供應商合作提升企業社會責任</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8AF6ABF5-DC19-47A0-926C-4DCF6464AAAB}" type="parTrans" cxnId="{59D9C88F-A187-48C5-B8E6-A66FDE81C7BA}">
      <dgm:prSet/>
      <dgm:spPr/>
      <dgm:t>
        <a:bodyPr/>
        <a:lstStyle/>
        <a:p>
          <a:endParaRPr lang="zh-TW" altLang="en-US"/>
        </a:p>
      </dgm:t>
    </dgm:pt>
    <dgm:pt modelId="{AB90538F-2D33-4C9D-A9BC-35FE57D75BC0}" type="sibTrans" cxnId="{59D9C88F-A187-48C5-B8E6-A66FDE81C7BA}">
      <dgm:prSet/>
      <dgm:spPr/>
      <dgm:t>
        <a:bodyPr/>
        <a:lstStyle/>
        <a:p>
          <a:endParaRPr lang="zh-TW" altLang="en-US"/>
        </a:p>
      </dgm:t>
    </dgm:pt>
    <dgm:pt modelId="{3157EED3-62CB-484E-BFC4-D849F5B87D80}">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9550B49D-E587-4721-91B7-A54FCD36E644}" type="parTrans" cxnId="{9430A776-EB91-438E-B707-09CEDA87A6EA}">
      <dgm:prSet/>
      <dgm:spPr/>
      <dgm:t>
        <a:bodyPr/>
        <a:lstStyle/>
        <a:p>
          <a:endParaRPr lang="zh-TW" altLang="en-US"/>
        </a:p>
      </dgm:t>
    </dgm:pt>
    <dgm:pt modelId="{DBB7B8C0-0B69-4BEA-AB00-0CFED9B47AB7}" type="sibTrans" cxnId="{9430A776-EB91-438E-B707-09CEDA87A6EA}">
      <dgm:prSet/>
      <dgm:spPr/>
      <dgm:t>
        <a:bodyPr/>
        <a:lstStyle/>
        <a:p>
          <a:endParaRPr lang="zh-TW" altLang="en-US"/>
        </a:p>
      </dgm:t>
    </dgm:pt>
    <dgm:pt modelId="{A40A4C43-B962-4250-8BDA-EA23E230C34C}">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60D6D8E4-B78B-4B13-AA4C-57629B855A37}" type="parTrans" cxnId="{C4B3142C-DCA0-442B-AC16-BD9D34CB410A}">
      <dgm:prSet/>
      <dgm:spPr/>
      <dgm:t>
        <a:bodyPr/>
        <a:lstStyle/>
        <a:p>
          <a:endParaRPr lang="zh-TW" altLang="en-US"/>
        </a:p>
      </dgm:t>
    </dgm:pt>
    <dgm:pt modelId="{C3CE8581-F692-4FCE-91D9-EEA264122EB9}" type="sibTrans" cxnId="{C4B3142C-DCA0-442B-AC16-BD9D34CB410A}">
      <dgm:prSet/>
      <dgm:spPr/>
      <dgm:t>
        <a:bodyPr/>
        <a:lstStyle/>
        <a:p>
          <a:endParaRPr lang="zh-TW" altLang="en-US"/>
        </a:p>
      </dgm:t>
    </dgm:pt>
    <dgm:pt modelId="{9FD27F84-0BAA-4A7A-B1FB-147E0098F719}">
      <dgm:prSet phldrT="[文字]" custT="1"/>
      <dgm:spPr/>
      <dgm:t>
        <a:bodyPr/>
        <a:lstStyle/>
        <a:p>
          <a:endParaRPr lang="en-US" altLang="zh-TW" sz="1000" b="0"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55767141-876E-4755-B0DD-D22A7322B244}" type="parTrans" cxnId="{50B01315-DA06-454A-83DA-DDCFD0AAE416}">
      <dgm:prSet/>
      <dgm:spPr/>
      <dgm:t>
        <a:bodyPr/>
        <a:lstStyle/>
        <a:p>
          <a:endParaRPr lang="zh-TW" altLang="en-US"/>
        </a:p>
      </dgm:t>
    </dgm:pt>
    <dgm:pt modelId="{EEDB0FCC-BB67-4A7E-A371-8B7A29119463}" type="sibTrans" cxnId="{50B01315-DA06-454A-83DA-DDCFD0AAE416}">
      <dgm:prSet/>
      <dgm:spPr/>
      <dgm:t>
        <a:bodyPr/>
        <a:lstStyle/>
        <a:p>
          <a:endParaRPr lang="zh-TW" altLang="en-US"/>
        </a:p>
      </dgm:t>
    </dgm:pt>
    <dgm:pt modelId="{31737C3D-AB01-45E8-8449-75C7AC3544DE}">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D5A86422-6A95-4DF6-BA72-29BD01194883}" type="parTrans" cxnId="{98C08008-7F33-4CE3-94F3-9FD689BCAC76}">
      <dgm:prSet/>
      <dgm:spPr/>
      <dgm:t>
        <a:bodyPr/>
        <a:lstStyle/>
        <a:p>
          <a:endParaRPr lang="zh-TW" altLang="en-US"/>
        </a:p>
      </dgm:t>
    </dgm:pt>
    <dgm:pt modelId="{60903D2B-9067-4553-B8AD-CD5113BA3E0B}" type="sibTrans" cxnId="{98C08008-7F33-4CE3-94F3-9FD689BCAC76}">
      <dgm:prSet/>
      <dgm:spPr/>
      <dgm:t>
        <a:bodyPr/>
        <a:lstStyle/>
        <a:p>
          <a:endParaRPr lang="zh-TW" altLang="en-US"/>
        </a:p>
      </dgm:t>
    </dgm:pt>
    <dgm:pt modelId="{BB30AB0A-C883-4DFE-B889-DB1CE9DCAADD}">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CF4C2C6B-585F-4A22-92B3-EA5D5C431367}" type="parTrans" cxnId="{ED1581E0-8FCD-4796-AED0-E9677DB4B34F}">
      <dgm:prSet/>
      <dgm:spPr/>
      <dgm:t>
        <a:bodyPr/>
        <a:lstStyle/>
        <a:p>
          <a:endParaRPr lang="zh-TW" altLang="en-US"/>
        </a:p>
      </dgm:t>
    </dgm:pt>
    <dgm:pt modelId="{24BCB72A-7406-4F68-A2E7-D4BEA5A924C8}" type="sibTrans" cxnId="{ED1581E0-8FCD-4796-AED0-E9677DB4B34F}">
      <dgm:prSet/>
      <dgm:spPr/>
      <dgm:t>
        <a:bodyPr/>
        <a:lstStyle/>
        <a:p>
          <a:endParaRPr lang="zh-TW" altLang="en-US"/>
        </a:p>
      </dgm:t>
    </dgm:pt>
    <dgm:pt modelId="{34FC500D-F5D4-46D2-B771-524003ABCDD7}" type="pres">
      <dgm:prSet presAssocID="{3B8D345E-FC95-4663-9AE5-F21ADA78A063}" presName="Name0" presStyleCnt="0">
        <dgm:presLayoutVars>
          <dgm:dir/>
          <dgm:animLvl val="lvl"/>
          <dgm:resizeHandles val="exact"/>
        </dgm:presLayoutVars>
      </dgm:prSet>
      <dgm:spPr/>
      <dgm:t>
        <a:bodyPr/>
        <a:lstStyle/>
        <a:p>
          <a:endParaRPr lang="zh-TW" altLang="en-US"/>
        </a:p>
      </dgm:t>
    </dgm:pt>
    <dgm:pt modelId="{913186F6-6511-428C-BE7E-99CC0E3279EF}" type="pres">
      <dgm:prSet presAssocID="{D30C2405-201F-46E7-AAD1-286ECC445C5A}" presName="composite" presStyleCnt="0"/>
      <dgm:spPr/>
      <dgm:t>
        <a:bodyPr/>
        <a:lstStyle/>
        <a:p>
          <a:endParaRPr lang="zh-TW" altLang="en-US"/>
        </a:p>
      </dgm:t>
    </dgm:pt>
    <dgm:pt modelId="{07C01DF3-4055-4048-9230-5DC69E05E81E}" type="pres">
      <dgm:prSet presAssocID="{D30C2405-201F-46E7-AAD1-286ECC445C5A}" presName="parTx" presStyleLbl="alignNode1" presStyleIdx="0" presStyleCnt="3" custLinFactNeighborX="-59" custLinFactNeighborY="-671">
        <dgm:presLayoutVars>
          <dgm:chMax val="0"/>
          <dgm:chPref val="0"/>
          <dgm:bulletEnabled val="1"/>
        </dgm:presLayoutVars>
      </dgm:prSet>
      <dgm:spPr/>
      <dgm:t>
        <a:bodyPr/>
        <a:lstStyle/>
        <a:p>
          <a:endParaRPr lang="zh-TW" altLang="en-US"/>
        </a:p>
      </dgm:t>
    </dgm:pt>
    <dgm:pt modelId="{6B5084B9-EABC-46B0-AEFF-1EBA1E21B730}" type="pres">
      <dgm:prSet presAssocID="{D30C2405-201F-46E7-AAD1-286ECC445C5A}" presName="desTx" presStyleLbl="alignAccFollowNode1" presStyleIdx="0" presStyleCnt="3" custLinFactNeighborX="-59" custLinFactNeighborY="-1087">
        <dgm:presLayoutVars>
          <dgm:bulletEnabled val="1"/>
        </dgm:presLayoutVars>
      </dgm:prSet>
      <dgm:spPr/>
      <dgm:t>
        <a:bodyPr/>
        <a:lstStyle/>
        <a:p>
          <a:endParaRPr lang="zh-TW" altLang="en-US"/>
        </a:p>
      </dgm:t>
    </dgm:pt>
    <dgm:pt modelId="{E180500E-0E36-43E9-A1F1-C3616FE33AA2}" type="pres">
      <dgm:prSet presAssocID="{BA63CE68-C893-4225-B99A-675BCEF660B5}" presName="space" presStyleCnt="0"/>
      <dgm:spPr/>
      <dgm:t>
        <a:bodyPr/>
        <a:lstStyle/>
        <a:p>
          <a:endParaRPr lang="zh-TW" altLang="en-US"/>
        </a:p>
      </dgm:t>
    </dgm:pt>
    <dgm:pt modelId="{57842FC4-7EA9-4D16-93A7-8C6F778FFBBE}" type="pres">
      <dgm:prSet presAssocID="{7CF87F75-4B1E-42DE-BCC4-11FB9B27C3E4}" presName="composite" presStyleCnt="0"/>
      <dgm:spPr/>
      <dgm:t>
        <a:bodyPr/>
        <a:lstStyle/>
        <a:p>
          <a:endParaRPr lang="zh-TW" altLang="en-US"/>
        </a:p>
      </dgm:t>
    </dgm:pt>
    <dgm:pt modelId="{55AF868D-8BE9-4590-8B23-D12DB6167598}" type="pres">
      <dgm:prSet presAssocID="{7CF87F75-4B1E-42DE-BCC4-11FB9B27C3E4}" presName="parTx" presStyleLbl="alignNode1" presStyleIdx="1" presStyleCnt="3" custLinFactNeighborX="-484" custLinFactNeighborY="-671">
        <dgm:presLayoutVars>
          <dgm:chMax val="0"/>
          <dgm:chPref val="0"/>
          <dgm:bulletEnabled val="1"/>
        </dgm:presLayoutVars>
      </dgm:prSet>
      <dgm:spPr/>
      <dgm:t>
        <a:bodyPr/>
        <a:lstStyle/>
        <a:p>
          <a:endParaRPr lang="zh-TW" altLang="en-US"/>
        </a:p>
      </dgm:t>
    </dgm:pt>
    <dgm:pt modelId="{62F10EFF-528E-4A66-B57E-9FAF12038126}" type="pres">
      <dgm:prSet presAssocID="{7CF87F75-4B1E-42DE-BCC4-11FB9B27C3E4}" presName="desTx" presStyleLbl="alignAccFollowNode1" presStyleIdx="1" presStyleCnt="3" custLinFactNeighborX="-484" custLinFactNeighborY="938">
        <dgm:presLayoutVars>
          <dgm:bulletEnabled val="1"/>
        </dgm:presLayoutVars>
      </dgm:prSet>
      <dgm:spPr/>
      <dgm:t>
        <a:bodyPr/>
        <a:lstStyle/>
        <a:p>
          <a:endParaRPr lang="zh-TW" altLang="en-US"/>
        </a:p>
      </dgm:t>
    </dgm:pt>
    <dgm:pt modelId="{1F489F14-8167-4695-8356-0A7424C93A32}" type="pres">
      <dgm:prSet presAssocID="{D47CF126-9F81-488C-9BEE-01984620D8CE}" presName="space" presStyleCnt="0"/>
      <dgm:spPr/>
      <dgm:t>
        <a:bodyPr/>
        <a:lstStyle/>
        <a:p>
          <a:endParaRPr lang="zh-TW" altLang="en-US"/>
        </a:p>
      </dgm:t>
    </dgm:pt>
    <dgm:pt modelId="{A6A0B758-D6EF-4D75-854E-F455D1D3A882}" type="pres">
      <dgm:prSet presAssocID="{FFDBFB6A-918B-4CF2-989B-81A2EB81880B}" presName="composite" presStyleCnt="0"/>
      <dgm:spPr/>
      <dgm:t>
        <a:bodyPr/>
        <a:lstStyle/>
        <a:p>
          <a:endParaRPr lang="zh-TW" altLang="en-US"/>
        </a:p>
      </dgm:t>
    </dgm:pt>
    <dgm:pt modelId="{A7D9069B-21AB-45FF-869C-C502C3108BDC}" type="pres">
      <dgm:prSet presAssocID="{FFDBFB6A-918B-4CF2-989B-81A2EB81880B}" presName="parTx" presStyleLbl="alignNode1" presStyleIdx="2" presStyleCnt="3" custScaleX="107245" custLinFactNeighborX="565" custLinFactNeighborY="-671">
        <dgm:presLayoutVars>
          <dgm:chMax val="0"/>
          <dgm:chPref val="0"/>
          <dgm:bulletEnabled val="1"/>
        </dgm:presLayoutVars>
      </dgm:prSet>
      <dgm:spPr/>
      <dgm:t>
        <a:bodyPr/>
        <a:lstStyle/>
        <a:p>
          <a:endParaRPr lang="zh-TW" altLang="en-US"/>
        </a:p>
      </dgm:t>
    </dgm:pt>
    <dgm:pt modelId="{289D0D1D-CD3D-4438-9804-C1609EAF5A3C}" type="pres">
      <dgm:prSet presAssocID="{FFDBFB6A-918B-4CF2-989B-81A2EB81880B}" presName="desTx" presStyleLbl="alignAccFollowNode1" presStyleIdx="2" presStyleCnt="3" custScaleX="106233" custLinFactNeighborX="6965" custLinFactNeighborY="938">
        <dgm:presLayoutVars>
          <dgm:bulletEnabled val="1"/>
        </dgm:presLayoutVars>
      </dgm:prSet>
      <dgm:spPr/>
      <dgm:t>
        <a:bodyPr/>
        <a:lstStyle/>
        <a:p>
          <a:endParaRPr lang="zh-TW" altLang="en-US"/>
        </a:p>
      </dgm:t>
    </dgm:pt>
  </dgm:ptLst>
  <dgm:cxnLst>
    <dgm:cxn modelId="{59D9C88F-A187-48C5-B8E6-A66FDE81C7BA}" srcId="{FFDBFB6A-918B-4CF2-989B-81A2EB81880B}" destId="{0E807591-ED0C-475C-8818-7CFC3646B9BE}" srcOrd="4" destOrd="0" parTransId="{8AF6ABF5-DC19-47A0-926C-4DCF6464AAAB}" sibTransId="{AB90538F-2D33-4C9D-A9BC-35FE57D75BC0}"/>
    <dgm:cxn modelId="{12F24D68-B25D-46F0-9456-F5767140CE69}" srcId="{FFDBFB6A-918B-4CF2-989B-81A2EB81880B}" destId="{CDF66FDD-9920-4B8A-9ABF-907DA5AFB7EC}" srcOrd="2" destOrd="0" parTransId="{21D4FE04-1663-4EF7-AF8B-4EF3E21F00C7}" sibTransId="{C6157BEE-B66A-4A10-8D77-AB3C8EB83959}"/>
    <dgm:cxn modelId="{5C8C039E-FA07-43ED-BF0A-FA908E97D36E}" type="presOf" srcId="{3157EED3-62CB-484E-BFC4-D849F5B87D80}" destId="{6B5084B9-EABC-46B0-AEFF-1EBA1E21B730}" srcOrd="0" destOrd="1" presId="urn:microsoft.com/office/officeart/2005/8/layout/hList1"/>
    <dgm:cxn modelId="{06260FB4-CA3B-4A5F-B63A-9B8FE52E61D6}" type="presOf" srcId="{0298CEFD-5C12-4BA5-9468-3EACA876072F}" destId="{6B5084B9-EABC-46B0-AEFF-1EBA1E21B730}" srcOrd="0" destOrd="5" presId="urn:microsoft.com/office/officeart/2005/8/layout/hList1"/>
    <dgm:cxn modelId="{6FD0675F-E569-4BC1-ABAF-F0D611625566}" type="presOf" srcId="{C37B153A-8448-4209-8A3B-0E9FCB5AED26}" destId="{289D0D1D-CD3D-4438-9804-C1609EAF5A3C}" srcOrd="0" destOrd="0" presId="urn:microsoft.com/office/officeart/2005/8/layout/hList1"/>
    <dgm:cxn modelId="{86DCBE69-1F17-4FF8-9B8C-B8A853BA70F2}" srcId="{7CF87F75-4B1E-42DE-BCC4-11FB9B27C3E4}" destId="{03BA486C-EB95-4D05-ADF8-0E0F4346BDDD}" srcOrd="2" destOrd="0" parTransId="{D69FF356-FD8C-4A5D-A706-DFC1F48C3B3C}" sibTransId="{B1B7C806-0289-4B66-90BB-B936C75693E3}"/>
    <dgm:cxn modelId="{A8279510-F69D-4B3A-B467-442D6D35139A}" type="presOf" srcId="{DB415045-B846-46B3-B736-1FA6D32EAD31}" destId="{6B5084B9-EABC-46B0-AEFF-1EBA1E21B730}" srcOrd="0" destOrd="4" presId="urn:microsoft.com/office/officeart/2005/8/layout/hList1"/>
    <dgm:cxn modelId="{FDBED26A-032A-4411-A229-6FB7E90ADA9B}" type="presOf" srcId="{24F32759-C68F-4412-A86C-E3213A597619}" destId="{62F10EFF-528E-4A66-B57E-9FAF12038126}" srcOrd="0" destOrd="3" presId="urn:microsoft.com/office/officeart/2005/8/layout/hList1"/>
    <dgm:cxn modelId="{C4B3142C-DCA0-442B-AC16-BD9D34CB410A}" srcId="{D30C2405-201F-46E7-AAD1-286ECC445C5A}" destId="{A40A4C43-B962-4250-8BDA-EA23E230C34C}" srcOrd="3" destOrd="0" parTransId="{60D6D8E4-B78B-4B13-AA4C-57629B855A37}" sibTransId="{C3CE8581-F692-4FCE-91D9-EEA264122EB9}"/>
    <dgm:cxn modelId="{4679F91A-A885-4590-AAE2-506BDA061696}" type="presOf" srcId="{D30C2405-201F-46E7-AAD1-286ECC445C5A}" destId="{07C01DF3-4055-4048-9230-5DC69E05E81E}" srcOrd="0" destOrd="0" presId="urn:microsoft.com/office/officeart/2005/8/layout/hList1"/>
    <dgm:cxn modelId="{063B4BBD-962E-4B2E-ACE0-58B95E7676F2}" type="presOf" srcId="{CDF66FDD-9920-4B8A-9ABF-907DA5AFB7EC}" destId="{289D0D1D-CD3D-4438-9804-C1609EAF5A3C}" srcOrd="0" destOrd="2" presId="urn:microsoft.com/office/officeart/2005/8/layout/hList1"/>
    <dgm:cxn modelId="{625E8EF6-E043-4EFD-9DBF-CF5399B53789}" type="presOf" srcId="{3B8D345E-FC95-4663-9AE5-F21ADA78A063}" destId="{34FC500D-F5D4-46D2-B771-524003ABCDD7}" srcOrd="0" destOrd="0" presId="urn:microsoft.com/office/officeart/2005/8/layout/hList1"/>
    <dgm:cxn modelId="{742E2828-3AD4-4242-A953-0BC5EE6C599E}" type="presOf" srcId="{FFDBFB6A-918B-4CF2-989B-81A2EB81880B}" destId="{A7D9069B-21AB-45FF-869C-C502C3108BDC}" srcOrd="0" destOrd="0" presId="urn:microsoft.com/office/officeart/2005/8/layout/hList1"/>
    <dgm:cxn modelId="{1828B33C-B9A8-403F-969C-4AD78FC2ACC5}" type="presOf" srcId="{0E807591-ED0C-475C-8818-7CFC3646B9BE}" destId="{289D0D1D-CD3D-4438-9804-C1609EAF5A3C}" srcOrd="0" destOrd="4" presId="urn:microsoft.com/office/officeart/2005/8/layout/hList1"/>
    <dgm:cxn modelId="{5CE55791-D972-4A11-BF3F-3E3C18CD5B87}" srcId="{D30C2405-201F-46E7-AAD1-286ECC445C5A}" destId="{DB415045-B846-46B3-B736-1FA6D32EAD31}" srcOrd="4" destOrd="0" parTransId="{BAE49DC1-E5E5-48CF-9615-2C08FC676E2D}" sibTransId="{03F3587A-6437-4109-9673-7BD22E841DE8}"/>
    <dgm:cxn modelId="{0E45ACD9-3DCE-4F31-9607-E17B7611B622}" srcId="{7CF87F75-4B1E-42DE-BCC4-11FB9B27C3E4}" destId="{24F32759-C68F-4412-A86C-E3213A597619}" srcOrd="3" destOrd="0" parTransId="{5B802C39-DFB7-4222-B447-422A765AA608}" sibTransId="{B1DFFE99-9204-4DE7-977A-BF50AA6233BB}"/>
    <dgm:cxn modelId="{21E2CBDE-E272-4D80-8372-0CE23BFAAC40}" type="presOf" srcId="{03BA486C-EB95-4D05-ADF8-0E0F4346BDDD}" destId="{62F10EFF-528E-4A66-B57E-9FAF12038126}" srcOrd="0" destOrd="2" presId="urn:microsoft.com/office/officeart/2005/8/layout/hList1"/>
    <dgm:cxn modelId="{557A17D9-4F6B-40C0-ADC8-6E2E4E8AFD3A}" type="presOf" srcId="{7CF87F75-4B1E-42DE-BCC4-11FB9B27C3E4}" destId="{55AF868D-8BE9-4590-8B23-D12DB6167598}" srcOrd="0" destOrd="0" presId="urn:microsoft.com/office/officeart/2005/8/layout/hList1"/>
    <dgm:cxn modelId="{8353E51A-C3D4-4B14-AFB7-C005D01A2AAB}" srcId="{FFDBFB6A-918B-4CF2-989B-81A2EB81880B}" destId="{C37B153A-8448-4209-8A3B-0E9FCB5AED26}" srcOrd="0" destOrd="0" parTransId="{2A14A854-039C-4DDA-B422-596AD6D8FDAF}" sibTransId="{93ED8DAE-DF09-477D-A41C-17E112BCEFF9}"/>
    <dgm:cxn modelId="{50B01315-DA06-454A-83DA-DDCFD0AAE416}" srcId="{7CF87F75-4B1E-42DE-BCC4-11FB9B27C3E4}" destId="{9FD27F84-0BAA-4A7A-B1FB-147E0098F719}" srcOrd="1" destOrd="0" parTransId="{55767141-876E-4755-B0DD-D22A7322B244}" sibTransId="{EEDB0FCC-BB67-4A7E-A371-8B7A29119463}"/>
    <dgm:cxn modelId="{F4D7F968-39F7-49E2-9FC5-D6E6E9676AD5}" srcId="{3B8D345E-FC95-4663-9AE5-F21ADA78A063}" destId="{D30C2405-201F-46E7-AAD1-286ECC445C5A}" srcOrd="0" destOrd="0" parTransId="{68358001-BE8F-4E3F-BA59-2E1B56B6B0E6}" sibTransId="{BA63CE68-C893-4225-B99A-675BCEF660B5}"/>
    <dgm:cxn modelId="{0CBF3E59-DE00-46F3-AD07-C7C8A40D1649}" type="presOf" srcId="{A7F09D22-6D99-46F1-ABA9-CF576FC9D0E6}" destId="{62F10EFF-528E-4A66-B57E-9FAF12038126}" srcOrd="0" destOrd="0" presId="urn:microsoft.com/office/officeart/2005/8/layout/hList1"/>
    <dgm:cxn modelId="{E1F8EE14-686E-4296-AD86-9DB351991336}" type="presOf" srcId="{A40A4C43-B962-4250-8BDA-EA23E230C34C}" destId="{6B5084B9-EABC-46B0-AEFF-1EBA1E21B730}" srcOrd="0" destOrd="3" presId="urn:microsoft.com/office/officeart/2005/8/layout/hList1"/>
    <dgm:cxn modelId="{50C4EA62-4B96-41CE-83F8-3C3ACBF0DD98}" srcId="{D30C2405-201F-46E7-AAD1-286ECC445C5A}" destId="{0298CEFD-5C12-4BA5-9468-3EACA876072F}" srcOrd="5" destOrd="0" parTransId="{66F9EC09-D7C6-49F5-8825-4392780FE41D}" sibTransId="{0856B060-7294-4798-9AE9-B93DC780760C}"/>
    <dgm:cxn modelId="{9430A776-EB91-438E-B707-09CEDA87A6EA}" srcId="{D30C2405-201F-46E7-AAD1-286ECC445C5A}" destId="{3157EED3-62CB-484E-BFC4-D849F5B87D80}" srcOrd="1" destOrd="0" parTransId="{9550B49D-E587-4721-91B7-A54FCD36E644}" sibTransId="{DBB7B8C0-0B69-4BEA-AB00-0CFED9B47AB7}"/>
    <dgm:cxn modelId="{02A96DD2-4003-4AC8-95CC-E302FD068DA9}" type="presOf" srcId="{A5A0775D-CDCA-464F-BF91-1E256F84C2DF}" destId="{6B5084B9-EABC-46B0-AEFF-1EBA1E21B730}" srcOrd="0" destOrd="0" presId="urn:microsoft.com/office/officeart/2005/8/layout/hList1"/>
    <dgm:cxn modelId="{20EA1D9A-CED9-415C-B6B8-209123005D0D}" type="presOf" srcId="{BB30AB0A-C883-4DFE-B889-DB1CE9DCAADD}" destId="{289D0D1D-CD3D-4438-9804-C1609EAF5A3C}" srcOrd="0" destOrd="3" presId="urn:microsoft.com/office/officeart/2005/8/layout/hList1"/>
    <dgm:cxn modelId="{B6961EFE-E1BF-4A12-BC26-8EDB03D0055D}" srcId="{7CF87F75-4B1E-42DE-BCC4-11FB9B27C3E4}" destId="{A7F09D22-6D99-46F1-ABA9-CF576FC9D0E6}" srcOrd="0" destOrd="0" parTransId="{A2425E94-8059-4F81-8DD0-310E6E794F93}" sibTransId="{9B30CAD1-A66F-4577-9A3A-174236235A0F}"/>
    <dgm:cxn modelId="{1E8FF964-52F9-4174-ABCB-15EC2D1E8D66}" srcId="{3B8D345E-FC95-4663-9AE5-F21ADA78A063}" destId="{FFDBFB6A-918B-4CF2-989B-81A2EB81880B}" srcOrd="2" destOrd="0" parTransId="{E7654AAD-6835-40A9-B4BC-AF0115C57594}" sibTransId="{9D4BC095-DC2F-474B-BF8A-190C57B2E074}"/>
    <dgm:cxn modelId="{ED1581E0-8FCD-4796-AED0-E9677DB4B34F}" srcId="{FFDBFB6A-918B-4CF2-989B-81A2EB81880B}" destId="{BB30AB0A-C883-4DFE-B889-DB1CE9DCAADD}" srcOrd="3" destOrd="0" parTransId="{CF4C2C6B-585F-4A22-92B3-EA5D5C431367}" sibTransId="{24BCB72A-7406-4F68-A2E7-D4BEA5A924C8}"/>
    <dgm:cxn modelId="{438CC119-A45A-4516-A80F-E945780AE095}" type="presOf" srcId="{9FD27F84-0BAA-4A7A-B1FB-147E0098F719}" destId="{62F10EFF-528E-4A66-B57E-9FAF12038126}" srcOrd="0" destOrd="1" presId="urn:microsoft.com/office/officeart/2005/8/layout/hList1"/>
    <dgm:cxn modelId="{98C08008-7F33-4CE3-94F3-9FD689BCAC76}" srcId="{FFDBFB6A-918B-4CF2-989B-81A2EB81880B}" destId="{31737C3D-AB01-45E8-8449-75C7AC3544DE}" srcOrd="1" destOrd="0" parTransId="{D5A86422-6A95-4DF6-BA72-29BD01194883}" sibTransId="{60903D2B-9067-4553-B8AD-CD5113BA3E0B}"/>
    <dgm:cxn modelId="{8C0D97B6-E0DB-4144-8E35-8DFB76097C8D}" srcId="{D30C2405-201F-46E7-AAD1-286ECC445C5A}" destId="{9BAE965B-F700-47C0-9034-429672A96D1E}" srcOrd="2" destOrd="0" parTransId="{4C1D67DF-D359-4E14-A8B7-EC50B5B0A375}" sibTransId="{DD6473B4-F49C-4FEA-B9DA-202093E0E48A}"/>
    <dgm:cxn modelId="{C0592B5B-589E-41BA-A2C6-1637F9CE3BB8}" type="presOf" srcId="{31737C3D-AB01-45E8-8449-75C7AC3544DE}" destId="{289D0D1D-CD3D-4438-9804-C1609EAF5A3C}" srcOrd="0" destOrd="1" presId="urn:microsoft.com/office/officeart/2005/8/layout/hList1"/>
    <dgm:cxn modelId="{6E518051-9473-4B3C-B26E-128F23371051}" type="presOf" srcId="{9BAE965B-F700-47C0-9034-429672A96D1E}" destId="{6B5084B9-EABC-46B0-AEFF-1EBA1E21B730}" srcOrd="0" destOrd="2" presId="urn:microsoft.com/office/officeart/2005/8/layout/hList1"/>
    <dgm:cxn modelId="{B273C86E-7720-44AA-9BFC-F86E18738D64}" srcId="{3B8D345E-FC95-4663-9AE5-F21ADA78A063}" destId="{7CF87F75-4B1E-42DE-BCC4-11FB9B27C3E4}" srcOrd="1" destOrd="0" parTransId="{A2235FCE-8B80-4729-B360-DC2BFEBE3745}" sibTransId="{D47CF126-9F81-488C-9BEE-01984620D8CE}"/>
    <dgm:cxn modelId="{4E7DD897-2D9A-472E-BD49-2CE50410AB12}" srcId="{D30C2405-201F-46E7-AAD1-286ECC445C5A}" destId="{A5A0775D-CDCA-464F-BF91-1E256F84C2DF}" srcOrd="0" destOrd="0" parTransId="{103F96C0-1A79-41E7-82ED-D504362D7332}" sibTransId="{AC63731F-7DE6-45E2-95EB-C79A29AB2502}"/>
    <dgm:cxn modelId="{3D806AF6-63E1-4575-8917-EFACBB30A104}" type="presParOf" srcId="{34FC500D-F5D4-46D2-B771-524003ABCDD7}" destId="{913186F6-6511-428C-BE7E-99CC0E3279EF}" srcOrd="0" destOrd="0" presId="urn:microsoft.com/office/officeart/2005/8/layout/hList1"/>
    <dgm:cxn modelId="{48F7AA1A-7B4C-443F-9BAD-7CE5D5688FE8}" type="presParOf" srcId="{913186F6-6511-428C-BE7E-99CC0E3279EF}" destId="{07C01DF3-4055-4048-9230-5DC69E05E81E}" srcOrd="0" destOrd="0" presId="urn:microsoft.com/office/officeart/2005/8/layout/hList1"/>
    <dgm:cxn modelId="{5C4E6376-D5BD-4615-860F-404D57E8A321}" type="presParOf" srcId="{913186F6-6511-428C-BE7E-99CC0E3279EF}" destId="{6B5084B9-EABC-46B0-AEFF-1EBA1E21B730}" srcOrd="1" destOrd="0" presId="urn:microsoft.com/office/officeart/2005/8/layout/hList1"/>
    <dgm:cxn modelId="{0189E87D-77BF-42D8-9415-B691BD06DDCC}" type="presParOf" srcId="{34FC500D-F5D4-46D2-B771-524003ABCDD7}" destId="{E180500E-0E36-43E9-A1F1-C3616FE33AA2}" srcOrd="1" destOrd="0" presId="urn:microsoft.com/office/officeart/2005/8/layout/hList1"/>
    <dgm:cxn modelId="{C931CEA3-49A1-4538-BDCB-3AB70215808C}" type="presParOf" srcId="{34FC500D-F5D4-46D2-B771-524003ABCDD7}" destId="{57842FC4-7EA9-4D16-93A7-8C6F778FFBBE}" srcOrd="2" destOrd="0" presId="urn:microsoft.com/office/officeart/2005/8/layout/hList1"/>
    <dgm:cxn modelId="{7B85B021-9A80-491C-8B6B-40E3E8DDFBA3}" type="presParOf" srcId="{57842FC4-7EA9-4D16-93A7-8C6F778FFBBE}" destId="{55AF868D-8BE9-4590-8B23-D12DB6167598}" srcOrd="0" destOrd="0" presId="urn:microsoft.com/office/officeart/2005/8/layout/hList1"/>
    <dgm:cxn modelId="{4843C12B-6ED1-43CA-912D-A0BAF5031655}" type="presParOf" srcId="{57842FC4-7EA9-4D16-93A7-8C6F778FFBBE}" destId="{62F10EFF-528E-4A66-B57E-9FAF12038126}" srcOrd="1" destOrd="0" presId="urn:microsoft.com/office/officeart/2005/8/layout/hList1"/>
    <dgm:cxn modelId="{3AA02097-8448-4B6A-855C-A9DA5DA90C33}" type="presParOf" srcId="{34FC500D-F5D4-46D2-B771-524003ABCDD7}" destId="{1F489F14-8167-4695-8356-0A7424C93A32}" srcOrd="3" destOrd="0" presId="urn:microsoft.com/office/officeart/2005/8/layout/hList1"/>
    <dgm:cxn modelId="{F0A11F25-55B8-4983-BB6D-A6CE31E5A1B6}" type="presParOf" srcId="{34FC500D-F5D4-46D2-B771-524003ABCDD7}" destId="{A6A0B758-D6EF-4D75-854E-F455D1D3A882}" srcOrd="4" destOrd="0" presId="urn:microsoft.com/office/officeart/2005/8/layout/hList1"/>
    <dgm:cxn modelId="{7D6894A5-E117-4943-AC93-6B684F59DEB2}" type="presParOf" srcId="{A6A0B758-D6EF-4D75-854E-F455D1D3A882}" destId="{A7D9069B-21AB-45FF-869C-C502C3108BDC}" srcOrd="0" destOrd="0" presId="urn:microsoft.com/office/officeart/2005/8/layout/hList1"/>
    <dgm:cxn modelId="{AF5D9717-C26F-4881-9069-40A8902BA4EA}" type="presParOf" srcId="{A6A0B758-D6EF-4D75-854E-F455D1D3A882}" destId="{289D0D1D-CD3D-4438-9804-C1609EAF5A3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1EAECB-8F9A-4F78-9BBD-326B0D14B685}"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zh-TW" altLang="en-US"/>
        </a:p>
      </dgm:t>
    </dgm:pt>
    <dgm:pt modelId="{B134172E-FB6D-457D-8450-FAA9068DEF3D}">
      <dgm:prSet phldrT="[文字]" custT="1"/>
      <dgm:spPr/>
      <dgm:t>
        <a:bodyPr/>
        <a:lstStyle/>
        <a:p>
          <a:r>
            <a:rPr lang="zh-TW" altLang="en-US" sz="2400" b="1" smtClean="0">
              <a:latin typeface="標楷體" pitchFamily="65" charset="-120"/>
              <a:ea typeface="標楷體" pitchFamily="65" charset="-120"/>
            </a:rPr>
            <a:t>證基會網站「公司治理評鑑專區」</a:t>
          </a:r>
          <a:endParaRPr lang="zh-TW" altLang="en-US" sz="2400" b="1" dirty="0">
            <a:latin typeface="+mj-lt"/>
            <a:ea typeface="標楷體" pitchFamily="65" charset="-120"/>
          </a:endParaRPr>
        </a:p>
      </dgm:t>
    </dgm:pt>
    <dgm:pt modelId="{32C96142-D8F3-4B5F-8C97-5D7FF6D57B1C}" type="parTrans" cxnId="{7C7532FD-7C96-4D40-9845-CDFEC6056F74}">
      <dgm:prSet/>
      <dgm:spPr/>
      <dgm:t>
        <a:bodyPr/>
        <a:lstStyle/>
        <a:p>
          <a:endParaRPr lang="zh-TW" altLang="en-US"/>
        </a:p>
      </dgm:t>
    </dgm:pt>
    <dgm:pt modelId="{51E17D30-1496-4693-92BD-F27DD9F6C119}" type="sibTrans" cxnId="{7C7532FD-7C96-4D40-9845-CDFEC6056F74}">
      <dgm:prSet/>
      <dgm:spPr/>
      <dgm:t>
        <a:bodyPr/>
        <a:lstStyle/>
        <a:p>
          <a:endParaRPr lang="zh-TW" altLang="en-US"/>
        </a:p>
      </dgm:t>
    </dgm:pt>
    <dgm:pt modelId="{D4C19176-DF34-40E1-A13E-F2EEC9B5768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網址：</a:t>
          </a:r>
          <a:r>
            <a:rPr lang="en-US" altLang="en-US" sz="2400" dirty="0" smtClean="0">
              <a:latin typeface="+mj-lt"/>
              <a:ea typeface="標楷體" pitchFamily="65" charset="-120"/>
            </a:rPr>
            <a:t>http://www.sfi.org.tw/finance/finance1/finance1_1</a:t>
          </a:r>
          <a:endParaRPr lang="zh-TW" altLang="en-US" sz="2400" dirty="0" smtClean="0"/>
        </a:p>
      </dgm:t>
    </dgm:pt>
    <dgm:pt modelId="{F7960F65-FE28-4BEF-B9FD-38FB204BA01F}" type="parTrans" cxnId="{CD8F92BC-3FC1-48FA-82ED-9D98A43D00A7}">
      <dgm:prSet/>
      <dgm:spPr/>
      <dgm:t>
        <a:bodyPr/>
        <a:lstStyle/>
        <a:p>
          <a:endParaRPr lang="zh-TW" altLang="en-US"/>
        </a:p>
      </dgm:t>
    </dgm:pt>
    <dgm:pt modelId="{ACB8A582-8CB1-4936-9D4B-59D09FB13A0C}" type="sibTrans" cxnId="{CD8F92BC-3FC1-48FA-82ED-9D98A43D00A7}">
      <dgm:prSet/>
      <dgm:spPr/>
      <dgm:t>
        <a:bodyPr/>
        <a:lstStyle/>
        <a:p>
          <a:endParaRPr lang="zh-TW" altLang="en-US"/>
        </a:p>
      </dgm:t>
    </dgm:pt>
    <dgm:pt modelId="{52490899-90A3-473F-98C6-FF16E45669B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第三屆公司治理評鑑指標修正對照表</a:t>
          </a:r>
          <a:r>
            <a:rPr lang="en-US" altLang="zh-TW" sz="2400" dirty="0" smtClean="0">
              <a:latin typeface="+mj-lt"/>
              <a:ea typeface="標楷體" pitchFamily="65" charset="-120"/>
            </a:rPr>
            <a:t>(</a:t>
          </a:r>
          <a:r>
            <a:rPr lang="zh-TW" altLang="en-US" sz="2400" dirty="0" smtClean="0">
              <a:latin typeface="+mj-lt"/>
              <a:ea typeface="標楷體" pitchFamily="65" charset="-120"/>
            </a:rPr>
            <a:t>題型</a:t>
          </a:r>
          <a:r>
            <a:rPr lang="en-US" altLang="zh-TW" sz="2400" dirty="0" smtClean="0">
              <a:latin typeface="+mj-lt"/>
              <a:ea typeface="標楷體" pitchFamily="65" charset="-120"/>
            </a:rPr>
            <a:t>)</a:t>
          </a:r>
          <a:endParaRPr lang="zh-TW" altLang="en-US" sz="2400" dirty="0" smtClean="0">
            <a:latin typeface="+mj-lt"/>
            <a:ea typeface="標楷體" pitchFamily="65" charset="-120"/>
          </a:endParaRPr>
        </a:p>
      </dgm:t>
    </dgm:pt>
    <dgm:pt modelId="{31675748-03D6-4EFA-BAB1-D6426351A80C}" type="parTrans" cxnId="{C55A8860-B628-4D3C-BF09-5DFBCA611C28}">
      <dgm:prSet/>
      <dgm:spPr/>
      <dgm:t>
        <a:bodyPr/>
        <a:lstStyle/>
        <a:p>
          <a:endParaRPr lang="zh-TW" altLang="en-US"/>
        </a:p>
      </dgm:t>
    </dgm:pt>
    <dgm:pt modelId="{4F84D156-A82C-4F4C-A334-541CD95E689A}" type="sibTrans" cxnId="{C55A8860-B628-4D3C-BF09-5DFBCA611C28}">
      <dgm:prSet/>
      <dgm:spPr/>
      <dgm:t>
        <a:bodyPr/>
        <a:lstStyle/>
        <a:p>
          <a:endParaRPr lang="zh-TW" altLang="en-US"/>
        </a:p>
      </dgm:t>
    </dgm:pt>
    <dgm:pt modelId="{CC79AEE7-60C1-4F62-AA8C-FE53099D0C2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第三屆公司治理評鑑指標參考範例</a:t>
          </a:r>
          <a:endParaRPr lang="en-US" altLang="zh-TW" sz="2400" dirty="0" smtClean="0">
            <a:latin typeface="+mj-lt"/>
            <a:ea typeface="標楷體" pitchFamily="65" charset="-120"/>
          </a:endParaRPr>
        </a:p>
      </dgm:t>
    </dgm:pt>
    <dgm:pt modelId="{1ACA9DDC-5336-4271-A8F0-0277BA5992C6}" type="parTrans" cxnId="{4DD023F2-3883-458A-BF9B-8550D6C5E6BB}">
      <dgm:prSet/>
      <dgm:spPr/>
      <dgm:t>
        <a:bodyPr/>
        <a:lstStyle/>
        <a:p>
          <a:endParaRPr lang="zh-TW" altLang="en-US"/>
        </a:p>
      </dgm:t>
    </dgm:pt>
    <dgm:pt modelId="{8BF6B081-B3E3-4C3F-9B30-63E807CCC8D6}" type="sibTrans" cxnId="{4DD023F2-3883-458A-BF9B-8550D6C5E6BB}">
      <dgm:prSet/>
      <dgm:spPr/>
      <dgm:t>
        <a:bodyPr/>
        <a:lstStyle/>
        <a:p>
          <a:endParaRPr lang="zh-TW" altLang="en-US"/>
        </a:p>
      </dgm:t>
    </dgm:pt>
    <dgm:pt modelId="{54757780-E929-40E5-8D95-D7B1A4BDB8C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mj-lt"/>
              <a:ea typeface="標楷體" pitchFamily="65" charset="-120"/>
            </a:rPr>
            <a:t>第三屆公司治理評鑑系統評分指南</a:t>
          </a:r>
          <a:r>
            <a:rPr lang="en-US" altLang="zh-TW" sz="2400" b="1" dirty="0" smtClean="0">
              <a:solidFill>
                <a:srgbClr val="FF0000"/>
              </a:solidFill>
              <a:latin typeface="+mj-lt"/>
              <a:ea typeface="標楷體" pitchFamily="65" charset="-120"/>
            </a:rPr>
            <a:t>(new)</a:t>
          </a:r>
          <a:r>
            <a:rPr lang="zh-TW" altLang="en-US" sz="2400" dirty="0" smtClean="0">
              <a:latin typeface="+mj-lt"/>
              <a:ea typeface="標楷體" pitchFamily="65" charset="-120"/>
            </a:rPr>
            <a:t> </a:t>
          </a:r>
        </a:p>
      </dgm:t>
    </dgm:pt>
    <dgm:pt modelId="{36B8E59C-FA05-481C-B779-8EED299E10A1}" type="parTrans" cxnId="{BD9ED7AC-4415-4B85-8652-C9FE8255FE42}">
      <dgm:prSet/>
      <dgm:spPr/>
      <dgm:t>
        <a:bodyPr/>
        <a:lstStyle/>
        <a:p>
          <a:endParaRPr lang="zh-TW" altLang="en-US"/>
        </a:p>
      </dgm:t>
    </dgm:pt>
    <dgm:pt modelId="{AA5DA245-CC3E-4699-AC27-650AAFF5F8B1}" type="sibTrans" cxnId="{BD9ED7AC-4415-4B85-8652-C9FE8255FE42}">
      <dgm:prSet/>
      <dgm:spPr/>
      <dgm:t>
        <a:bodyPr/>
        <a:lstStyle/>
        <a:p>
          <a:endParaRPr lang="zh-TW" altLang="en-US"/>
        </a:p>
      </dgm:t>
    </dgm:pt>
    <dgm:pt modelId="{AFC2DB17-694A-4992-A7A7-4C1097407C9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第三屆公司治理評鑑系統作業手冊</a:t>
          </a:r>
        </a:p>
      </dgm:t>
    </dgm:pt>
    <dgm:pt modelId="{E5F50B39-ECBB-42F5-852A-CE8401404ECA}" type="parTrans" cxnId="{075DACAD-2020-43BB-BB48-6191F8C3D211}">
      <dgm:prSet/>
      <dgm:spPr/>
      <dgm:t>
        <a:bodyPr/>
        <a:lstStyle/>
        <a:p>
          <a:endParaRPr lang="zh-TW" altLang="en-US"/>
        </a:p>
      </dgm:t>
    </dgm:pt>
    <dgm:pt modelId="{52B4678A-E708-4848-8DF1-D361AF35880D}" type="sibTrans" cxnId="{075DACAD-2020-43BB-BB48-6191F8C3D211}">
      <dgm:prSet/>
      <dgm:spPr/>
      <dgm:t>
        <a:bodyPr/>
        <a:lstStyle/>
        <a:p>
          <a:endParaRPr lang="zh-TW" altLang="en-US"/>
        </a:p>
      </dgm:t>
    </dgm:pt>
    <dgm:pt modelId="{4DFCF945-4CF3-424F-9CB1-36EA738E8B2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第三屆公司治理評鑑指標</a:t>
          </a:r>
          <a:r>
            <a:rPr lang="zh-TW" altLang="en-US" sz="2400" b="0" i="0" dirty="0" smtClean="0"/>
            <a:t> </a:t>
          </a:r>
          <a:endParaRPr lang="zh-TW" altLang="en-US" sz="2400" dirty="0" smtClean="0">
            <a:latin typeface="+mj-lt"/>
            <a:ea typeface="標楷體" pitchFamily="65" charset="-120"/>
          </a:endParaRPr>
        </a:p>
      </dgm:t>
    </dgm:pt>
    <dgm:pt modelId="{715A745F-2AD4-459A-AC79-76849B175AA8}" type="parTrans" cxnId="{C2408E5B-F9D5-406A-AE2E-FBB3E32206D6}">
      <dgm:prSet/>
      <dgm:spPr/>
      <dgm:t>
        <a:bodyPr/>
        <a:lstStyle/>
        <a:p>
          <a:endParaRPr lang="zh-TW" altLang="en-US"/>
        </a:p>
      </dgm:t>
    </dgm:pt>
    <dgm:pt modelId="{28DB3C83-D8D2-4F5E-9578-C5C9CC0262EF}" type="sibTrans" cxnId="{C2408E5B-F9D5-406A-AE2E-FBB3E32206D6}">
      <dgm:prSet/>
      <dgm:spPr/>
      <dgm:t>
        <a:bodyPr/>
        <a:lstStyle/>
        <a:p>
          <a:endParaRPr lang="zh-TW" altLang="en-US"/>
        </a:p>
      </dgm:t>
    </dgm:pt>
    <dgm:pt modelId="{22D5C0FE-8825-40FA-9169-94BF0F2AAAE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第三屆公司治理評鑑系統修正總說明</a:t>
          </a:r>
          <a:r>
            <a:rPr lang="zh-TW" altLang="en-US" sz="2400" b="0" i="0" dirty="0" smtClean="0"/>
            <a:t> </a:t>
          </a:r>
          <a:endParaRPr lang="zh-TW" altLang="en-US" sz="2400" dirty="0" smtClean="0">
            <a:latin typeface="+mj-lt"/>
            <a:ea typeface="標楷體" pitchFamily="65" charset="-120"/>
          </a:endParaRPr>
        </a:p>
      </dgm:t>
    </dgm:pt>
    <dgm:pt modelId="{50F189C9-C90F-49F7-9310-F75458857F0A}" type="parTrans" cxnId="{893333D0-4270-467D-9F09-8E0FD3BB054F}">
      <dgm:prSet/>
      <dgm:spPr/>
      <dgm:t>
        <a:bodyPr/>
        <a:lstStyle/>
        <a:p>
          <a:endParaRPr lang="zh-TW" altLang="en-US"/>
        </a:p>
      </dgm:t>
    </dgm:pt>
    <dgm:pt modelId="{0028BCE6-3F3C-48FD-9518-066C33A0E054}" type="sibTrans" cxnId="{893333D0-4270-467D-9F09-8E0FD3BB054F}">
      <dgm:prSet/>
      <dgm:spPr/>
      <dgm:t>
        <a:bodyPr/>
        <a:lstStyle/>
        <a:p>
          <a:endParaRPr lang="zh-TW" altLang="en-US"/>
        </a:p>
      </dgm:t>
    </dgm:pt>
    <dgm:pt modelId="{2067C0B9-992B-4EA8-893C-648E894EFBA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smtClean="0">
              <a:latin typeface="+mj-lt"/>
              <a:ea typeface="標楷體" pitchFamily="65" charset="-120"/>
            </a:rPr>
            <a:t>第三屆公司治理評鑑指標修正對照表</a:t>
          </a:r>
          <a:r>
            <a:rPr lang="en-US" altLang="zh-TW" sz="2400" dirty="0" smtClean="0">
              <a:latin typeface="+mj-lt"/>
              <a:ea typeface="標楷體" pitchFamily="65" charset="-120"/>
            </a:rPr>
            <a:t>(</a:t>
          </a:r>
          <a:r>
            <a:rPr lang="zh-TW" altLang="en-US" sz="2400" dirty="0" smtClean="0">
              <a:latin typeface="+mj-lt"/>
              <a:ea typeface="標楷體" pitchFamily="65" charset="-120"/>
            </a:rPr>
            <a:t>指標</a:t>
          </a:r>
          <a:r>
            <a:rPr lang="en-US" altLang="zh-TW" sz="2400" dirty="0" smtClean="0">
              <a:latin typeface="+mj-lt"/>
              <a:ea typeface="標楷體" pitchFamily="65" charset="-120"/>
            </a:rPr>
            <a:t>)</a:t>
          </a:r>
          <a:endParaRPr lang="zh-TW" altLang="en-US" sz="2400" dirty="0" smtClean="0">
            <a:latin typeface="+mj-lt"/>
            <a:ea typeface="標楷體" pitchFamily="65" charset="-120"/>
          </a:endParaRPr>
        </a:p>
      </dgm:t>
    </dgm:pt>
    <dgm:pt modelId="{A3BB3283-0956-48B6-ABAA-46CCC855DA89}" type="parTrans" cxnId="{7741ECE1-6B54-4F14-A996-836D0925A7FC}">
      <dgm:prSet/>
      <dgm:spPr/>
      <dgm:t>
        <a:bodyPr/>
        <a:lstStyle/>
        <a:p>
          <a:endParaRPr lang="zh-TW" altLang="en-US"/>
        </a:p>
      </dgm:t>
    </dgm:pt>
    <dgm:pt modelId="{93E145CA-67E0-463F-98A7-3E29A05E0EF9}" type="sibTrans" cxnId="{7741ECE1-6B54-4F14-A996-836D0925A7FC}">
      <dgm:prSet/>
      <dgm:spPr/>
      <dgm:t>
        <a:bodyPr/>
        <a:lstStyle/>
        <a:p>
          <a:endParaRPr lang="zh-TW" altLang="en-US"/>
        </a:p>
      </dgm:t>
    </dgm:pt>
    <dgm:pt modelId="{A9DEB062-B8AE-4210-88B6-CFC3CB48B197}" type="pres">
      <dgm:prSet presAssocID="{341EAECB-8F9A-4F78-9BBD-326B0D14B685}" presName="linear" presStyleCnt="0">
        <dgm:presLayoutVars>
          <dgm:dir/>
          <dgm:animLvl val="lvl"/>
          <dgm:resizeHandles val="exact"/>
        </dgm:presLayoutVars>
      </dgm:prSet>
      <dgm:spPr/>
      <dgm:t>
        <a:bodyPr/>
        <a:lstStyle/>
        <a:p>
          <a:endParaRPr lang="zh-TW" altLang="en-US"/>
        </a:p>
      </dgm:t>
    </dgm:pt>
    <dgm:pt modelId="{2D9B10C6-9517-4B70-AB10-5AAEF278089B}" type="pres">
      <dgm:prSet presAssocID="{B134172E-FB6D-457D-8450-FAA9068DEF3D}" presName="parentLin" presStyleCnt="0"/>
      <dgm:spPr/>
      <dgm:t>
        <a:bodyPr/>
        <a:lstStyle/>
        <a:p>
          <a:endParaRPr lang="zh-TW" altLang="en-US"/>
        </a:p>
      </dgm:t>
    </dgm:pt>
    <dgm:pt modelId="{88A0FA8F-4CA9-4830-9480-45F4FBD91FED}" type="pres">
      <dgm:prSet presAssocID="{B134172E-FB6D-457D-8450-FAA9068DEF3D}" presName="parentLeftMargin" presStyleLbl="node1" presStyleIdx="0" presStyleCnt="1"/>
      <dgm:spPr/>
      <dgm:t>
        <a:bodyPr/>
        <a:lstStyle/>
        <a:p>
          <a:endParaRPr lang="zh-TW" altLang="en-US"/>
        </a:p>
      </dgm:t>
    </dgm:pt>
    <dgm:pt modelId="{0086162F-F78A-44BD-A881-363A9E051EBB}" type="pres">
      <dgm:prSet presAssocID="{B134172E-FB6D-457D-8450-FAA9068DEF3D}" presName="parentText" presStyleLbl="node1" presStyleIdx="0" presStyleCnt="1">
        <dgm:presLayoutVars>
          <dgm:chMax val="0"/>
          <dgm:bulletEnabled val="1"/>
        </dgm:presLayoutVars>
      </dgm:prSet>
      <dgm:spPr/>
      <dgm:t>
        <a:bodyPr/>
        <a:lstStyle/>
        <a:p>
          <a:endParaRPr lang="zh-TW" altLang="en-US"/>
        </a:p>
      </dgm:t>
    </dgm:pt>
    <dgm:pt modelId="{844DCB80-788E-4538-8BB0-2EE67942A688}" type="pres">
      <dgm:prSet presAssocID="{B134172E-FB6D-457D-8450-FAA9068DEF3D}" presName="negativeSpace" presStyleCnt="0"/>
      <dgm:spPr/>
      <dgm:t>
        <a:bodyPr/>
        <a:lstStyle/>
        <a:p>
          <a:endParaRPr lang="zh-TW" altLang="en-US"/>
        </a:p>
      </dgm:t>
    </dgm:pt>
    <dgm:pt modelId="{FE12F757-D367-440B-A903-C5B2A2B0C911}" type="pres">
      <dgm:prSet presAssocID="{B134172E-FB6D-457D-8450-FAA9068DEF3D}" presName="childText" presStyleLbl="conFgAcc1" presStyleIdx="0" presStyleCnt="1" custLinFactNeighborY="-25169">
        <dgm:presLayoutVars>
          <dgm:bulletEnabled val="1"/>
        </dgm:presLayoutVars>
      </dgm:prSet>
      <dgm:spPr/>
      <dgm:t>
        <a:bodyPr/>
        <a:lstStyle/>
        <a:p>
          <a:endParaRPr lang="zh-TW" altLang="en-US"/>
        </a:p>
      </dgm:t>
    </dgm:pt>
  </dgm:ptLst>
  <dgm:cxnLst>
    <dgm:cxn modelId="{4DD023F2-3883-458A-BF9B-8550D6C5E6BB}" srcId="{B134172E-FB6D-457D-8450-FAA9068DEF3D}" destId="{CC79AEE7-60C1-4F62-AA8C-FE53099D0C29}" srcOrd="7" destOrd="0" parTransId="{1ACA9DDC-5336-4271-A8F0-0277BA5992C6}" sibTransId="{8BF6B081-B3E3-4C3F-9B30-63E807CCC8D6}"/>
    <dgm:cxn modelId="{5EA2179C-9DD2-4A58-8100-917836009032}" type="presOf" srcId="{54757780-E929-40E5-8D95-D7B1A4BDB8C5}" destId="{FE12F757-D367-440B-A903-C5B2A2B0C911}" srcOrd="0" destOrd="1" presId="urn:microsoft.com/office/officeart/2005/8/layout/list1"/>
    <dgm:cxn modelId="{7741ECE1-6B54-4F14-A996-836D0925A7FC}" srcId="{B134172E-FB6D-457D-8450-FAA9068DEF3D}" destId="{2067C0B9-992B-4EA8-893C-648E894EFBAD}" srcOrd="5" destOrd="0" parTransId="{A3BB3283-0956-48B6-ABAA-46CCC855DA89}" sibTransId="{93E145CA-67E0-463F-98A7-3E29A05E0EF9}"/>
    <dgm:cxn modelId="{37858AC3-7652-43B0-BE19-77F471754A94}" type="presOf" srcId="{CC79AEE7-60C1-4F62-AA8C-FE53099D0C29}" destId="{FE12F757-D367-440B-A903-C5B2A2B0C911}" srcOrd="0" destOrd="7" presId="urn:microsoft.com/office/officeart/2005/8/layout/list1"/>
    <dgm:cxn modelId="{FFF5C3AC-3220-46B9-B84B-0088B4B6982D}" type="presOf" srcId="{D4C19176-DF34-40E1-A13E-F2EEC9B57689}" destId="{FE12F757-D367-440B-A903-C5B2A2B0C911}" srcOrd="0" destOrd="0" presId="urn:microsoft.com/office/officeart/2005/8/layout/list1"/>
    <dgm:cxn modelId="{C4BDE323-E475-4F3A-9717-0FFB78003D07}" type="presOf" srcId="{22D5C0FE-8825-40FA-9169-94BF0F2AAAE2}" destId="{FE12F757-D367-440B-A903-C5B2A2B0C911}" srcOrd="0" destOrd="4" presId="urn:microsoft.com/office/officeart/2005/8/layout/list1"/>
    <dgm:cxn modelId="{C2408E5B-F9D5-406A-AE2E-FBB3E32206D6}" srcId="{B134172E-FB6D-457D-8450-FAA9068DEF3D}" destId="{4DFCF945-4CF3-424F-9CB1-36EA738E8B22}" srcOrd="3" destOrd="0" parTransId="{715A745F-2AD4-459A-AC79-76849B175AA8}" sibTransId="{28DB3C83-D8D2-4F5E-9578-C5C9CC0262EF}"/>
    <dgm:cxn modelId="{7C7532FD-7C96-4D40-9845-CDFEC6056F74}" srcId="{341EAECB-8F9A-4F78-9BBD-326B0D14B685}" destId="{B134172E-FB6D-457D-8450-FAA9068DEF3D}" srcOrd="0" destOrd="0" parTransId="{32C96142-D8F3-4B5F-8C97-5D7FF6D57B1C}" sibTransId="{51E17D30-1496-4693-92BD-F27DD9F6C119}"/>
    <dgm:cxn modelId="{075DACAD-2020-43BB-BB48-6191F8C3D211}" srcId="{B134172E-FB6D-457D-8450-FAA9068DEF3D}" destId="{AFC2DB17-694A-4992-A7A7-4C1097407C94}" srcOrd="2" destOrd="0" parTransId="{E5F50B39-ECBB-42F5-852A-CE8401404ECA}" sibTransId="{52B4678A-E708-4848-8DF1-D361AF35880D}"/>
    <dgm:cxn modelId="{71F5E1B2-B342-440C-851F-A30055181D28}" type="presOf" srcId="{341EAECB-8F9A-4F78-9BBD-326B0D14B685}" destId="{A9DEB062-B8AE-4210-88B6-CFC3CB48B197}" srcOrd="0" destOrd="0" presId="urn:microsoft.com/office/officeart/2005/8/layout/list1"/>
    <dgm:cxn modelId="{4BA39156-6AEA-4F3E-A292-3093FFA5B5C4}" type="presOf" srcId="{AFC2DB17-694A-4992-A7A7-4C1097407C94}" destId="{FE12F757-D367-440B-A903-C5B2A2B0C911}" srcOrd="0" destOrd="2" presId="urn:microsoft.com/office/officeart/2005/8/layout/list1"/>
    <dgm:cxn modelId="{7E970051-4327-43C7-8C7A-E426710102A8}" type="presOf" srcId="{2067C0B9-992B-4EA8-893C-648E894EFBAD}" destId="{FE12F757-D367-440B-A903-C5B2A2B0C911}" srcOrd="0" destOrd="5" presId="urn:microsoft.com/office/officeart/2005/8/layout/list1"/>
    <dgm:cxn modelId="{BD9ED7AC-4415-4B85-8652-C9FE8255FE42}" srcId="{B134172E-FB6D-457D-8450-FAA9068DEF3D}" destId="{54757780-E929-40E5-8D95-D7B1A4BDB8C5}" srcOrd="1" destOrd="0" parTransId="{36B8E59C-FA05-481C-B779-8EED299E10A1}" sibTransId="{AA5DA245-CC3E-4699-AC27-650AAFF5F8B1}"/>
    <dgm:cxn modelId="{25FF4D38-B9F5-48A6-B44F-633A822E185E}" type="presOf" srcId="{52490899-90A3-473F-98C6-FF16E45669BE}" destId="{FE12F757-D367-440B-A903-C5B2A2B0C911}" srcOrd="0" destOrd="6" presId="urn:microsoft.com/office/officeart/2005/8/layout/list1"/>
    <dgm:cxn modelId="{DED15B9E-5668-4B4B-AFFF-AB90A3C7112F}" type="presOf" srcId="{4DFCF945-4CF3-424F-9CB1-36EA738E8B22}" destId="{FE12F757-D367-440B-A903-C5B2A2B0C911}" srcOrd="0" destOrd="3" presId="urn:microsoft.com/office/officeart/2005/8/layout/list1"/>
    <dgm:cxn modelId="{C55A8860-B628-4D3C-BF09-5DFBCA611C28}" srcId="{B134172E-FB6D-457D-8450-FAA9068DEF3D}" destId="{52490899-90A3-473F-98C6-FF16E45669BE}" srcOrd="6" destOrd="0" parTransId="{31675748-03D6-4EFA-BAB1-D6426351A80C}" sibTransId="{4F84D156-A82C-4F4C-A334-541CD95E689A}"/>
    <dgm:cxn modelId="{893333D0-4270-467D-9F09-8E0FD3BB054F}" srcId="{B134172E-FB6D-457D-8450-FAA9068DEF3D}" destId="{22D5C0FE-8825-40FA-9169-94BF0F2AAAE2}" srcOrd="4" destOrd="0" parTransId="{50F189C9-C90F-49F7-9310-F75458857F0A}" sibTransId="{0028BCE6-3F3C-48FD-9518-066C33A0E054}"/>
    <dgm:cxn modelId="{CD8F92BC-3FC1-48FA-82ED-9D98A43D00A7}" srcId="{B134172E-FB6D-457D-8450-FAA9068DEF3D}" destId="{D4C19176-DF34-40E1-A13E-F2EEC9B57689}" srcOrd="0" destOrd="0" parTransId="{F7960F65-FE28-4BEF-B9FD-38FB204BA01F}" sibTransId="{ACB8A582-8CB1-4936-9D4B-59D09FB13A0C}"/>
    <dgm:cxn modelId="{1A35BD1B-CD38-4EB8-BA74-389011BC19EF}" type="presOf" srcId="{B134172E-FB6D-457D-8450-FAA9068DEF3D}" destId="{0086162F-F78A-44BD-A881-363A9E051EBB}" srcOrd="1" destOrd="0" presId="urn:microsoft.com/office/officeart/2005/8/layout/list1"/>
    <dgm:cxn modelId="{A0ED1A7C-890E-4E33-9422-B9381C63333F}" type="presOf" srcId="{B134172E-FB6D-457D-8450-FAA9068DEF3D}" destId="{88A0FA8F-4CA9-4830-9480-45F4FBD91FED}" srcOrd="0" destOrd="0" presId="urn:microsoft.com/office/officeart/2005/8/layout/list1"/>
    <dgm:cxn modelId="{89CC2B67-42BD-4108-B790-41700B1D121E}" type="presParOf" srcId="{A9DEB062-B8AE-4210-88B6-CFC3CB48B197}" destId="{2D9B10C6-9517-4B70-AB10-5AAEF278089B}" srcOrd="0" destOrd="0" presId="urn:microsoft.com/office/officeart/2005/8/layout/list1"/>
    <dgm:cxn modelId="{A57A1F0B-F790-47BC-900E-EBB0C116FF45}" type="presParOf" srcId="{2D9B10C6-9517-4B70-AB10-5AAEF278089B}" destId="{88A0FA8F-4CA9-4830-9480-45F4FBD91FED}" srcOrd="0" destOrd="0" presId="urn:microsoft.com/office/officeart/2005/8/layout/list1"/>
    <dgm:cxn modelId="{9D377235-5FC9-4C55-9FC5-07474D927F53}" type="presParOf" srcId="{2D9B10C6-9517-4B70-AB10-5AAEF278089B}" destId="{0086162F-F78A-44BD-A881-363A9E051EBB}" srcOrd="1" destOrd="0" presId="urn:microsoft.com/office/officeart/2005/8/layout/list1"/>
    <dgm:cxn modelId="{941A949A-74E6-4618-A9CF-4348646D70C8}" type="presParOf" srcId="{A9DEB062-B8AE-4210-88B6-CFC3CB48B197}" destId="{844DCB80-788E-4538-8BB0-2EE67942A688}" srcOrd="1" destOrd="0" presId="urn:microsoft.com/office/officeart/2005/8/layout/list1"/>
    <dgm:cxn modelId="{68E12539-27F1-456E-8B19-2722260D2000}" type="presParOf" srcId="{A9DEB062-B8AE-4210-88B6-CFC3CB48B197}" destId="{FE12F757-D367-440B-A903-C5B2A2B0C91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EAECB-8F9A-4F78-9BBD-326B0D14B685}"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TW" altLang="en-US"/>
        </a:p>
      </dgm:t>
    </dgm:pt>
    <dgm:pt modelId="{D60AA2C0-8FF6-408F-84AF-376E8B4F7B9D}">
      <dgm:prSet phldrT="[文字]" custT="1"/>
      <dgm:spPr/>
      <dgm:t>
        <a:bodyPr/>
        <a:lstStyle/>
        <a:p>
          <a:r>
            <a:rPr lang="zh-TW" altLang="en-US" sz="2800" b="1" dirty="0" smtClean="0">
              <a:latin typeface="+mj-lt"/>
              <a:ea typeface="標楷體" pitchFamily="65" charset="-120"/>
            </a:rPr>
            <a:t>公司治理中心網站</a:t>
          </a:r>
          <a:endParaRPr lang="zh-TW" altLang="en-US" sz="2800" b="1" dirty="0">
            <a:latin typeface="+mj-lt"/>
            <a:ea typeface="標楷體" pitchFamily="65" charset="-120"/>
          </a:endParaRPr>
        </a:p>
      </dgm:t>
    </dgm:pt>
    <dgm:pt modelId="{7562951F-C265-4BD6-8D7F-AB8890DB053E}" type="sibTrans" cxnId="{1848789B-2B60-4C35-9E83-2BCA3BC9491A}">
      <dgm:prSet/>
      <dgm:spPr/>
      <dgm:t>
        <a:bodyPr/>
        <a:lstStyle/>
        <a:p>
          <a:endParaRPr lang="zh-TW" altLang="en-US" sz="2800">
            <a:latin typeface="+mj-lt"/>
            <a:ea typeface="標楷體" pitchFamily="65" charset="-120"/>
          </a:endParaRPr>
        </a:p>
      </dgm:t>
    </dgm:pt>
    <dgm:pt modelId="{ACE4AEAF-1B0E-48A2-A503-4181837CA3E0}" type="parTrans" cxnId="{1848789B-2B60-4C35-9E83-2BCA3BC9491A}">
      <dgm:prSet/>
      <dgm:spPr/>
      <dgm:t>
        <a:bodyPr/>
        <a:lstStyle/>
        <a:p>
          <a:endParaRPr lang="zh-TW" altLang="en-US" sz="2800">
            <a:latin typeface="+mj-lt"/>
            <a:ea typeface="標楷體" pitchFamily="65" charset="-120"/>
          </a:endParaRPr>
        </a:p>
      </dgm:t>
    </dgm:pt>
    <dgm:pt modelId="{D38735D9-56A1-4032-B8E0-0D861D4AA990}">
      <dgm:prSet phldrT="[文字]" custT="1"/>
      <dgm:spPr/>
      <dgm:t>
        <a:bodyPr/>
        <a:lstStyle/>
        <a:p>
          <a:r>
            <a:rPr lang="zh-TW" altLang="en-US" sz="2800" dirty="0" smtClean="0">
              <a:latin typeface="+mj-lt"/>
              <a:ea typeface="標楷體" pitchFamily="65" charset="-120"/>
            </a:rPr>
            <a:t>法規及問答</a:t>
          </a:r>
          <a:endParaRPr lang="zh-TW" altLang="en-US" sz="2800" dirty="0">
            <a:latin typeface="+mj-lt"/>
            <a:ea typeface="標楷體" pitchFamily="65" charset="-120"/>
          </a:endParaRPr>
        </a:p>
      </dgm:t>
    </dgm:pt>
    <dgm:pt modelId="{831E9009-0D01-47D5-BAB5-6A68ACD3B5C4}" type="parTrans" cxnId="{1514AFDA-7FE9-4385-9F0C-9C891FD2A8BE}">
      <dgm:prSet/>
      <dgm:spPr/>
      <dgm:t>
        <a:bodyPr/>
        <a:lstStyle/>
        <a:p>
          <a:endParaRPr lang="zh-TW" altLang="en-US" sz="2800"/>
        </a:p>
      </dgm:t>
    </dgm:pt>
    <dgm:pt modelId="{FD5560CC-B8B2-4CC7-BC21-D8308C146287}" type="sibTrans" cxnId="{1514AFDA-7FE9-4385-9F0C-9C891FD2A8BE}">
      <dgm:prSet/>
      <dgm:spPr/>
      <dgm:t>
        <a:bodyPr/>
        <a:lstStyle/>
        <a:p>
          <a:endParaRPr lang="zh-TW" altLang="en-US" sz="2800"/>
        </a:p>
      </dgm:t>
    </dgm:pt>
    <dgm:pt modelId="{561E4FE4-BAAE-4DAB-A968-FE5A9B21A833}">
      <dgm:prSet phldrT="[文字]" custT="1"/>
      <dgm:spPr/>
      <dgm:t>
        <a:bodyPr/>
        <a:lstStyle/>
        <a:p>
          <a:r>
            <a:rPr lang="zh-TW" altLang="en-US" sz="2800" dirty="0" smtClean="0">
              <a:latin typeface="+mj-lt"/>
              <a:ea typeface="標楷體" pitchFamily="65" charset="-120"/>
            </a:rPr>
            <a:t>訂閱電子報</a:t>
          </a:r>
          <a:endParaRPr lang="zh-TW" altLang="en-US" sz="2800" dirty="0">
            <a:latin typeface="+mj-lt"/>
            <a:ea typeface="標楷體" pitchFamily="65" charset="-120"/>
          </a:endParaRPr>
        </a:p>
      </dgm:t>
    </dgm:pt>
    <dgm:pt modelId="{CBBFF486-5939-4469-9659-958909914F01}" type="parTrans" cxnId="{91D18A2F-4576-43C1-9C14-556EAD2450B3}">
      <dgm:prSet/>
      <dgm:spPr/>
      <dgm:t>
        <a:bodyPr/>
        <a:lstStyle/>
        <a:p>
          <a:endParaRPr lang="zh-TW" altLang="en-US" sz="2800"/>
        </a:p>
      </dgm:t>
    </dgm:pt>
    <dgm:pt modelId="{7A4B6B0C-AC0D-400C-85AB-A47832ACE291}" type="sibTrans" cxnId="{91D18A2F-4576-43C1-9C14-556EAD2450B3}">
      <dgm:prSet/>
      <dgm:spPr/>
      <dgm:t>
        <a:bodyPr/>
        <a:lstStyle/>
        <a:p>
          <a:endParaRPr lang="zh-TW" altLang="en-US" sz="2800"/>
        </a:p>
      </dgm:t>
    </dgm:pt>
    <dgm:pt modelId="{567393F2-F216-46B2-91DC-77EFB532DD4C}">
      <dgm:prSet phldrT="[文字]" custT="1"/>
      <dgm:spPr/>
      <dgm:t>
        <a:bodyPr/>
        <a:lstStyle/>
        <a:p>
          <a:r>
            <a:rPr lang="zh-TW" altLang="en-US" sz="2800" dirty="0" smtClean="0">
              <a:latin typeface="+mj-lt"/>
              <a:ea typeface="標楷體" pitchFamily="65" charset="-120"/>
            </a:rPr>
            <a:t>宣導活動、最新動態、最新時事、專題報導</a:t>
          </a:r>
          <a:endParaRPr lang="zh-TW" altLang="en-US" sz="2800" dirty="0">
            <a:latin typeface="+mj-lt"/>
            <a:ea typeface="標楷體" pitchFamily="65" charset="-120"/>
          </a:endParaRPr>
        </a:p>
      </dgm:t>
    </dgm:pt>
    <dgm:pt modelId="{70BD7E15-406E-421C-8AB4-FD2DFB829959}" type="parTrans" cxnId="{A7D64350-05DB-4F37-99D7-BEF34B9185B2}">
      <dgm:prSet/>
      <dgm:spPr/>
      <dgm:t>
        <a:bodyPr/>
        <a:lstStyle/>
        <a:p>
          <a:endParaRPr lang="zh-TW" altLang="en-US" sz="2800"/>
        </a:p>
      </dgm:t>
    </dgm:pt>
    <dgm:pt modelId="{F4CCBFB2-8CAE-4132-A471-31D5FAA49E46}" type="sibTrans" cxnId="{A7D64350-05DB-4F37-99D7-BEF34B9185B2}">
      <dgm:prSet/>
      <dgm:spPr/>
      <dgm:t>
        <a:bodyPr/>
        <a:lstStyle/>
        <a:p>
          <a:endParaRPr lang="zh-TW" altLang="en-US" sz="2800"/>
        </a:p>
      </dgm:t>
    </dgm:pt>
    <dgm:pt modelId="{6D550092-F291-4D4B-86DE-FF56DE0A2FF3}">
      <dgm:prSet phldrT="[文字]" custT="1"/>
      <dgm:spPr/>
      <dgm:t>
        <a:bodyPr/>
        <a:lstStyle/>
        <a:p>
          <a:r>
            <a:rPr lang="zh-TW" altLang="en-US" sz="2800" dirty="0" smtClean="0">
              <a:latin typeface="+mj-lt"/>
              <a:ea typeface="標楷體" pitchFamily="65" charset="-120"/>
            </a:rPr>
            <a:t>網址：</a:t>
          </a:r>
          <a:r>
            <a:rPr lang="en-US" altLang="en-US" sz="2800" dirty="0" smtClean="0">
              <a:latin typeface="+mj-lt"/>
              <a:ea typeface="標楷體" pitchFamily="65" charset="-120"/>
            </a:rPr>
            <a:t>http://cgc.twse.com.tw/evaluationCorp/listCh</a:t>
          </a:r>
          <a:endParaRPr lang="zh-TW" altLang="en-US" sz="2800" dirty="0">
            <a:latin typeface="+mj-lt"/>
            <a:ea typeface="標楷體" pitchFamily="65" charset="-120"/>
          </a:endParaRPr>
        </a:p>
      </dgm:t>
    </dgm:pt>
    <dgm:pt modelId="{1C1CFD44-E4D0-480F-BF4E-DE8BBC680EDC}" type="parTrans" cxnId="{F8257891-5693-4CDA-894E-140C78CE559B}">
      <dgm:prSet/>
      <dgm:spPr/>
      <dgm:t>
        <a:bodyPr/>
        <a:lstStyle/>
        <a:p>
          <a:endParaRPr lang="zh-TW" altLang="en-US" sz="2800"/>
        </a:p>
      </dgm:t>
    </dgm:pt>
    <dgm:pt modelId="{BAB97A35-D101-494B-93FF-14DC6B2D0040}" type="sibTrans" cxnId="{F8257891-5693-4CDA-894E-140C78CE559B}">
      <dgm:prSet/>
      <dgm:spPr/>
      <dgm:t>
        <a:bodyPr/>
        <a:lstStyle/>
        <a:p>
          <a:endParaRPr lang="zh-TW" altLang="en-US" sz="2800"/>
        </a:p>
      </dgm:t>
    </dgm:pt>
    <dgm:pt modelId="{370782C7-6938-43B2-8984-5D0E01252FC1}">
      <dgm:prSet phldrT="[文字]" custT="1"/>
      <dgm:spPr/>
      <dgm:t>
        <a:bodyPr/>
        <a:lstStyle/>
        <a:p>
          <a:r>
            <a:rPr lang="zh-TW" altLang="en-US" sz="2800" dirty="0" smtClean="0">
              <a:latin typeface="+mj-lt"/>
              <a:ea typeface="標楷體" pitchFamily="65" charset="-120"/>
            </a:rPr>
            <a:t>評鑑資訊</a:t>
          </a:r>
          <a:endParaRPr lang="zh-TW" altLang="en-US" sz="2800" dirty="0">
            <a:latin typeface="+mj-lt"/>
            <a:ea typeface="標楷體" pitchFamily="65" charset="-120"/>
          </a:endParaRPr>
        </a:p>
      </dgm:t>
    </dgm:pt>
    <dgm:pt modelId="{BE965736-AE3E-44BA-B066-D8F61BDAA00F}" type="parTrans" cxnId="{DDA3B9F7-9076-49B7-82F4-7E1237F360BD}">
      <dgm:prSet/>
      <dgm:spPr/>
      <dgm:t>
        <a:bodyPr/>
        <a:lstStyle/>
        <a:p>
          <a:endParaRPr lang="zh-TW" altLang="en-US" sz="2800"/>
        </a:p>
      </dgm:t>
    </dgm:pt>
    <dgm:pt modelId="{326CA386-F1EB-4E06-BE6A-D872FF1B2FDA}" type="sibTrans" cxnId="{DDA3B9F7-9076-49B7-82F4-7E1237F360BD}">
      <dgm:prSet/>
      <dgm:spPr/>
      <dgm:t>
        <a:bodyPr/>
        <a:lstStyle/>
        <a:p>
          <a:endParaRPr lang="zh-TW" altLang="en-US" sz="2800"/>
        </a:p>
      </dgm:t>
    </dgm:pt>
    <dgm:pt modelId="{A9DEB062-B8AE-4210-88B6-CFC3CB48B197}" type="pres">
      <dgm:prSet presAssocID="{341EAECB-8F9A-4F78-9BBD-326B0D14B685}" presName="linear" presStyleCnt="0">
        <dgm:presLayoutVars>
          <dgm:dir/>
          <dgm:animLvl val="lvl"/>
          <dgm:resizeHandles val="exact"/>
        </dgm:presLayoutVars>
      </dgm:prSet>
      <dgm:spPr/>
      <dgm:t>
        <a:bodyPr/>
        <a:lstStyle/>
        <a:p>
          <a:endParaRPr lang="zh-TW" altLang="en-US"/>
        </a:p>
      </dgm:t>
    </dgm:pt>
    <dgm:pt modelId="{6F3C8420-C520-4FE0-A033-5D094C5160FE}" type="pres">
      <dgm:prSet presAssocID="{D60AA2C0-8FF6-408F-84AF-376E8B4F7B9D}" presName="parentLin" presStyleCnt="0"/>
      <dgm:spPr/>
      <dgm:t>
        <a:bodyPr/>
        <a:lstStyle/>
        <a:p>
          <a:endParaRPr lang="zh-TW" altLang="en-US"/>
        </a:p>
      </dgm:t>
    </dgm:pt>
    <dgm:pt modelId="{42AC9D98-E4CD-4771-B0F2-E31244487395}" type="pres">
      <dgm:prSet presAssocID="{D60AA2C0-8FF6-408F-84AF-376E8B4F7B9D}" presName="parentLeftMargin" presStyleLbl="node1" presStyleIdx="0" presStyleCnt="1"/>
      <dgm:spPr/>
      <dgm:t>
        <a:bodyPr/>
        <a:lstStyle/>
        <a:p>
          <a:endParaRPr lang="zh-TW" altLang="en-US"/>
        </a:p>
      </dgm:t>
    </dgm:pt>
    <dgm:pt modelId="{E883B279-C76F-4034-BAC2-AFD0FC54EE4B}" type="pres">
      <dgm:prSet presAssocID="{D60AA2C0-8FF6-408F-84AF-376E8B4F7B9D}" presName="parentText" presStyleLbl="node1" presStyleIdx="0" presStyleCnt="1" custScaleX="101499" custScaleY="69968">
        <dgm:presLayoutVars>
          <dgm:chMax val="0"/>
          <dgm:bulletEnabled val="1"/>
        </dgm:presLayoutVars>
      </dgm:prSet>
      <dgm:spPr/>
      <dgm:t>
        <a:bodyPr/>
        <a:lstStyle/>
        <a:p>
          <a:endParaRPr lang="zh-TW" altLang="en-US"/>
        </a:p>
      </dgm:t>
    </dgm:pt>
    <dgm:pt modelId="{BAED64E9-C12F-4787-AACA-D46FA5906DAF}" type="pres">
      <dgm:prSet presAssocID="{D60AA2C0-8FF6-408F-84AF-376E8B4F7B9D}" presName="negativeSpace" presStyleCnt="0"/>
      <dgm:spPr/>
      <dgm:t>
        <a:bodyPr/>
        <a:lstStyle/>
        <a:p>
          <a:endParaRPr lang="zh-TW" altLang="en-US"/>
        </a:p>
      </dgm:t>
    </dgm:pt>
    <dgm:pt modelId="{FA6D0298-893C-47E1-B065-301E4D274B99}" type="pres">
      <dgm:prSet presAssocID="{D60AA2C0-8FF6-408F-84AF-376E8B4F7B9D}" presName="childText" presStyleLbl="conFgAcc1" presStyleIdx="0" presStyleCnt="1" custLinFactNeighborX="-855" custLinFactNeighborY="3672">
        <dgm:presLayoutVars>
          <dgm:bulletEnabled val="1"/>
        </dgm:presLayoutVars>
      </dgm:prSet>
      <dgm:spPr/>
      <dgm:t>
        <a:bodyPr/>
        <a:lstStyle/>
        <a:p>
          <a:endParaRPr lang="zh-TW" altLang="en-US"/>
        </a:p>
      </dgm:t>
    </dgm:pt>
  </dgm:ptLst>
  <dgm:cxnLst>
    <dgm:cxn modelId="{6A9AA8E0-75B1-49F8-A3BC-DA4C08C4892C}" type="presOf" srcId="{561E4FE4-BAAE-4DAB-A968-FE5A9B21A833}" destId="{FA6D0298-893C-47E1-B065-301E4D274B99}" srcOrd="0" destOrd="4" presId="urn:microsoft.com/office/officeart/2005/8/layout/list1"/>
    <dgm:cxn modelId="{F8257891-5693-4CDA-894E-140C78CE559B}" srcId="{D60AA2C0-8FF6-408F-84AF-376E8B4F7B9D}" destId="{6D550092-F291-4D4B-86DE-FF56DE0A2FF3}" srcOrd="0" destOrd="0" parTransId="{1C1CFD44-E4D0-480F-BF4E-DE8BBC680EDC}" sibTransId="{BAB97A35-D101-494B-93FF-14DC6B2D0040}"/>
    <dgm:cxn modelId="{18BC2579-4851-4728-B86C-32A4C5740BA3}" type="presOf" srcId="{567393F2-F216-46B2-91DC-77EFB532DD4C}" destId="{FA6D0298-893C-47E1-B065-301E4D274B99}" srcOrd="0" destOrd="2" presId="urn:microsoft.com/office/officeart/2005/8/layout/list1"/>
    <dgm:cxn modelId="{91D18A2F-4576-43C1-9C14-556EAD2450B3}" srcId="{D60AA2C0-8FF6-408F-84AF-376E8B4F7B9D}" destId="{561E4FE4-BAAE-4DAB-A968-FE5A9B21A833}" srcOrd="4" destOrd="0" parTransId="{CBBFF486-5939-4469-9659-958909914F01}" sibTransId="{7A4B6B0C-AC0D-400C-85AB-A47832ACE291}"/>
    <dgm:cxn modelId="{DDA3B9F7-9076-49B7-82F4-7E1237F360BD}" srcId="{D60AA2C0-8FF6-408F-84AF-376E8B4F7B9D}" destId="{370782C7-6938-43B2-8984-5D0E01252FC1}" srcOrd="1" destOrd="0" parTransId="{BE965736-AE3E-44BA-B066-D8F61BDAA00F}" sibTransId="{326CA386-F1EB-4E06-BE6A-D872FF1B2FDA}"/>
    <dgm:cxn modelId="{666179CE-90B7-4D55-A16E-2A1D3C4BEC56}" type="presOf" srcId="{D60AA2C0-8FF6-408F-84AF-376E8B4F7B9D}" destId="{42AC9D98-E4CD-4771-B0F2-E31244487395}" srcOrd="0" destOrd="0" presId="urn:microsoft.com/office/officeart/2005/8/layout/list1"/>
    <dgm:cxn modelId="{1848789B-2B60-4C35-9E83-2BCA3BC9491A}" srcId="{341EAECB-8F9A-4F78-9BBD-326B0D14B685}" destId="{D60AA2C0-8FF6-408F-84AF-376E8B4F7B9D}" srcOrd="0" destOrd="0" parTransId="{ACE4AEAF-1B0E-48A2-A503-4181837CA3E0}" sibTransId="{7562951F-C265-4BD6-8D7F-AB8890DB053E}"/>
    <dgm:cxn modelId="{CFEA9E18-60DD-4590-A712-CF2F34725BE9}" type="presOf" srcId="{370782C7-6938-43B2-8984-5D0E01252FC1}" destId="{FA6D0298-893C-47E1-B065-301E4D274B99}" srcOrd="0" destOrd="1" presId="urn:microsoft.com/office/officeart/2005/8/layout/list1"/>
    <dgm:cxn modelId="{E4B08521-99F5-48D6-8373-81C22CBE37B1}" type="presOf" srcId="{D38735D9-56A1-4032-B8E0-0D861D4AA990}" destId="{FA6D0298-893C-47E1-B065-301E4D274B99}" srcOrd="0" destOrd="3" presId="urn:microsoft.com/office/officeart/2005/8/layout/list1"/>
    <dgm:cxn modelId="{A7D64350-05DB-4F37-99D7-BEF34B9185B2}" srcId="{D60AA2C0-8FF6-408F-84AF-376E8B4F7B9D}" destId="{567393F2-F216-46B2-91DC-77EFB532DD4C}" srcOrd="2" destOrd="0" parTransId="{70BD7E15-406E-421C-8AB4-FD2DFB829959}" sibTransId="{F4CCBFB2-8CAE-4132-A471-31D5FAA49E46}"/>
    <dgm:cxn modelId="{A194E410-C4F6-4627-A890-AD8E0445217E}" type="presOf" srcId="{6D550092-F291-4D4B-86DE-FF56DE0A2FF3}" destId="{FA6D0298-893C-47E1-B065-301E4D274B99}" srcOrd="0" destOrd="0" presId="urn:microsoft.com/office/officeart/2005/8/layout/list1"/>
    <dgm:cxn modelId="{AA7CE265-2CB9-4CE2-BEEA-E1FF37F2B249}" type="presOf" srcId="{341EAECB-8F9A-4F78-9BBD-326B0D14B685}" destId="{A9DEB062-B8AE-4210-88B6-CFC3CB48B197}" srcOrd="0" destOrd="0" presId="urn:microsoft.com/office/officeart/2005/8/layout/list1"/>
    <dgm:cxn modelId="{1514AFDA-7FE9-4385-9F0C-9C891FD2A8BE}" srcId="{D60AA2C0-8FF6-408F-84AF-376E8B4F7B9D}" destId="{D38735D9-56A1-4032-B8E0-0D861D4AA990}" srcOrd="3" destOrd="0" parTransId="{831E9009-0D01-47D5-BAB5-6A68ACD3B5C4}" sibTransId="{FD5560CC-B8B2-4CC7-BC21-D8308C146287}"/>
    <dgm:cxn modelId="{F2A11DE6-9500-4D08-8DD4-07528A255DCC}" type="presOf" srcId="{D60AA2C0-8FF6-408F-84AF-376E8B4F7B9D}" destId="{E883B279-C76F-4034-BAC2-AFD0FC54EE4B}" srcOrd="1" destOrd="0" presId="urn:microsoft.com/office/officeart/2005/8/layout/list1"/>
    <dgm:cxn modelId="{41048ADA-98D6-47A6-A3FE-94A67B4AB572}" type="presParOf" srcId="{A9DEB062-B8AE-4210-88B6-CFC3CB48B197}" destId="{6F3C8420-C520-4FE0-A033-5D094C5160FE}" srcOrd="0" destOrd="0" presId="urn:microsoft.com/office/officeart/2005/8/layout/list1"/>
    <dgm:cxn modelId="{45E8415B-4243-4162-BBDA-8422B7D3B5E3}" type="presParOf" srcId="{6F3C8420-C520-4FE0-A033-5D094C5160FE}" destId="{42AC9D98-E4CD-4771-B0F2-E31244487395}" srcOrd="0" destOrd="0" presId="urn:microsoft.com/office/officeart/2005/8/layout/list1"/>
    <dgm:cxn modelId="{CB0639B0-8829-46AF-950C-CAAA71D4772C}" type="presParOf" srcId="{6F3C8420-C520-4FE0-A033-5D094C5160FE}" destId="{E883B279-C76F-4034-BAC2-AFD0FC54EE4B}" srcOrd="1" destOrd="0" presId="urn:microsoft.com/office/officeart/2005/8/layout/list1"/>
    <dgm:cxn modelId="{F5362178-9202-4E2F-9CE5-AB6FF8647746}" type="presParOf" srcId="{A9DEB062-B8AE-4210-88B6-CFC3CB48B197}" destId="{BAED64E9-C12F-4787-AACA-D46FA5906DAF}" srcOrd="1" destOrd="0" presId="urn:microsoft.com/office/officeart/2005/8/layout/list1"/>
    <dgm:cxn modelId="{4C9B519C-6B64-43BE-A548-55BC10FEB42C}" type="presParOf" srcId="{A9DEB062-B8AE-4210-88B6-CFC3CB48B197}" destId="{FA6D0298-893C-47E1-B065-301E4D274B9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28C9B-C1BF-49B6-8857-85220B36D76E}">
      <dsp:nvSpPr>
        <dsp:cNvPr id="0" name=""/>
        <dsp:cNvSpPr/>
      </dsp:nvSpPr>
      <dsp:spPr>
        <a:xfrm>
          <a:off x="35" y="29455"/>
          <a:ext cx="3364826" cy="720000"/>
        </a:xfrm>
        <a:prstGeom prst="rect">
          <a:avLst/>
        </a:prstGeom>
        <a:solidFill>
          <a:srgbClr val="36577E"/>
        </a:solidFill>
        <a:ln w="9525" cap="flat" cmpd="sng" algn="ctr">
          <a:no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altLang="zh-TW" sz="2500" kern="1200" dirty="0" smtClean="0">
              <a:latin typeface="Times New Roman" pitchFamily="18" charset="0"/>
              <a:ea typeface="標楷體" pitchFamily="65" charset="-120"/>
              <a:cs typeface="Times New Roman" pitchFamily="18" charset="0"/>
            </a:rPr>
            <a:t>C</a:t>
          </a:r>
          <a:r>
            <a:rPr lang="zh-TW" altLang="zh-TW" sz="2500" kern="1200" dirty="0" smtClean="0">
              <a:latin typeface="Times New Roman" pitchFamily="18" charset="0"/>
              <a:ea typeface="標楷體" pitchFamily="65" charset="-120"/>
              <a:cs typeface="Times New Roman" pitchFamily="18" charset="0"/>
            </a:rPr>
            <a:t>題型</a:t>
          </a:r>
          <a:r>
            <a:rPr lang="zh-TW" altLang="en-US" sz="2500" kern="1200" dirty="0" smtClean="0">
              <a:latin typeface="Times New Roman" pitchFamily="18" charset="0"/>
              <a:ea typeface="標楷體" pitchFamily="65" charset="-120"/>
              <a:cs typeface="Times New Roman" pitchFamily="18" charset="0"/>
            </a:rPr>
            <a:t>原</a:t>
          </a:r>
          <a:r>
            <a:rPr lang="zh-TW" altLang="zh-TW" sz="2500" kern="1200" dirty="0" smtClean="0">
              <a:latin typeface="Times New Roman" pitchFamily="18" charset="0"/>
              <a:ea typeface="標楷體" pitchFamily="65" charset="-120"/>
              <a:cs typeface="Times New Roman" pitchFamily="18" charset="0"/>
            </a:rPr>
            <a:t>計分方式</a:t>
          </a:r>
          <a:endParaRPr lang="zh-TW" altLang="en-US" sz="2500" kern="1200" dirty="0" smtClean="0">
            <a:latin typeface="Times New Roman" pitchFamily="18" charset="0"/>
            <a:ea typeface="標楷體" pitchFamily="65" charset="-120"/>
            <a:cs typeface="Times New Roman" pitchFamily="18" charset="0"/>
          </a:endParaRPr>
        </a:p>
      </dsp:txBody>
      <dsp:txXfrm>
        <a:off x="35" y="29455"/>
        <a:ext cx="3364826" cy="720000"/>
      </dsp:txXfrm>
    </dsp:sp>
    <dsp:sp modelId="{F8A3FDA6-60B5-4A4C-BCC1-ABD835D998CD}">
      <dsp:nvSpPr>
        <dsp:cNvPr id="0" name=""/>
        <dsp:cNvSpPr/>
      </dsp:nvSpPr>
      <dsp:spPr>
        <a:xfrm>
          <a:off x="35" y="749455"/>
          <a:ext cx="3364826" cy="3429105"/>
        </a:xfrm>
        <a:prstGeom prst="rect">
          <a:avLst/>
        </a:prstGeom>
        <a:solidFill>
          <a:srgbClr val="D0E3EA">
            <a:alpha val="89804"/>
          </a:srgbClr>
        </a:solidFill>
        <a:ln w="9525" cap="flat" cmpd="sng" algn="ctr">
          <a:solidFill>
            <a:schemeClr val="accent4">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sz="2500" kern="1200" dirty="0" smtClean="0">
              <a:latin typeface="Times New Roman" pitchFamily="18" charset="0"/>
              <a:ea typeface="標楷體" pitchFamily="65" charset="-120"/>
              <a:cs typeface="Times New Roman" pitchFamily="18" charset="0"/>
            </a:rPr>
            <a:t>符合者得分，不符合者排除適用，分子分母同時減除</a:t>
          </a:r>
          <a:endParaRPr lang="zh-TW" altLang="en-US" sz="2500" kern="1200" dirty="0">
            <a:latin typeface="Times New Roman" pitchFamily="18" charset="0"/>
            <a:ea typeface="標楷體" pitchFamily="65" charset="-120"/>
            <a:cs typeface="Times New Roman" pitchFamily="18" charset="0"/>
          </a:endParaRPr>
        </a:p>
        <a:p>
          <a:pPr marL="228600" lvl="1" indent="-228600" algn="l" defTabSz="1111250">
            <a:lnSpc>
              <a:spcPct val="90000"/>
            </a:lnSpc>
            <a:spcBef>
              <a:spcPct val="0"/>
            </a:spcBef>
            <a:spcAft>
              <a:spcPct val="15000"/>
            </a:spcAft>
            <a:buChar char="••"/>
          </a:pPr>
          <a:endParaRPr lang="zh-TW" altLang="en-US" sz="2500" kern="1200" dirty="0">
            <a:latin typeface="Times New Roman" pitchFamily="18" charset="0"/>
            <a:ea typeface="標楷體" pitchFamily="65" charset="-120"/>
            <a:cs typeface="Times New Roman" pitchFamily="18" charset="0"/>
          </a:endParaRPr>
        </a:p>
        <a:p>
          <a:pPr marL="228600" lvl="1" indent="-228600" algn="l" defTabSz="1111250">
            <a:lnSpc>
              <a:spcPct val="90000"/>
            </a:lnSpc>
            <a:spcBef>
              <a:spcPct val="0"/>
            </a:spcBef>
            <a:spcAft>
              <a:spcPct val="15000"/>
            </a:spcAft>
            <a:buChar char="••"/>
          </a:pPr>
          <a:endParaRPr lang="zh-TW" altLang="en-US" sz="2500" kern="1200" dirty="0">
            <a:latin typeface="Times New Roman" pitchFamily="18" charset="0"/>
            <a:ea typeface="標楷體" pitchFamily="65" charset="-120"/>
            <a:cs typeface="Times New Roman" pitchFamily="18" charset="0"/>
          </a:endParaRPr>
        </a:p>
        <a:p>
          <a:pPr marL="228600" lvl="1" indent="-228600" algn="l" defTabSz="1111250">
            <a:lnSpc>
              <a:spcPct val="90000"/>
            </a:lnSpc>
            <a:spcBef>
              <a:spcPct val="0"/>
            </a:spcBef>
            <a:spcAft>
              <a:spcPct val="15000"/>
            </a:spcAft>
            <a:buChar char="••"/>
          </a:pPr>
          <a:r>
            <a:rPr lang="zh-TW" sz="2500" kern="1200" dirty="0" smtClean="0">
              <a:latin typeface="Times New Roman" pitchFamily="18" charset="0"/>
              <a:ea typeface="標楷體" pitchFamily="65" charset="-120"/>
              <a:cs typeface="Times New Roman" pitchFamily="18" charset="0"/>
            </a:rPr>
            <a:t>鼓勵效果不顯著</a:t>
          </a:r>
          <a:endParaRPr lang="zh-TW" altLang="en-US" sz="2500" kern="1200" dirty="0">
            <a:latin typeface="Times New Roman" pitchFamily="18" charset="0"/>
            <a:ea typeface="標楷體" pitchFamily="65" charset="-120"/>
            <a:cs typeface="Times New Roman" pitchFamily="18" charset="0"/>
          </a:endParaRPr>
        </a:p>
      </dsp:txBody>
      <dsp:txXfrm>
        <a:off x="35" y="749455"/>
        <a:ext cx="3364826" cy="3429105"/>
      </dsp:txXfrm>
    </dsp:sp>
    <dsp:sp modelId="{56C235C9-FF8E-4FA4-8E51-6C355989B4C7}">
      <dsp:nvSpPr>
        <dsp:cNvPr id="0" name=""/>
        <dsp:cNvSpPr/>
      </dsp:nvSpPr>
      <dsp:spPr>
        <a:xfrm>
          <a:off x="3816421" y="77961"/>
          <a:ext cx="3364826" cy="720000"/>
        </a:xfrm>
        <a:prstGeom prst="rect">
          <a:avLst/>
        </a:prstGeom>
        <a:solidFill>
          <a:srgbClr val="B84692"/>
        </a:solidFill>
        <a:ln w="9525" cap="flat" cmpd="sng" algn="ctr">
          <a:no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altLang="zh-TW" sz="2500" kern="1200" dirty="0" smtClean="0">
              <a:latin typeface="Times New Roman" pitchFamily="18" charset="0"/>
              <a:ea typeface="標楷體" pitchFamily="65" charset="-120"/>
              <a:cs typeface="Times New Roman" pitchFamily="18" charset="0"/>
            </a:rPr>
            <a:t>105</a:t>
          </a:r>
          <a:r>
            <a:rPr lang="zh-TW" altLang="en-US" sz="2500" kern="1200" dirty="0" smtClean="0">
              <a:latin typeface="Times New Roman" pitchFamily="18" charset="0"/>
              <a:ea typeface="標楷體" pitchFamily="65" charset="-120"/>
              <a:cs typeface="Times New Roman" pitchFamily="18" charset="0"/>
            </a:rPr>
            <a:t>年</a:t>
          </a:r>
          <a:r>
            <a:rPr lang="en-US" altLang="zh-TW" sz="2500" kern="1200" dirty="0" smtClean="0">
              <a:latin typeface="Times New Roman" pitchFamily="18" charset="0"/>
              <a:ea typeface="標楷體" pitchFamily="65" charset="-120"/>
              <a:cs typeface="Times New Roman" pitchFamily="18" charset="0"/>
            </a:rPr>
            <a:t>C</a:t>
          </a:r>
          <a:r>
            <a:rPr lang="zh-TW" altLang="zh-TW" sz="2500" kern="1200" dirty="0" smtClean="0">
              <a:latin typeface="Times New Roman" pitchFamily="18" charset="0"/>
              <a:ea typeface="標楷體" pitchFamily="65" charset="-120"/>
              <a:cs typeface="Times New Roman" pitchFamily="18" charset="0"/>
            </a:rPr>
            <a:t>題型計分方式</a:t>
          </a:r>
          <a:endParaRPr lang="zh-TW" altLang="en-US" sz="2500" kern="1200" dirty="0" smtClean="0">
            <a:latin typeface="Times New Roman" pitchFamily="18" charset="0"/>
            <a:ea typeface="標楷體" pitchFamily="65" charset="-120"/>
            <a:cs typeface="Times New Roman" pitchFamily="18" charset="0"/>
          </a:endParaRPr>
        </a:p>
      </dsp:txBody>
      <dsp:txXfrm>
        <a:off x="3816421" y="77961"/>
        <a:ext cx="3364826" cy="720000"/>
      </dsp:txXfrm>
    </dsp:sp>
    <dsp:sp modelId="{311BDDA3-413A-4840-BB54-07C5E7976C49}">
      <dsp:nvSpPr>
        <dsp:cNvPr id="0" name=""/>
        <dsp:cNvSpPr/>
      </dsp:nvSpPr>
      <dsp:spPr>
        <a:xfrm>
          <a:off x="3816421" y="753433"/>
          <a:ext cx="3364826" cy="3429105"/>
        </a:xfrm>
        <a:prstGeom prst="rect">
          <a:avLst/>
        </a:prstGeom>
        <a:solidFill>
          <a:schemeClr val="accent4">
            <a:tint val="40000"/>
            <a:alpha val="90000"/>
            <a:hueOff val="-4537969"/>
            <a:satOff val="-6003"/>
            <a:lumOff val="-1387"/>
            <a:alphaOff val="0"/>
          </a:schemeClr>
        </a:solidFill>
        <a:ln w="9525" cap="flat" cmpd="sng" algn="ctr">
          <a:solidFill>
            <a:schemeClr val="accent4">
              <a:tint val="40000"/>
              <a:alpha val="90000"/>
              <a:hueOff val="-4537969"/>
              <a:satOff val="-6003"/>
              <a:lumOff val="-1387"/>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sz="2500" kern="1200" dirty="0" smtClean="0">
              <a:latin typeface="Times New Roman" pitchFamily="18" charset="0"/>
              <a:ea typeface="標楷體" pitchFamily="65" charset="-120"/>
              <a:cs typeface="Times New Roman" pitchFamily="18" charset="0"/>
            </a:rPr>
            <a:t>各構面先排除Ｃ題型</a:t>
          </a:r>
          <a:r>
            <a:rPr lang="zh-TW" altLang="en-US" sz="2500" kern="1200" dirty="0" smtClean="0">
              <a:latin typeface="Times New Roman" pitchFamily="18" charset="0"/>
              <a:ea typeface="標楷體" pitchFamily="65" charset="-120"/>
              <a:cs typeface="Times New Roman" pitchFamily="18" charset="0"/>
            </a:rPr>
            <a:t>，</a:t>
          </a:r>
          <a:r>
            <a:rPr lang="zh-TW" sz="2500" kern="1200" dirty="0" smtClean="0">
              <a:latin typeface="Times New Roman" pitchFamily="18" charset="0"/>
              <a:ea typeface="標楷體" pitchFamily="65" charset="-120"/>
              <a:cs typeface="Times New Roman" pitchFamily="18" charset="0"/>
            </a:rPr>
            <a:t>計算構面得分，加總後得出</a:t>
          </a:r>
          <a:r>
            <a:rPr lang="zh-TW" altLang="en-US" sz="2500" kern="1200" dirty="0" smtClean="0">
              <a:latin typeface="Times New Roman" pitchFamily="18" charset="0"/>
              <a:ea typeface="標楷體" pitchFamily="65" charset="-120"/>
              <a:cs typeface="Times New Roman" pitchFamily="18" charset="0"/>
            </a:rPr>
            <a:t>原始</a:t>
          </a:r>
          <a:r>
            <a:rPr lang="zh-TW" sz="2500" kern="1200" dirty="0" smtClean="0">
              <a:latin typeface="Times New Roman" pitchFamily="18" charset="0"/>
              <a:ea typeface="標楷體" pitchFamily="65" charset="-120"/>
              <a:cs typeface="Times New Roman" pitchFamily="18" charset="0"/>
            </a:rPr>
            <a:t>總分</a:t>
          </a:r>
          <a:endParaRPr lang="zh-TW" altLang="en-US" sz="2500" kern="1200" dirty="0">
            <a:latin typeface="Times New Roman" pitchFamily="18" charset="0"/>
            <a:ea typeface="標楷體" pitchFamily="65" charset="-120"/>
            <a:cs typeface="Times New Roman" pitchFamily="18" charset="0"/>
          </a:endParaRPr>
        </a:p>
        <a:p>
          <a:pPr marL="228600" lvl="1" indent="-228600" algn="l" defTabSz="1111250">
            <a:lnSpc>
              <a:spcPct val="90000"/>
            </a:lnSpc>
            <a:spcBef>
              <a:spcPct val="0"/>
            </a:spcBef>
            <a:spcAft>
              <a:spcPct val="15000"/>
            </a:spcAft>
            <a:buChar char="••"/>
          </a:pPr>
          <a:r>
            <a:rPr lang="zh-TW" sz="2500" kern="1200" dirty="0" smtClean="0">
              <a:latin typeface="Times New Roman" pitchFamily="18" charset="0"/>
              <a:ea typeface="標楷體" pitchFamily="65" charset="-120"/>
              <a:cs typeface="Times New Roman" pitchFamily="18" charset="0"/>
            </a:rPr>
            <a:t>加計列入</a:t>
          </a:r>
          <a:r>
            <a:rPr lang="en-US" sz="2500" kern="1200" dirty="0" smtClean="0">
              <a:latin typeface="Times New Roman" pitchFamily="18" charset="0"/>
              <a:ea typeface="標楷體" pitchFamily="65" charset="-120"/>
              <a:cs typeface="Times New Roman" pitchFamily="18" charset="0"/>
            </a:rPr>
            <a:t>C</a:t>
          </a:r>
          <a:r>
            <a:rPr lang="zh-TW" sz="2500" kern="1200" dirty="0" smtClean="0">
              <a:latin typeface="Times New Roman" pitchFamily="18" charset="0"/>
              <a:ea typeface="標楷體" pitchFamily="65" charset="-120"/>
              <a:cs typeface="Times New Roman" pitchFamily="18" charset="0"/>
            </a:rPr>
            <a:t>＋題型者加總分</a:t>
          </a:r>
          <a:r>
            <a:rPr lang="en-US" sz="2500" kern="1200" dirty="0" smtClean="0">
              <a:latin typeface="Times New Roman" pitchFamily="18" charset="0"/>
              <a:ea typeface="標楷體" pitchFamily="65" charset="-120"/>
              <a:cs typeface="Times New Roman" pitchFamily="18" charset="0"/>
            </a:rPr>
            <a:t>1</a:t>
          </a:r>
          <a:r>
            <a:rPr lang="zh-TW" sz="2500" kern="1200" dirty="0" smtClean="0">
              <a:latin typeface="Times New Roman" pitchFamily="18" charset="0"/>
              <a:ea typeface="標楷體" pitchFamily="65" charset="-120"/>
              <a:cs typeface="Times New Roman" pitchFamily="18" charset="0"/>
            </a:rPr>
            <a:t>分</a:t>
          </a:r>
          <a:endParaRPr lang="zh-TW" altLang="en-US" sz="2500" kern="1200" dirty="0">
            <a:latin typeface="Times New Roman" pitchFamily="18" charset="0"/>
            <a:ea typeface="標楷體" pitchFamily="65" charset="-120"/>
            <a:cs typeface="Times New Roman" pitchFamily="18" charset="0"/>
          </a:endParaRPr>
        </a:p>
        <a:p>
          <a:pPr marL="228600" lvl="1" indent="-228600" algn="l" defTabSz="1111250">
            <a:lnSpc>
              <a:spcPct val="90000"/>
            </a:lnSpc>
            <a:spcBef>
              <a:spcPct val="0"/>
            </a:spcBef>
            <a:spcAft>
              <a:spcPct val="15000"/>
            </a:spcAft>
            <a:buChar char="••"/>
          </a:pPr>
          <a:r>
            <a:rPr lang="zh-TW" sz="2500" kern="1200" dirty="0" smtClean="0">
              <a:latin typeface="Times New Roman" pitchFamily="18" charset="0"/>
              <a:ea typeface="標楷體" pitchFamily="65" charset="-120"/>
              <a:cs typeface="Times New Roman" pitchFamily="18" charset="0"/>
            </a:rPr>
            <a:t>列入</a:t>
          </a:r>
          <a:r>
            <a:rPr lang="en-US" sz="2500" kern="1200" dirty="0" smtClean="0">
              <a:latin typeface="Times New Roman" pitchFamily="18" charset="0"/>
              <a:ea typeface="標楷體" pitchFamily="65" charset="-120"/>
              <a:cs typeface="Times New Roman" pitchFamily="18" charset="0"/>
            </a:rPr>
            <a:t>C</a:t>
          </a:r>
          <a:r>
            <a:rPr lang="zh-TW" sz="2500" kern="1200" dirty="0" smtClean="0">
              <a:latin typeface="Times New Roman" pitchFamily="18" charset="0"/>
              <a:ea typeface="標楷體" pitchFamily="65" charset="-120"/>
              <a:cs typeface="Times New Roman" pitchFamily="18" charset="0"/>
            </a:rPr>
            <a:t>－題型者原則扣除總分</a:t>
          </a:r>
          <a:r>
            <a:rPr lang="en-US" sz="2500" kern="1200" dirty="0" smtClean="0">
              <a:solidFill>
                <a:srgbClr val="FF0000"/>
              </a:solidFill>
              <a:latin typeface="Times New Roman" pitchFamily="18" charset="0"/>
              <a:ea typeface="標楷體" pitchFamily="65" charset="-120"/>
              <a:cs typeface="Times New Roman" pitchFamily="18" charset="0"/>
            </a:rPr>
            <a:t>1</a:t>
          </a:r>
          <a:r>
            <a:rPr lang="zh-TW" sz="2500" kern="1200" dirty="0" smtClean="0">
              <a:solidFill>
                <a:srgbClr val="FF0000"/>
              </a:solidFill>
              <a:latin typeface="Times New Roman" pitchFamily="18" charset="0"/>
              <a:ea typeface="標楷體" pitchFamily="65" charset="-120"/>
              <a:cs typeface="Times New Roman" pitchFamily="18" charset="0"/>
            </a:rPr>
            <a:t>分或以上</a:t>
          </a:r>
          <a:endParaRPr lang="zh-TW" altLang="en-US" sz="2500" kern="1200" dirty="0">
            <a:solidFill>
              <a:srgbClr val="FF0000"/>
            </a:solidFill>
            <a:latin typeface="Times New Roman" pitchFamily="18" charset="0"/>
            <a:ea typeface="標楷體" pitchFamily="65" charset="-120"/>
            <a:cs typeface="Times New Roman" pitchFamily="18" charset="0"/>
          </a:endParaRPr>
        </a:p>
      </dsp:txBody>
      <dsp:txXfrm>
        <a:off x="3816421" y="753433"/>
        <a:ext cx="3364826" cy="3429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F757-D367-440B-A903-C5B2A2B0C911}">
      <dsp:nvSpPr>
        <dsp:cNvPr id="0" name=""/>
        <dsp:cNvSpPr/>
      </dsp:nvSpPr>
      <dsp:spPr>
        <a:xfrm>
          <a:off x="0" y="707423"/>
          <a:ext cx="8579296" cy="46635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849" tIns="1312164" rIns="665849"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網址：</a:t>
          </a:r>
          <a:r>
            <a:rPr lang="en-US" altLang="en-US" sz="2400" kern="1200" dirty="0" smtClean="0">
              <a:latin typeface="+mj-lt"/>
              <a:ea typeface="標楷體" pitchFamily="65" charset="-120"/>
            </a:rPr>
            <a:t>http://www.sfi.org.tw/finance/finance1/finance1_1</a:t>
          </a:r>
          <a:endParaRPr lang="zh-TW" altLang="en-US" sz="24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b="1" kern="1200" dirty="0" smtClean="0">
              <a:solidFill>
                <a:srgbClr val="FF0000"/>
              </a:solidFill>
              <a:latin typeface="+mj-lt"/>
              <a:ea typeface="標楷體" pitchFamily="65" charset="-120"/>
            </a:rPr>
            <a:t>第三屆公司治理評鑑系統評分指南</a:t>
          </a:r>
          <a:r>
            <a:rPr lang="en-US" altLang="zh-TW" sz="2400" b="1" kern="1200" dirty="0" smtClean="0">
              <a:solidFill>
                <a:srgbClr val="FF0000"/>
              </a:solidFill>
              <a:latin typeface="+mj-lt"/>
              <a:ea typeface="標楷體" pitchFamily="65" charset="-120"/>
            </a:rPr>
            <a:t>(new)</a:t>
          </a:r>
          <a:r>
            <a:rPr lang="zh-TW" altLang="en-US" sz="2400" kern="1200" dirty="0" smtClean="0">
              <a:latin typeface="+mj-lt"/>
              <a:ea typeface="標楷體" pitchFamily="65" charset="-120"/>
            </a:rPr>
            <a:t> </a:t>
          </a: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第三屆公司治理評鑑系統作業手冊</a:t>
          </a: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第三屆公司治理評鑑指標</a:t>
          </a:r>
          <a:r>
            <a:rPr lang="zh-TW" altLang="en-US" sz="2400" b="0" i="0" kern="1200" dirty="0" smtClean="0"/>
            <a:t> </a:t>
          </a:r>
          <a:endParaRPr lang="zh-TW" altLang="en-US" sz="2400" kern="1200" dirty="0" smtClean="0">
            <a:latin typeface="+mj-lt"/>
            <a:ea typeface="標楷體" pitchFamily="65" charset="-12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第三屆公司治理評鑑系統修正總說明</a:t>
          </a:r>
          <a:r>
            <a:rPr lang="zh-TW" altLang="en-US" sz="2400" b="0" i="0" kern="1200" dirty="0" smtClean="0"/>
            <a:t> </a:t>
          </a:r>
          <a:endParaRPr lang="zh-TW" altLang="en-US" sz="2400" kern="1200" dirty="0" smtClean="0">
            <a:latin typeface="+mj-lt"/>
            <a:ea typeface="標楷體" pitchFamily="65" charset="-12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第三屆公司治理評鑑指標修正對照表</a:t>
          </a:r>
          <a:r>
            <a:rPr lang="en-US" altLang="zh-TW" sz="2400" kern="1200" dirty="0" smtClean="0">
              <a:latin typeface="+mj-lt"/>
              <a:ea typeface="標楷體" pitchFamily="65" charset="-120"/>
            </a:rPr>
            <a:t>(</a:t>
          </a:r>
          <a:r>
            <a:rPr lang="zh-TW" altLang="en-US" sz="2400" kern="1200" dirty="0" smtClean="0">
              <a:latin typeface="+mj-lt"/>
              <a:ea typeface="標楷體" pitchFamily="65" charset="-120"/>
            </a:rPr>
            <a:t>指標</a:t>
          </a:r>
          <a:r>
            <a:rPr lang="en-US" altLang="zh-TW" sz="2400" kern="1200" dirty="0" smtClean="0">
              <a:latin typeface="+mj-lt"/>
              <a:ea typeface="標楷體" pitchFamily="65" charset="-120"/>
            </a:rPr>
            <a:t>)</a:t>
          </a:r>
          <a:endParaRPr lang="zh-TW" altLang="en-US" sz="2400" kern="1200" dirty="0" smtClean="0">
            <a:latin typeface="+mj-lt"/>
            <a:ea typeface="標楷體" pitchFamily="65" charset="-12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第三屆公司治理評鑑指標修正對照表</a:t>
          </a:r>
          <a:r>
            <a:rPr lang="en-US" altLang="zh-TW" sz="2400" kern="1200" dirty="0" smtClean="0">
              <a:latin typeface="+mj-lt"/>
              <a:ea typeface="標楷體" pitchFamily="65" charset="-120"/>
            </a:rPr>
            <a:t>(</a:t>
          </a:r>
          <a:r>
            <a:rPr lang="zh-TW" altLang="en-US" sz="2400" kern="1200" dirty="0" smtClean="0">
              <a:latin typeface="+mj-lt"/>
              <a:ea typeface="標楷體" pitchFamily="65" charset="-120"/>
            </a:rPr>
            <a:t>題型</a:t>
          </a:r>
          <a:r>
            <a:rPr lang="en-US" altLang="zh-TW" sz="2400" kern="1200" dirty="0" smtClean="0">
              <a:latin typeface="+mj-lt"/>
              <a:ea typeface="標楷體" pitchFamily="65" charset="-120"/>
            </a:rPr>
            <a:t>)</a:t>
          </a:r>
          <a:endParaRPr lang="zh-TW" altLang="en-US" sz="2400" kern="1200" dirty="0" smtClean="0">
            <a:latin typeface="+mj-lt"/>
            <a:ea typeface="標楷體" pitchFamily="65" charset="-12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400" kern="1200" dirty="0" smtClean="0">
              <a:latin typeface="+mj-lt"/>
              <a:ea typeface="標楷體" pitchFamily="65" charset="-120"/>
            </a:rPr>
            <a:t>第三屆公司治理評鑑指標參考範例</a:t>
          </a:r>
          <a:endParaRPr lang="en-US" altLang="zh-TW" sz="2400" kern="1200" dirty="0" smtClean="0">
            <a:latin typeface="+mj-lt"/>
            <a:ea typeface="標楷體" pitchFamily="65" charset="-120"/>
          </a:endParaRPr>
        </a:p>
      </dsp:txBody>
      <dsp:txXfrm>
        <a:off x="0" y="707423"/>
        <a:ext cx="8579296" cy="4663575"/>
      </dsp:txXfrm>
    </dsp:sp>
    <dsp:sp modelId="{0086162F-F78A-44BD-A881-363A9E051EBB}">
      <dsp:nvSpPr>
        <dsp:cNvPr id="0" name=""/>
        <dsp:cNvSpPr/>
      </dsp:nvSpPr>
      <dsp:spPr>
        <a:xfrm>
          <a:off x="428964" y="11584"/>
          <a:ext cx="6005507" cy="1859760"/>
        </a:xfrm>
        <a:prstGeom prst="roundRect">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994" tIns="0" rIns="226994" bIns="0" numCol="1" spcCol="1270" anchor="ctr" anchorCtr="0">
          <a:noAutofit/>
        </a:bodyPr>
        <a:lstStyle/>
        <a:p>
          <a:pPr lvl="0" algn="l" defTabSz="1066800">
            <a:lnSpc>
              <a:spcPct val="90000"/>
            </a:lnSpc>
            <a:spcBef>
              <a:spcPct val="0"/>
            </a:spcBef>
            <a:spcAft>
              <a:spcPct val="35000"/>
            </a:spcAft>
          </a:pPr>
          <a:r>
            <a:rPr lang="zh-TW" altLang="en-US" sz="2400" b="1" kern="1200" smtClean="0">
              <a:latin typeface="標楷體" pitchFamily="65" charset="-120"/>
              <a:ea typeface="標楷體" pitchFamily="65" charset="-120"/>
            </a:rPr>
            <a:t>證基會網站「公司治理評鑑專區」</a:t>
          </a:r>
          <a:endParaRPr lang="zh-TW" altLang="en-US" sz="2400" b="1" kern="1200" dirty="0">
            <a:latin typeface="+mj-lt"/>
            <a:ea typeface="標楷體" pitchFamily="65" charset="-120"/>
          </a:endParaRPr>
        </a:p>
      </dsp:txBody>
      <dsp:txXfrm>
        <a:off x="519750" y="102370"/>
        <a:ext cx="5823935" cy="1678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D0298-893C-47E1-B065-301E4D274B99}">
      <dsp:nvSpPr>
        <dsp:cNvPr id="0" name=""/>
        <dsp:cNvSpPr/>
      </dsp:nvSpPr>
      <dsp:spPr>
        <a:xfrm>
          <a:off x="0" y="632287"/>
          <a:ext cx="8579296" cy="4299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5849" tIns="1353820" rIns="665849"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smtClean="0">
              <a:latin typeface="+mj-lt"/>
              <a:ea typeface="標楷體" pitchFamily="65" charset="-120"/>
            </a:rPr>
            <a:t>網址：</a:t>
          </a:r>
          <a:r>
            <a:rPr lang="en-US" altLang="en-US" sz="2800" kern="1200" dirty="0" smtClean="0">
              <a:latin typeface="+mj-lt"/>
              <a:ea typeface="標楷體" pitchFamily="65" charset="-120"/>
            </a:rPr>
            <a:t>http://cgc.twse.com.tw/evaluationCorp/listCh</a:t>
          </a:r>
          <a:endParaRPr lang="zh-TW" altLang="en-US" sz="2800" kern="1200" dirty="0">
            <a:latin typeface="+mj-lt"/>
            <a:ea typeface="標楷體"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mj-lt"/>
              <a:ea typeface="標楷體" pitchFamily="65" charset="-120"/>
            </a:rPr>
            <a:t>評鑑資訊</a:t>
          </a:r>
          <a:endParaRPr lang="zh-TW" altLang="en-US" sz="2800" kern="1200" dirty="0">
            <a:latin typeface="+mj-lt"/>
            <a:ea typeface="標楷體"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mj-lt"/>
              <a:ea typeface="標楷體" pitchFamily="65" charset="-120"/>
            </a:rPr>
            <a:t>宣導活動、最新動態、最新時事、專題報導</a:t>
          </a:r>
          <a:endParaRPr lang="zh-TW" altLang="en-US" sz="2800" kern="1200" dirty="0">
            <a:latin typeface="+mj-lt"/>
            <a:ea typeface="標楷體"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mj-lt"/>
              <a:ea typeface="標楷體" pitchFamily="65" charset="-120"/>
            </a:rPr>
            <a:t>法規及問答</a:t>
          </a:r>
          <a:endParaRPr lang="zh-TW" altLang="en-US" sz="2800" kern="1200" dirty="0">
            <a:latin typeface="+mj-lt"/>
            <a:ea typeface="標楷體"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mj-lt"/>
              <a:ea typeface="標楷體" pitchFamily="65" charset="-120"/>
            </a:rPr>
            <a:t>訂閱電子報</a:t>
          </a:r>
          <a:endParaRPr lang="zh-TW" altLang="en-US" sz="2800" kern="1200" dirty="0">
            <a:latin typeface="+mj-lt"/>
            <a:ea typeface="標楷體" pitchFamily="65" charset="-120"/>
          </a:endParaRPr>
        </a:p>
      </dsp:txBody>
      <dsp:txXfrm>
        <a:off x="0" y="632287"/>
        <a:ext cx="8579296" cy="4299750"/>
      </dsp:txXfrm>
    </dsp:sp>
    <dsp:sp modelId="{E883B279-C76F-4034-BAC2-AFD0FC54EE4B}">
      <dsp:nvSpPr>
        <dsp:cNvPr id="0" name=""/>
        <dsp:cNvSpPr/>
      </dsp:nvSpPr>
      <dsp:spPr>
        <a:xfrm>
          <a:off x="428964" y="213912"/>
          <a:ext cx="6095529" cy="1342545"/>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994" tIns="0" rIns="226994" bIns="0" numCol="1" spcCol="1270" anchor="ctr" anchorCtr="0">
          <a:noAutofit/>
        </a:bodyPr>
        <a:lstStyle/>
        <a:p>
          <a:pPr lvl="0" algn="l" defTabSz="1244600">
            <a:lnSpc>
              <a:spcPct val="90000"/>
            </a:lnSpc>
            <a:spcBef>
              <a:spcPct val="0"/>
            </a:spcBef>
            <a:spcAft>
              <a:spcPct val="35000"/>
            </a:spcAft>
          </a:pPr>
          <a:r>
            <a:rPr lang="zh-TW" altLang="en-US" sz="2800" b="1" kern="1200" dirty="0" smtClean="0">
              <a:latin typeface="+mj-lt"/>
              <a:ea typeface="標楷體" pitchFamily="65" charset="-120"/>
            </a:rPr>
            <a:t>公司治理中心網站</a:t>
          </a:r>
          <a:endParaRPr lang="zh-TW" altLang="en-US" sz="2800" b="1" kern="1200" dirty="0">
            <a:latin typeface="+mj-lt"/>
            <a:ea typeface="標楷體" pitchFamily="65" charset="-120"/>
          </a:endParaRPr>
        </a:p>
      </dsp:txBody>
      <dsp:txXfrm>
        <a:off x="494502" y="279450"/>
        <a:ext cx="5964453" cy="12114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4187"/>
          </a:xfrm>
          <a:prstGeom prst="rect">
            <a:avLst/>
          </a:prstGeom>
        </p:spPr>
        <p:txBody>
          <a:bodyPr vert="horz" lIns="91723" tIns="45862" rIns="91723" bIns="45862"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4187"/>
          </a:xfrm>
          <a:prstGeom prst="rect">
            <a:avLst/>
          </a:prstGeom>
        </p:spPr>
        <p:txBody>
          <a:bodyPr vert="horz" lIns="91723" tIns="45862" rIns="91723" bIns="45862" rtlCol="0"/>
          <a:lstStyle>
            <a:lvl1pPr algn="r" eaLnBrk="1" fontAlgn="auto" hangingPunct="1">
              <a:spcBef>
                <a:spcPts val="0"/>
              </a:spcBef>
              <a:spcAft>
                <a:spcPts val="0"/>
              </a:spcAft>
              <a:defRPr kumimoji="0" sz="1200">
                <a:latin typeface="+mn-lt"/>
                <a:ea typeface="+mn-ea"/>
              </a:defRPr>
            </a:lvl1pPr>
          </a:lstStyle>
          <a:p>
            <a:pPr>
              <a:defRPr/>
            </a:pPr>
            <a:fld id="{1E2702B0-64CC-4A3C-984F-4FB2105A3C6B}" type="datetimeFigureOut">
              <a:rPr lang="zh-TW" altLang="en-US"/>
              <a:pPr>
                <a:defRPr/>
              </a:pPr>
              <a:t>2016/9/9</a:t>
            </a:fld>
            <a:endParaRPr lang="zh-TW" altLang="en-US"/>
          </a:p>
        </p:txBody>
      </p:sp>
      <p:sp>
        <p:nvSpPr>
          <p:cNvPr id="4" name="頁尾版面配置區 3"/>
          <p:cNvSpPr>
            <a:spLocks noGrp="1"/>
          </p:cNvSpPr>
          <p:nvPr>
            <p:ph type="ftr" sz="quarter" idx="2"/>
          </p:nvPr>
        </p:nvSpPr>
        <p:spPr>
          <a:xfrm>
            <a:off x="0" y="9378485"/>
            <a:ext cx="2946400" cy="494187"/>
          </a:xfrm>
          <a:prstGeom prst="rect">
            <a:avLst/>
          </a:prstGeom>
        </p:spPr>
        <p:txBody>
          <a:bodyPr vert="horz" lIns="91723" tIns="45862" rIns="91723" bIns="45862"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378485"/>
            <a:ext cx="2946400" cy="494187"/>
          </a:xfrm>
          <a:prstGeom prst="rect">
            <a:avLst/>
          </a:prstGeom>
        </p:spPr>
        <p:txBody>
          <a:bodyPr vert="horz" wrap="square" lIns="91723" tIns="45862" rIns="91723" bIns="45862" numCol="1" anchor="b" anchorCtr="0" compatLnSpc="1">
            <a:prstTxWarp prst="textNoShape">
              <a:avLst/>
            </a:prstTxWarp>
          </a:bodyPr>
          <a:lstStyle>
            <a:lvl1pPr algn="r" eaLnBrk="1" hangingPunct="1">
              <a:defRPr kumimoji="0" sz="1200">
                <a:latin typeface="Calibri" panose="020F0502020204030204" pitchFamily="34" charset="0"/>
              </a:defRPr>
            </a:lvl1pPr>
          </a:lstStyle>
          <a:p>
            <a:fld id="{0322F1FE-DF25-48AF-B827-59E2A37321A2}" type="slidenum">
              <a:rPr lang="zh-TW" altLang="en-US"/>
              <a:pPr/>
              <a:t>‹#›</a:t>
            </a:fld>
            <a:endParaRPr lang="en-US" altLang="zh-TW"/>
          </a:p>
        </p:txBody>
      </p:sp>
    </p:spTree>
    <p:extLst>
      <p:ext uri="{BB962C8B-B14F-4D97-AF65-F5344CB8AC3E}">
        <p14:creationId xmlns:p14="http://schemas.microsoft.com/office/powerpoint/2010/main" val="4828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4187"/>
          </a:xfrm>
          <a:prstGeom prst="rect">
            <a:avLst/>
          </a:prstGeom>
        </p:spPr>
        <p:txBody>
          <a:bodyPr vert="horz" lIns="91723" tIns="45862" rIns="91723" bIns="45862"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4187"/>
          </a:xfrm>
          <a:prstGeom prst="rect">
            <a:avLst/>
          </a:prstGeom>
        </p:spPr>
        <p:txBody>
          <a:bodyPr vert="horz" lIns="91723" tIns="45862" rIns="91723" bIns="45862" rtlCol="0"/>
          <a:lstStyle>
            <a:lvl1pPr algn="r" eaLnBrk="1" fontAlgn="auto" hangingPunct="1">
              <a:spcBef>
                <a:spcPts val="0"/>
              </a:spcBef>
              <a:spcAft>
                <a:spcPts val="0"/>
              </a:spcAft>
              <a:defRPr kumimoji="0" sz="1200">
                <a:latin typeface="+mn-lt"/>
                <a:ea typeface="+mn-ea"/>
              </a:defRPr>
            </a:lvl1pPr>
          </a:lstStyle>
          <a:p>
            <a:pPr>
              <a:defRPr/>
            </a:pPr>
            <a:fld id="{DE2973B8-1248-4681-B838-91AC13AAFC34}" type="datetimeFigureOut">
              <a:rPr lang="zh-TW" altLang="en-US"/>
              <a:pPr>
                <a:defRPr/>
              </a:pPr>
              <a:t>2016/9/9</a:t>
            </a:fld>
            <a:endParaRPr lang="zh-TW" altLang="en-US"/>
          </a:p>
        </p:txBody>
      </p:sp>
      <p:sp>
        <p:nvSpPr>
          <p:cNvPr id="4" name="投影片圖像版面配置區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723" tIns="45862" rIns="91723" bIns="45862" rtlCol="0" anchor="ctr"/>
          <a:lstStyle/>
          <a:p>
            <a:pPr lvl="0"/>
            <a:endParaRPr lang="zh-TW" altLang="en-US" noProof="0"/>
          </a:p>
        </p:txBody>
      </p:sp>
      <p:sp>
        <p:nvSpPr>
          <p:cNvPr id="5" name="備忘稿版面配置區 4"/>
          <p:cNvSpPr>
            <a:spLocks noGrp="1"/>
          </p:cNvSpPr>
          <p:nvPr>
            <p:ph type="body" sz="quarter" idx="3"/>
          </p:nvPr>
        </p:nvSpPr>
        <p:spPr>
          <a:xfrm>
            <a:off x="679450" y="4690823"/>
            <a:ext cx="5438775" cy="4441359"/>
          </a:xfrm>
          <a:prstGeom prst="rect">
            <a:avLst/>
          </a:prstGeom>
        </p:spPr>
        <p:txBody>
          <a:bodyPr vert="horz" lIns="91723" tIns="45862" rIns="91723" bIns="45862"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485"/>
            <a:ext cx="2946400" cy="494187"/>
          </a:xfrm>
          <a:prstGeom prst="rect">
            <a:avLst/>
          </a:prstGeom>
        </p:spPr>
        <p:txBody>
          <a:bodyPr vert="horz" lIns="91723" tIns="45862" rIns="91723" bIns="45862"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378485"/>
            <a:ext cx="2946400" cy="494187"/>
          </a:xfrm>
          <a:prstGeom prst="rect">
            <a:avLst/>
          </a:prstGeom>
        </p:spPr>
        <p:txBody>
          <a:bodyPr vert="horz" wrap="square" lIns="91723" tIns="45862" rIns="91723" bIns="45862" numCol="1" anchor="b" anchorCtr="0" compatLnSpc="1">
            <a:prstTxWarp prst="textNoShape">
              <a:avLst/>
            </a:prstTxWarp>
          </a:bodyPr>
          <a:lstStyle>
            <a:lvl1pPr algn="r" eaLnBrk="1" hangingPunct="1">
              <a:defRPr kumimoji="0" sz="1200">
                <a:latin typeface="Calibri" panose="020F0502020204030204" pitchFamily="34" charset="0"/>
              </a:defRPr>
            </a:lvl1pPr>
          </a:lstStyle>
          <a:p>
            <a:fld id="{AAADEBAC-D269-4306-8D8F-4A14E31BD91D}" type="slidenum">
              <a:rPr lang="zh-TW" altLang="en-US"/>
              <a:pPr/>
              <a:t>‹#›</a:t>
            </a:fld>
            <a:endParaRPr lang="en-US" altLang="zh-TW"/>
          </a:p>
        </p:txBody>
      </p:sp>
    </p:spTree>
    <p:extLst>
      <p:ext uri="{BB962C8B-B14F-4D97-AF65-F5344CB8AC3E}">
        <p14:creationId xmlns:p14="http://schemas.microsoft.com/office/powerpoint/2010/main" val="1342069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1.</a:t>
            </a:r>
            <a:r>
              <a:rPr lang="zh-TW" altLang="en-US" smtClean="0"/>
              <a:t>提醒 中場沒休息</a:t>
            </a: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2737299-B830-460D-B5F0-3B97AB06AD3A}" type="slidenum">
              <a:rPr lang="zh-TW" altLang="en-US"/>
              <a:pPr>
                <a:spcBef>
                  <a:spcPct val="0"/>
                </a:spcBef>
              </a:pPr>
              <a:t>1</a:t>
            </a:fld>
            <a:endParaRPr lang="en-US" altLang="zh-TW"/>
          </a:p>
        </p:txBody>
      </p:sp>
    </p:spTree>
    <p:extLst>
      <p:ext uri="{BB962C8B-B14F-4D97-AF65-F5344CB8AC3E}">
        <p14:creationId xmlns:p14="http://schemas.microsoft.com/office/powerpoint/2010/main" val="263540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dirty="0" smtClean="0"/>
              <a:t>如受評公司有單一構面之重大不良情事，將就該構面扣減一分以上，最重將該構面減至零分，其他構面仍可受評鑑</a:t>
            </a:r>
            <a:endParaRPr lang="zh-TW" altLang="en-US" dirty="0"/>
          </a:p>
        </p:txBody>
      </p:sp>
      <p:sp>
        <p:nvSpPr>
          <p:cNvPr id="4" name="投影片編號版面配置區 3"/>
          <p:cNvSpPr>
            <a:spLocks noGrp="1"/>
          </p:cNvSpPr>
          <p:nvPr>
            <p:ph type="sldNum" sz="quarter" idx="10"/>
          </p:nvPr>
        </p:nvSpPr>
        <p:spPr/>
        <p:txBody>
          <a:bodyPr/>
          <a:lstStyle/>
          <a:p>
            <a:pPr>
              <a:defRPr/>
            </a:pPr>
            <a:fld id="{F7CC7122-4458-4222-B756-AAC0FD7868FE}" type="slidenum">
              <a:rPr lang="zh-TW" altLang="en-US" smtClean="0">
                <a:solidFill>
                  <a:prstClr val="black"/>
                </a:solidFill>
              </a:rPr>
              <a:pPr>
                <a:defRPr/>
              </a:pPr>
              <a:t>10</a:t>
            </a:fld>
            <a:endParaRPr lang="zh-TW" altLang="en-US">
              <a:solidFill>
                <a:prstClr val="black"/>
              </a:solidFill>
            </a:endParaRPr>
          </a:p>
        </p:txBody>
      </p:sp>
    </p:spTree>
    <p:extLst>
      <p:ext uri="{BB962C8B-B14F-4D97-AF65-F5344CB8AC3E}">
        <p14:creationId xmlns:p14="http://schemas.microsoft.com/office/powerpoint/2010/main" val="226272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62500" lnSpcReduction="20000"/>
          </a:bodyPr>
          <a:lstStyle/>
          <a:p>
            <a:pPr marL="228573" lvl="1" indent="-228573" defTabSz="1066673">
              <a:lnSpc>
                <a:spcPts val="3700"/>
              </a:lnSpc>
              <a:spcAft>
                <a:spcPct val="15000"/>
              </a:spcAft>
            </a:pPr>
            <a:r>
              <a:rPr lang="zh-TW" altLang="en-US" sz="2400" dirty="0" smtClean="0">
                <a:latin typeface="標楷體" pitchFamily="65" charset="-120"/>
                <a:ea typeface="標楷體" pitchFamily="65" charset="-120"/>
              </a:rPr>
              <a:t>原因：現行指標採用年報資訊之數量較多，惟因年報指標係       </a:t>
            </a:r>
            <a:endParaRPr lang="en-US" altLang="zh-TW" sz="2400" dirty="0" smtClean="0">
              <a:latin typeface="標楷體" pitchFamily="65" charset="-120"/>
              <a:ea typeface="標楷體" pitchFamily="65" charset="-120"/>
            </a:endParaRPr>
          </a:p>
          <a:p>
            <a:pPr marL="228573" lvl="1" indent="-228573" defTabSz="1066673">
              <a:lnSpc>
                <a:spcPts val="3700"/>
              </a:lnSpc>
              <a:spcAft>
                <a:spcPct val="15000"/>
              </a:spcAft>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屬落後性指標，其記載內容皆為前一年度之資訊，對</a:t>
            </a:r>
            <a:endParaRPr lang="en-US" altLang="zh-TW" sz="2400" dirty="0" smtClean="0">
              <a:latin typeface="標楷體" pitchFamily="65" charset="-120"/>
              <a:ea typeface="標楷體" pitchFamily="65" charset="-120"/>
            </a:endParaRPr>
          </a:p>
          <a:p>
            <a:pPr marL="228573" lvl="1" indent="-228573" defTabSz="1066673">
              <a:lnSpc>
                <a:spcPts val="3700"/>
              </a:lnSpc>
              <a:spcAft>
                <a:spcPct val="15000"/>
              </a:spcAft>
            </a:pPr>
            <a:r>
              <a:rPr lang="zh-TW" altLang="en-US" sz="2400" dirty="0" smtClean="0">
                <a:latin typeface="標楷體" pitchFamily="65" charset="-120"/>
                <a:ea typeface="標楷體" pitchFamily="65" charset="-120"/>
              </a:rPr>
              <a:t>　　　投資大眾而言，即時性資訊更為重要；且如公司於自</a:t>
            </a:r>
            <a:endParaRPr lang="en-US" altLang="zh-TW" sz="2400" dirty="0" smtClean="0">
              <a:latin typeface="標楷體" pitchFamily="65" charset="-120"/>
              <a:ea typeface="標楷體" pitchFamily="65" charset="-120"/>
            </a:endParaRPr>
          </a:p>
          <a:p>
            <a:pPr marL="228573" lvl="1" indent="-228573" defTabSz="1066673">
              <a:lnSpc>
                <a:spcPts val="3700"/>
              </a:lnSpc>
              <a:spcAft>
                <a:spcPct val="15000"/>
              </a:spcAft>
            </a:pPr>
            <a:r>
              <a:rPr lang="zh-TW" altLang="en-US" sz="2400" dirty="0" smtClean="0">
                <a:latin typeface="標楷體" pitchFamily="65" charset="-120"/>
                <a:ea typeface="標楷體" pitchFamily="65" charset="-120"/>
              </a:rPr>
              <a:t>　　　評時發現尚有可強化之事項擬即時強化或改善，亦恐</a:t>
            </a:r>
            <a:endParaRPr lang="en-US" altLang="zh-TW" sz="2400" dirty="0" smtClean="0">
              <a:latin typeface="標楷體" pitchFamily="65" charset="-120"/>
              <a:ea typeface="標楷體" pitchFamily="65" charset="-120"/>
            </a:endParaRPr>
          </a:p>
          <a:p>
            <a:pPr marL="228573" lvl="1" indent="-228573" defTabSz="1066673">
              <a:lnSpc>
                <a:spcPts val="3700"/>
              </a:lnSpc>
              <a:spcAft>
                <a:spcPct val="15000"/>
              </a:spcAft>
            </a:pPr>
            <a:r>
              <a:rPr lang="zh-TW" altLang="en-US" sz="2400" dirty="0" smtClean="0">
                <a:latin typeface="標楷體" pitchFamily="65" charset="-120"/>
                <a:ea typeface="標楷體" pitchFamily="65" charset="-120"/>
              </a:rPr>
              <a:t>　　　因無法提高當年度評鑑分數而降低意願。</a:t>
            </a:r>
            <a:endParaRPr lang="en-US" altLang="zh-TW" sz="2400" dirty="0" smtClean="0">
              <a:latin typeface="標楷體" pitchFamily="65" charset="-120"/>
              <a:ea typeface="標楷體"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F7CC7122-4458-4222-B756-AAC0FD7868FE}" type="slidenum">
              <a:rPr lang="zh-TW" altLang="en-US" smtClean="0">
                <a:solidFill>
                  <a:prstClr val="black"/>
                </a:solidFill>
              </a:rPr>
              <a:pPr>
                <a:defRPr/>
              </a:pPr>
              <a:t>13</a:t>
            </a:fld>
            <a:endParaRPr lang="zh-TW" altLang="en-US">
              <a:solidFill>
                <a:prstClr val="black"/>
              </a:solidFill>
            </a:endParaRPr>
          </a:p>
        </p:txBody>
      </p:sp>
    </p:spTree>
    <p:extLst>
      <p:ext uri="{BB962C8B-B14F-4D97-AF65-F5344CB8AC3E}">
        <p14:creationId xmlns:p14="http://schemas.microsoft.com/office/powerpoint/2010/main" val="53669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85000" lnSpcReduction="20000"/>
          </a:bodyPr>
          <a:lstStyle/>
          <a:p>
            <a:pPr>
              <a:defRPr/>
            </a:pPr>
            <a:r>
              <a:rPr lang="zh-TW" altLang="en-US" dirty="0" smtClean="0">
                <a:latin typeface="標楷體" pitchFamily="65" charset="-120"/>
                <a:ea typeface="標楷體" pitchFamily="65" charset="-120"/>
              </a:rPr>
              <a:t>獨立董事</a:t>
            </a:r>
            <a:r>
              <a:rPr lang="zh-TW" altLang="en-US" dirty="0" smtClean="0"/>
              <a:t>之設置</a:t>
            </a:r>
            <a:r>
              <a:rPr lang="en-US" altLang="zh-TW" dirty="0" smtClean="0"/>
              <a:t>:</a:t>
            </a:r>
            <a:r>
              <a:rPr lang="zh-TW" altLang="en-US" dirty="0" smtClean="0"/>
              <a:t>證交法第  </a:t>
            </a:r>
            <a:r>
              <a:rPr lang="en-US" altLang="zh-TW" dirty="0" smtClean="0"/>
              <a:t>14- 2 </a:t>
            </a:r>
            <a:r>
              <a:rPr lang="zh-TW" altLang="en-US" dirty="0" smtClean="0"/>
              <a:t>條</a:t>
            </a:r>
            <a:endParaRPr lang="en-US" altLang="zh-TW" dirty="0" smtClean="0"/>
          </a:p>
          <a:p>
            <a:pPr>
              <a:defRPr/>
            </a:pPr>
            <a:r>
              <a:rPr lang="zh-TW" altLang="en-US" dirty="0" smtClean="0"/>
              <a:t>審計委員會之設置</a:t>
            </a:r>
            <a:r>
              <a:rPr lang="en-US" altLang="zh-TW" dirty="0" smtClean="0"/>
              <a:t>:</a:t>
            </a:r>
            <a:r>
              <a:rPr lang="zh-TW" altLang="en-US" dirty="0" smtClean="0"/>
              <a:t>證交法第  </a:t>
            </a:r>
            <a:r>
              <a:rPr lang="en-US" altLang="zh-TW" dirty="0" smtClean="0"/>
              <a:t>14- 4 </a:t>
            </a:r>
            <a:r>
              <a:rPr lang="zh-TW" altLang="en-US" dirty="0" smtClean="0"/>
              <a:t>條</a:t>
            </a:r>
            <a:endParaRPr lang="en-US" altLang="zh-TW" dirty="0" smtClean="0"/>
          </a:p>
          <a:p>
            <a:pPr>
              <a:defRPr/>
            </a:pPr>
            <a:r>
              <a:rPr lang="zh-TW" altLang="en-US" dirty="0" smtClean="0"/>
              <a:t>薪資報酬委員會</a:t>
            </a:r>
            <a:r>
              <a:rPr lang="en-US" altLang="zh-TW" dirty="0" smtClean="0"/>
              <a:t>:</a:t>
            </a:r>
            <a:r>
              <a:rPr lang="zh-TW" altLang="en-US" dirty="0" smtClean="0"/>
              <a:t>證交法第  </a:t>
            </a:r>
            <a:r>
              <a:rPr lang="en-US" altLang="zh-TW" dirty="0" smtClean="0"/>
              <a:t>14- 6 </a:t>
            </a:r>
            <a:r>
              <a:rPr lang="zh-TW" altLang="en-US" dirty="0" smtClean="0"/>
              <a:t>條</a:t>
            </a:r>
            <a:endParaRPr lang="en-US" altLang="zh-TW" dirty="0" smtClean="0"/>
          </a:p>
          <a:p>
            <a:pPr>
              <a:defRPr/>
            </a:pPr>
            <a:r>
              <a:rPr lang="zh-TW" altLang="en-US" dirty="0" smtClean="0"/>
              <a:t>金管證發字第</a:t>
            </a:r>
            <a:r>
              <a:rPr lang="en-US" altLang="zh-TW" dirty="0" smtClean="0"/>
              <a:t>1020053112</a:t>
            </a:r>
            <a:r>
              <a:rPr lang="zh-TW" altLang="en-US" dirty="0" smtClean="0"/>
              <a:t>號</a:t>
            </a:r>
            <a:r>
              <a:rPr lang="en-US" altLang="zh-TW" dirty="0" smtClean="0"/>
              <a:t>:</a:t>
            </a:r>
          </a:p>
          <a:p>
            <a:pPr>
              <a:defRPr/>
            </a:pPr>
            <a:r>
              <a:rPr lang="zh-TW" altLang="en-US" dirty="0" smtClean="0"/>
              <a:t>一、依據證券交易法第十四條之二規定，已依本法發行股票之金融控股公司、銀行、票券公司、保險公司、證券投資信託事業、綜合證券商及上市</a:t>
            </a:r>
            <a:r>
              <a:rPr lang="en-US" altLang="zh-TW" dirty="0" smtClean="0"/>
              <a:t>(</a:t>
            </a:r>
            <a:r>
              <a:rPr lang="zh-TW" altLang="en-US" dirty="0" smtClean="0"/>
              <a:t>櫃</a:t>
            </a:r>
            <a:r>
              <a:rPr lang="en-US" altLang="zh-TW" dirty="0" smtClean="0"/>
              <a:t>)</a:t>
            </a:r>
            <a:r>
              <a:rPr lang="zh-TW" altLang="en-US" dirty="0" smtClean="0"/>
              <a:t>期貨商，及非屬金融業之所有上市（櫃）公司，應於章程規定設置獨立董事，其人數不得少二人，且不得少於董事席次五分之一。</a:t>
            </a:r>
            <a:br>
              <a:rPr lang="zh-TW" altLang="en-US" dirty="0" smtClean="0"/>
            </a:br>
            <a:r>
              <a:rPr lang="zh-TW" altLang="en-US" dirty="0" smtClean="0"/>
              <a:t>二、依據證券交易法第一百八十一條之二規定，依前點規定須設置獨立董事之實收資本額新臺幣一百億元以下之非屬金融業上市（櫃）公司，得自現任董事或監察人任期屆滿時始適用；現任董事、監察人任期如係於中華民國一百零三年屆滿，得自一百零三年選任之董事、監察人任期屆滿當年始適用之。</a:t>
            </a:r>
            <a:br>
              <a:rPr lang="zh-TW" altLang="en-US" dirty="0" smtClean="0"/>
            </a:br>
            <a:r>
              <a:rPr lang="zh-TW" altLang="en-US" dirty="0" smtClean="0"/>
              <a:t>三、本令自即日生效；本會一百年三月二十二日金管證發字第一○○○○一○七二三號令自即日廢止。</a:t>
            </a:r>
            <a:endParaRPr lang="en-US" altLang="zh-TW" dirty="0" smtClean="0"/>
          </a:p>
          <a:p>
            <a:pPr>
              <a:defRPr/>
            </a:pPr>
            <a:r>
              <a:rPr lang="zh-TW" altLang="en-US" dirty="0" smtClean="0"/>
              <a:t>金管證發字第</a:t>
            </a:r>
            <a:r>
              <a:rPr lang="en-US" altLang="zh-TW" dirty="0" smtClean="0"/>
              <a:t>10200531121</a:t>
            </a:r>
            <a:r>
              <a:rPr lang="zh-TW" altLang="en-US" dirty="0" smtClean="0"/>
              <a:t>號</a:t>
            </a:r>
            <a:r>
              <a:rPr lang="en-US" altLang="zh-TW" dirty="0" smtClean="0"/>
              <a:t>:</a:t>
            </a:r>
          </a:p>
          <a:p>
            <a:pPr>
              <a:defRPr/>
            </a:pPr>
            <a:r>
              <a:rPr lang="zh-TW" altLang="en-US" dirty="0" smtClean="0"/>
              <a:t>一、依據證券交易法第十四條之四規定，已依本法發行股票之金融控股公司、銀行、票券公司、保險公司、證券投資信託事業、綜合證券商及上市</a:t>
            </a:r>
            <a:r>
              <a:rPr lang="en-US" altLang="zh-TW" dirty="0" smtClean="0"/>
              <a:t>(</a:t>
            </a:r>
            <a:r>
              <a:rPr lang="zh-TW" altLang="en-US" dirty="0" smtClean="0"/>
              <a:t>櫃</a:t>
            </a:r>
            <a:r>
              <a:rPr lang="en-US" altLang="zh-TW" dirty="0" smtClean="0"/>
              <a:t>)</a:t>
            </a:r>
            <a:r>
              <a:rPr lang="zh-TW" altLang="en-US" dirty="0" smtClean="0"/>
              <a:t>期貨商，及實收資本額達新臺幣一百億元以上非屬金融業之上市（櫃）公司，應自本令發布日起設置審計委員會替代監察人；實收資本額新臺幣二十億元以上未滿新臺幣一百億元之非屬金融業之上市（櫃）公司，應自中華民國一百零六年一月一日起設置審計委員會替代監察人。但前開金融業如為金融控股公司持有發行全部股份者，得擇一設置審計委員會或監察人。</a:t>
            </a:r>
            <a:br>
              <a:rPr lang="zh-TW" altLang="en-US" dirty="0" smtClean="0"/>
            </a:br>
            <a:r>
              <a:rPr lang="zh-TW" altLang="en-US" dirty="0" smtClean="0"/>
              <a:t>二、依據證券交易法第一百八十一條之二規定，現任董事或監察人任期未屆滿之公司，前點適用時程規定如下：</a:t>
            </a:r>
            <a:br>
              <a:rPr lang="zh-TW" altLang="en-US" dirty="0" smtClean="0"/>
            </a:br>
            <a:r>
              <a:rPr lang="zh-TW" altLang="en-US" dirty="0" smtClean="0"/>
              <a:t>（一）應自本令發布日起設置審計委員會之證券投資信託事業、非屬上市（櫃）或金融控股公司子公司之綜合證券商及上市（櫃）期貨商，與實收資本額達新臺幣一百億元以上未滿新臺幣五百億元非屬金融業之上市（櫃）公司，得自現任董事或監察人任期屆滿時，始適用之；現任董事、監察人任期如係於一百零三年屆滿，得自一百零三年選任之董事、監察人任期屆滿時，始適用之。</a:t>
            </a:r>
            <a:br>
              <a:rPr lang="zh-TW" altLang="en-US" dirty="0" smtClean="0"/>
            </a:br>
            <a:r>
              <a:rPr lang="zh-TW" altLang="en-US" dirty="0" smtClean="0"/>
              <a:t>（二）應自一百零六年一月一日起設置審計委員會之實收資本額達新臺幣二十億元以上未滿新臺幣一百億元之非屬金融業上市（櫃）公司，其董事或監察人任期於一百零六年未屆滿者，得自其任期屆滿時，始適用之。</a:t>
            </a:r>
            <a:br>
              <a:rPr lang="zh-TW" altLang="en-US" dirty="0" smtClean="0"/>
            </a:br>
            <a:r>
              <a:rPr lang="zh-TW" altLang="en-US" dirty="0" smtClean="0"/>
              <a:t>三、本令自即日生效；本會一百零二年二月二十日金管證發字第一○二○○○四五九二號令自即日廢止。</a:t>
            </a:r>
            <a:endParaRPr lang="en-US" altLang="zh-TW" dirty="0" smtClean="0"/>
          </a:p>
          <a:p>
            <a:pPr>
              <a:defRPr/>
            </a:pPr>
            <a:endParaRPr lang="zh-TW" altLang="en-US" dirty="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66B04-FF5A-4DD2-BC1E-FDA410B9ED33}" type="slidenum">
              <a:rPr lang="zh-TW" altLang="en-US" smtClean="0"/>
              <a:pPr/>
              <a:t>21</a:t>
            </a:fld>
            <a:endParaRPr lang="zh-TW" altLang="en-US" smtClean="0"/>
          </a:p>
        </p:txBody>
      </p:sp>
    </p:spTree>
    <p:extLst>
      <p:ext uri="{BB962C8B-B14F-4D97-AF65-F5344CB8AC3E}">
        <p14:creationId xmlns:p14="http://schemas.microsoft.com/office/powerpoint/2010/main" val="293051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9"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勞基法、環保相關法規</a:t>
            </a:r>
            <a:r>
              <a:rPr lang="en-US" altLang="zh-TW" dirty="0" smtClean="0"/>
              <a:t>….</a:t>
            </a:r>
            <a:endParaRPr lang="zh-TW" altLang="en-US" dirty="0" smtClean="0"/>
          </a:p>
        </p:txBody>
      </p:sp>
      <p:sp>
        <p:nvSpPr>
          <p:cNvPr id="501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8D20C-239B-49D2-9E30-B33EFE7C6AEF}" type="slidenum">
              <a:rPr lang="zh-TW" altLang="en-US" smtClean="0"/>
              <a:pPr/>
              <a:t>22</a:t>
            </a:fld>
            <a:endParaRPr lang="zh-TW" altLang="en-US" smtClean="0"/>
          </a:p>
        </p:txBody>
      </p:sp>
    </p:spTree>
    <p:extLst>
      <p:ext uri="{BB962C8B-B14F-4D97-AF65-F5344CB8AC3E}">
        <p14:creationId xmlns:p14="http://schemas.microsoft.com/office/powerpoint/2010/main" val="218449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marL="571500" indent="-571500">
              <a:buClrTx/>
              <a:buSzPct val="80000"/>
              <a:buFont typeface="Wingdings" panose="05000000000000000000" pitchFamily="2" charset="2"/>
              <a:buChar char="n"/>
              <a:defRPr/>
            </a:lvl1pPr>
            <a:extLst/>
          </a:lstStyle>
          <a:p>
            <a:r>
              <a:rPr lang="zh-TW" altLang="en-US" dirty="0" smtClean="0"/>
              <a:t>按一下以編輯母片標題樣式</a:t>
            </a:r>
            <a:endParaRPr lang="en-US" dirty="0"/>
          </a:p>
        </p:txBody>
      </p:sp>
      <p:sp>
        <p:nvSpPr>
          <p:cNvPr id="3" name="內容版面配置區 2"/>
          <p:cNvSpPr>
            <a:spLocks noGrp="1"/>
          </p:cNvSpPr>
          <p:nvPr>
            <p:ph idx="1"/>
          </p:nvPr>
        </p:nvSpPr>
        <p:spPr/>
        <p:txBody>
          <a:bodyPr/>
          <a:lstStyle>
            <a:lvl1pPr marL="365125" indent="-282575">
              <a:buClrTx/>
              <a:buFont typeface="Arial" panose="020B0604020202020204" pitchFamily="34" charset="0"/>
              <a:buChar char="•"/>
              <a:defRPr baseline="0">
                <a:solidFill>
                  <a:schemeClr val="bg2">
                    <a:lumMod val="10000"/>
                  </a:schemeClr>
                </a:solidFill>
              </a:defRPr>
            </a:lvl1pPr>
            <a:lvl2pPr marL="639763" indent="-236538">
              <a:buClrTx/>
              <a:buFont typeface="Wingdings" panose="05000000000000000000" pitchFamily="2" charset="2"/>
              <a:buChar char="ü"/>
              <a:defRPr/>
            </a:lvl2pPr>
            <a:lvl3pPr marL="885825" indent="-228600">
              <a:buClrTx/>
              <a:buFont typeface="Arial" panose="020B0604020202020204" pitchFamily="34" charset="0"/>
              <a:buChar char="•"/>
              <a:defRPr/>
            </a:lvl3pPr>
            <a:lvl4pPr marL="1096963" indent="-173038">
              <a:buFont typeface="Arial" panose="020B0604020202020204" pitchFamily="34" charset="0"/>
              <a:buChar char="•"/>
              <a:defRPr/>
            </a:lvl4pPr>
            <a:lvl5pPr marL="1296988" indent="-182563">
              <a:buFont typeface="Arial" panose="020B0604020202020204" pitchFamily="34" charset="0"/>
              <a:buChar char="•"/>
              <a:defRPr/>
            </a:lvl5pPr>
            <a:extLs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投影片編號版面配置區 21"/>
          <p:cNvSpPr>
            <a:spLocks noGrp="1"/>
          </p:cNvSpPr>
          <p:nvPr>
            <p:ph type="sldNum" sz="quarter" idx="10"/>
          </p:nvPr>
        </p:nvSpPr>
        <p:spPr/>
        <p:txBody>
          <a:bodyPr/>
          <a:lstStyle>
            <a:lvl1pPr>
              <a:defRPr/>
            </a:lvl1pPr>
          </a:lstStyle>
          <a:p>
            <a:fld id="{8B287FFD-0222-4443-8C42-38CFEA8EF21F}" type="slidenum">
              <a:rPr lang="zh-TW" altLang="en-US"/>
              <a:pPr/>
              <a:t>‹#›</a:t>
            </a:fld>
            <a:endParaRPr lang="en-US" altLang="zh-TW"/>
          </a:p>
        </p:txBody>
      </p:sp>
    </p:spTree>
    <p:extLst>
      <p:ext uri="{BB962C8B-B14F-4D97-AF65-F5344CB8AC3E}">
        <p14:creationId xmlns:p14="http://schemas.microsoft.com/office/powerpoint/2010/main" val="250465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fld id="{7019D41C-FA6D-42F2-87A1-A65B6CE98320}" type="slidenum">
              <a:rPr lang="zh-TW" altLang="en-US"/>
              <a:pPr/>
              <a:t>‹#›</a:t>
            </a:fld>
            <a:endParaRPr lang="en-US" altLang="zh-TW"/>
          </a:p>
        </p:txBody>
      </p:sp>
    </p:spTree>
    <p:extLst>
      <p:ext uri="{BB962C8B-B14F-4D97-AF65-F5344CB8AC3E}">
        <p14:creationId xmlns:p14="http://schemas.microsoft.com/office/powerpoint/2010/main" val="414011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dirty="0"/>
          </a:p>
        </p:txBody>
      </p:sp>
      <p:sp>
        <p:nvSpPr>
          <p:cNvPr id="3" name="投影片編號版面配置區 21"/>
          <p:cNvSpPr>
            <a:spLocks noGrp="1"/>
          </p:cNvSpPr>
          <p:nvPr>
            <p:ph type="sldNum" sz="quarter" idx="10"/>
          </p:nvPr>
        </p:nvSpPr>
        <p:spPr/>
        <p:txBody>
          <a:bodyPr/>
          <a:lstStyle>
            <a:lvl1pPr>
              <a:defRPr/>
            </a:lvl1pPr>
          </a:lstStyle>
          <a:p>
            <a:fld id="{1D82B37B-D9D0-4312-B283-F49F6A54CC9A}" type="slidenum">
              <a:rPr lang="zh-TW" altLang="en-US"/>
              <a:pPr/>
              <a:t>‹#›</a:t>
            </a:fld>
            <a:endParaRPr lang="en-US" altLang="zh-TW"/>
          </a:p>
        </p:txBody>
      </p:sp>
    </p:spTree>
    <p:extLst>
      <p:ext uri="{BB962C8B-B14F-4D97-AF65-F5344CB8AC3E}">
        <p14:creationId xmlns:p14="http://schemas.microsoft.com/office/powerpoint/2010/main" val="411680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endParaRPr lang="zh-TW" altLang="en-US"/>
          </a:p>
        </p:txBody>
      </p:sp>
      <p:sp>
        <p:nvSpPr>
          <p:cNvPr id="6" name="投影片編號版面配置區 6"/>
          <p:cNvSpPr>
            <a:spLocks noGrp="1"/>
          </p:cNvSpPr>
          <p:nvPr>
            <p:ph type="sldNum" sz="quarter" idx="11"/>
          </p:nvPr>
        </p:nvSpPr>
        <p:spPr/>
        <p:txBody>
          <a:bodyPr/>
          <a:lstStyle>
            <a:lvl1pPr>
              <a:defRPr/>
            </a:lvl1pPr>
          </a:lstStyle>
          <a:p>
            <a:fld id="{4A9096C3-DE14-412A-9AD4-C81699160D03}" type="slidenum">
              <a:rPr lang="zh-TW" altLang="en-US"/>
              <a:pPr/>
              <a:t>‹#›</a:t>
            </a:fld>
            <a:endParaRPr lang="en-US" altLang="zh-TW"/>
          </a:p>
        </p:txBody>
      </p:sp>
    </p:spTree>
    <p:extLst>
      <p:ext uri="{BB962C8B-B14F-4D97-AF65-F5344CB8AC3E}">
        <p14:creationId xmlns:p14="http://schemas.microsoft.com/office/powerpoint/2010/main" val="233921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投影片編號版面配置區 21"/>
          <p:cNvSpPr>
            <a:spLocks noGrp="1"/>
          </p:cNvSpPr>
          <p:nvPr>
            <p:ph type="sldNum" sz="quarter" idx="10"/>
          </p:nvPr>
        </p:nvSpPr>
        <p:spPr/>
        <p:txBody>
          <a:bodyPr/>
          <a:lstStyle>
            <a:lvl1pPr>
              <a:defRPr/>
            </a:lvl1pPr>
          </a:lstStyle>
          <a:p>
            <a:fld id="{6345ABB5-624D-496D-8153-7DF2F8567C4F}" type="slidenum">
              <a:rPr lang="zh-TW" altLang="en-US"/>
              <a:pPr/>
              <a:t>‹#›</a:t>
            </a:fld>
            <a:endParaRPr lang="en-US" altLang="zh-TW"/>
          </a:p>
        </p:txBody>
      </p:sp>
    </p:spTree>
    <p:extLst>
      <p:ext uri="{BB962C8B-B14F-4D97-AF65-F5344CB8AC3E}">
        <p14:creationId xmlns:p14="http://schemas.microsoft.com/office/powerpoint/2010/main" val="283670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投影片編號版面配置區 21"/>
          <p:cNvSpPr txBox="1">
            <a:spLocks/>
          </p:cNvSpPr>
          <p:nvPr userDrawn="1"/>
        </p:nvSpPr>
        <p:spPr>
          <a:xfrm>
            <a:off x="8613775" y="6305550"/>
            <a:ext cx="457200" cy="476250"/>
          </a:xfrm>
          <a:prstGeom prst="rect">
            <a:avLst/>
          </a:prstGeom>
        </p:spPr>
        <p:txBody>
          <a:bodyPr anchor="b"/>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fld id="{EEC3DCD5-56CB-4EE9-943D-7ECD5D8B19C8}" type="slidenum">
              <a:rPr kumimoji="0" lang="zh-TW" altLang="en-US" sz="1200">
                <a:solidFill>
                  <a:srgbClr val="4B3E21"/>
                </a:solidFill>
                <a:latin typeface="Arial" panose="020B0604020202020204" pitchFamily="34" charset="0"/>
              </a:rPr>
              <a:pPr algn="ctr" eaLnBrk="1" hangingPunct="1"/>
              <a:t>‹#›</a:t>
            </a:fld>
            <a:endParaRPr kumimoji="0" lang="en-US" altLang="zh-TW" sz="1200">
              <a:solidFill>
                <a:srgbClr val="4B3E21"/>
              </a:solidFill>
              <a:latin typeface="Arial" panose="020B0604020202020204" pitchFamily="34" charset="0"/>
            </a:endParaRPr>
          </a:p>
        </p:txBody>
      </p:sp>
    </p:spTree>
    <p:extLst>
      <p:ext uri="{BB962C8B-B14F-4D97-AF65-F5344CB8AC3E}">
        <p14:creationId xmlns:p14="http://schemas.microsoft.com/office/powerpoint/2010/main" val="374824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內頁">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29600" cy="1143000"/>
          </a:xfrm>
        </p:spPr>
        <p:txBody>
          <a:bodyPr/>
          <a:lstStyle>
            <a:lvl1pPr>
              <a:defRPr sz="3600" b="1">
                <a:solidFill>
                  <a:srgbClr val="000099"/>
                </a:solidFill>
                <a:latin typeface="+mj-lt"/>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FontTx/>
              <a:buBlip>
                <a:blip r:embed="rId2"/>
              </a:buBlip>
              <a:defRPr>
                <a:latin typeface="+mj-lt"/>
                <a:ea typeface="標楷體" pitchFamily="65" charset="-120"/>
              </a:defRPr>
            </a:lvl1pPr>
            <a:lvl2pPr>
              <a:buFont typeface="Wingdings" pitchFamily="2" charset="2"/>
              <a:buChar char="Ø"/>
              <a:defRPr>
                <a:latin typeface="+mj-lt"/>
                <a:ea typeface="標楷體" pitchFamily="65" charset="-120"/>
              </a:defRPr>
            </a:lvl2pPr>
            <a:lvl3pPr>
              <a:buFont typeface="Wingdings" pitchFamily="2" charset="2"/>
              <a:buChar char="ü"/>
              <a:defRPr>
                <a:latin typeface="+mj-lt"/>
                <a:ea typeface="標楷體" pitchFamily="65" charset="-120"/>
              </a:defRPr>
            </a:lvl3pPr>
            <a:lvl4pPr>
              <a:defRPr>
                <a:latin typeface="+mj-lt"/>
                <a:ea typeface="標楷體" pitchFamily="65" charset="-120"/>
              </a:defRPr>
            </a:lvl4pPr>
            <a:lvl5pPr>
              <a:defRPr>
                <a:latin typeface="+mj-lt"/>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xfrm>
            <a:off x="6429375" y="6613525"/>
            <a:ext cx="2133600" cy="244475"/>
          </a:xfrm>
          <a:prstGeom prst="rect">
            <a:avLst/>
          </a:prstGeom>
        </p:spPr>
        <p:txBody>
          <a:bodyPr/>
          <a:lstStyle>
            <a:lvl1pPr>
              <a:defRPr/>
            </a:lvl1pPr>
          </a:lstStyle>
          <a:p>
            <a:pPr>
              <a:defRPr/>
            </a:pPr>
            <a:endParaRPr lang="en-US" altLang="zh-TW" dirty="0">
              <a:solidFill>
                <a:srgbClr val="333333"/>
              </a:solidFill>
            </a:endParaRPr>
          </a:p>
        </p:txBody>
      </p:sp>
    </p:spTree>
    <p:extLst>
      <p:ext uri="{BB962C8B-B14F-4D97-AF65-F5344CB8AC3E}">
        <p14:creationId xmlns:p14="http://schemas.microsoft.com/office/powerpoint/2010/main" val="257899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pPr>
              <a:defRPr/>
            </a:pPr>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新細明體" charset="-120"/>
              </a:defRPr>
            </a:lvl1pPr>
            <a:extLst/>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kumimoji="0" sz="1200">
                <a:solidFill>
                  <a:srgbClr val="4B3E21"/>
                </a:solidFill>
                <a:latin typeface="Arial" panose="020B0604020202020204" pitchFamily="34" charset="0"/>
              </a:defRPr>
            </a:lvl1pPr>
          </a:lstStyle>
          <a:p>
            <a:fld id="{7A0436A7-446E-4CF8-BEA0-B8C4C56F0BD4}" type="slidenum">
              <a:rPr lang="zh-TW" altLang="en-US"/>
              <a:pPr/>
              <a:t>‹#›</a:t>
            </a:fld>
            <a:endParaRPr lang="en-US" altLang="zh-TW"/>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pic>
        <p:nvPicPr>
          <p:cNvPr id="1038" name="圖片 1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635375" y="6338888"/>
            <a:ext cx="233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09" r:id="rId1"/>
    <p:sldLayoutId id="2147488408" r:id="rId2"/>
    <p:sldLayoutId id="2147488410" r:id="rId3"/>
    <p:sldLayoutId id="2147488411" r:id="rId4"/>
    <p:sldLayoutId id="2147488412" r:id="rId5"/>
    <p:sldLayoutId id="2147488413" r:id="rId6"/>
    <p:sldLayoutId id="2147488414"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oleObject" Target="../embeddings/oleObject2.bin"/><Relationship Id="rId5" Type="http://schemas.openxmlformats.org/officeDocument/2006/relationships/diagramLayout" Target="../diagrams/layout1.xml"/><Relationship Id="rId10" Type="http://schemas.openxmlformats.org/officeDocument/2006/relationships/image" Target="../media/image7.w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971550" y="1487488"/>
            <a:ext cx="7848600" cy="2159000"/>
          </a:xfrm>
        </p:spPr>
        <p:txBody>
          <a:bodyPr rtlCol="0">
            <a:noAutofit/>
          </a:bodyPr>
          <a:lstStyle/>
          <a:p>
            <a:pPr algn="ctr" eaLnBrk="1" fontAlgn="auto" hangingPunct="1">
              <a:lnSpc>
                <a:spcPts val="6240"/>
              </a:lnSpc>
              <a:spcAft>
                <a:spcPts val="0"/>
              </a:spcAft>
              <a:defRPr/>
            </a:pPr>
            <a:r>
              <a:rPr lang="zh-TW" altLang="en-US" sz="5400" b="1" dirty="0" smtClean="0">
                <a:solidFill>
                  <a:schemeClr val="accent2">
                    <a:lumMod val="50000"/>
                  </a:schemeClr>
                </a:solidFill>
                <a:effectLst>
                  <a:outerShdw blurRad="38100" dist="38100" dir="2700000" algn="tl">
                    <a:srgbClr val="000000">
                      <a:alpha val="43137"/>
                    </a:srgbClr>
                  </a:outerShdw>
                </a:effectLst>
              </a:rPr>
              <a:t>公司</a:t>
            </a:r>
            <a:r>
              <a:rPr lang="zh-TW" altLang="en-US" sz="5400" b="1" dirty="0">
                <a:solidFill>
                  <a:schemeClr val="accent2">
                    <a:lumMod val="50000"/>
                  </a:schemeClr>
                </a:solidFill>
                <a:effectLst>
                  <a:outerShdw blurRad="38100" dist="38100" dir="2700000" algn="tl">
                    <a:srgbClr val="000000">
                      <a:alpha val="43137"/>
                    </a:srgbClr>
                  </a:outerShdw>
                </a:effectLst>
              </a:rPr>
              <a:t>治理</a:t>
            </a:r>
            <a:r>
              <a:rPr lang="zh-TW" altLang="en-US" sz="5400" b="1" dirty="0" smtClean="0">
                <a:solidFill>
                  <a:schemeClr val="accent2">
                    <a:lumMod val="50000"/>
                  </a:schemeClr>
                </a:solidFill>
                <a:effectLst>
                  <a:outerShdw blurRad="38100" dist="38100" dir="2700000" algn="tl">
                    <a:srgbClr val="000000">
                      <a:alpha val="43137"/>
                    </a:srgbClr>
                  </a:outerShdw>
                </a:effectLst>
              </a:rPr>
              <a:t>評鑑簡介</a:t>
            </a:r>
            <a:endParaRPr lang="zh-TW" altLang="en-US" sz="5400" b="1" dirty="0">
              <a:solidFill>
                <a:schemeClr val="accent2">
                  <a:lumMod val="50000"/>
                </a:schemeClr>
              </a:solidFill>
              <a:effectLst>
                <a:outerShdw blurRad="38100" dist="38100" dir="2700000" algn="tl">
                  <a:srgbClr val="000000">
                    <a:alpha val="43137"/>
                  </a:srgbClr>
                </a:outerShdw>
              </a:effectLst>
            </a:endParaRPr>
          </a:p>
        </p:txBody>
      </p:sp>
      <p:sp>
        <p:nvSpPr>
          <p:cNvPr id="23555" name="副標題 3"/>
          <p:cNvSpPr>
            <a:spLocks noGrp="1"/>
          </p:cNvSpPr>
          <p:nvPr>
            <p:ph type="subTitle" idx="4294967295"/>
          </p:nvPr>
        </p:nvSpPr>
        <p:spPr>
          <a:xfrm>
            <a:off x="1331913" y="4868863"/>
            <a:ext cx="7405687" cy="1152525"/>
          </a:xfrm>
        </p:spPr>
        <p:txBody>
          <a:bodyPr/>
          <a:lstStyle/>
          <a:p>
            <a:pPr marL="82550" indent="0" algn="ctr" eaLnBrk="1" hangingPunct="1">
              <a:buFont typeface="Wingdings 2" panose="05020102010507070707" pitchFamily="18" charset="2"/>
              <a:buNone/>
              <a:defRPr/>
            </a:pPr>
            <a:r>
              <a:rPr lang="zh-TW" altLang="en-US" sz="2800" b="1" dirty="0" smtClean="0">
                <a:solidFill>
                  <a:schemeClr val="bg2">
                    <a:lumMod val="50000"/>
                  </a:schemeClr>
                </a:solidFill>
              </a:rPr>
              <a:t>證券櫃檯買賣中心</a:t>
            </a:r>
            <a:endParaRPr lang="en-US" altLang="zh-TW" sz="2800" b="1" dirty="0" smtClean="0">
              <a:solidFill>
                <a:schemeClr val="bg2">
                  <a:lumMod val="50000"/>
                </a:schemeClr>
              </a:solidFill>
            </a:endParaRPr>
          </a:p>
          <a:p>
            <a:pPr algn="ctr" eaLnBrk="1" hangingPunct="1">
              <a:buFont typeface="Arial" charset="0"/>
              <a:buNone/>
              <a:defRPr/>
            </a:pPr>
            <a:r>
              <a:rPr lang="en-US" altLang="zh-TW" sz="2800" b="1" dirty="0" smtClean="0">
                <a:solidFill>
                  <a:schemeClr val="bg2">
                    <a:lumMod val="50000"/>
                  </a:schemeClr>
                </a:solidFill>
              </a:rPr>
              <a:t>105</a:t>
            </a:r>
            <a:r>
              <a:rPr lang="zh-TW" altLang="en-US" sz="2800" b="1" dirty="0" smtClean="0">
                <a:solidFill>
                  <a:schemeClr val="bg2">
                    <a:lumMod val="50000"/>
                  </a:schemeClr>
                </a:solidFill>
              </a:rPr>
              <a:t>年</a:t>
            </a:r>
            <a:r>
              <a:rPr lang="en-US" altLang="zh-TW" sz="2800" b="1" dirty="0" smtClean="0">
                <a:solidFill>
                  <a:schemeClr val="bg2">
                    <a:lumMod val="50000"/>
                  </a:schemeClr>
                </a:solidFill>
              </a:rPr>
              <a:t>9</a:t>
            </a:r>
            <a:r>
              <a:rPr lang="zh-TW" altLang="en-US" sz="2800" b="1" dirty="0" smtClean="0">
                <a:solidFill>
                  <a:schemeClr val="bg2">
                    <a:lumMod val="50000"/>
                  </a:schemeClr>
                </a:solidFill>
              </a:rPr>
              <a:t>月</a:t>
            </a:r>
            <a:endParaRPr lang="en-US" altLang="zh-TW" sz="2800" b="1"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en-US" sz="4200" dirty="0">
                <a:solidFill>
                  <a:srgbClr val="572314"/>
                </a:solidFill>
                <a:latin typeface="標楷體" pitchFamily="65" charset="-120"/>
              </a:rPr>
              <a:t>指標修正項目</a:t>
            </a:r>
            <a:r>
              <a:rPr lang="en-US" altLang="zh-TW" sz="4200" dirty="0">
                <a:solidFill>
                  <a:srgbClr val="572314"/>
                </a:solidFill>
                <a:latin typeface="標楷體" pitchFamily="65" charset="-120"/>
              </a:rPr>
              <a:t>-C</a:t>
            </a:r>
            <a:r>
              <a:rPr lang="zh-TW" altLang="zh-TW" sz="4200" dirty="0">
                <a:solidFill>
                  <a:srgbClr val="572314"/>
                </a:solidFill>
                <a:latin typeface="標楷體" pitchFamily="65" charset="-120"/>
              </a:rPr>
              <a:t>題型計分方式變更</a:t>
            </a:r>
            <a:endParaRPr lang="zh-TW" altLang="en-US" sz="4200" dirty="0">
              <a:solidFill>
                <a:srgbClr val="572314"/>
              </a:solidFill>
              <a:latin typeface="標楷體" pitchFamily="65" charset="-120"/>
            </a:endParaRPr>
          </a:p>
        </p:txBody>
      </p:sp>
      <p:sp>
        <p:nvSpPr>
          <p:cNvPr id="3" name="投影片編號版面配置區 2"/>
          <p:cNvSpPr>
            <a:spLocks noGrp="1"/>
          </p:cNvSpPr>
          <p:nvPr>
            <p:ph type="sldNum" sz="quarter" idx="4294967295"/>
          </p:nvPr>
        </p:nvSpPr>
        <p:spPr>
          <a:xfrm>
            <a:off x="8686800" y="6305550"/>
            <a:ext cx="457200" cy="476250"/>
          </a:xfrm>
        </p:spPr>
        <p:txBody>
          <a:bodyPr/>
          <a:lstStyle/>
          <a:p>
            <a:pPr>
              <a:defRPr/>
            </a:pPr>
            <a:fld id="{3A8CC481-1BE3-49CE-B9F5-2ACDE6A1EE83}" type="slidenum">
              <a:rPr lang="zh-TW" altLang="en-US" smtClean="0">
                <a:solidFill>
                  <a:prstClr val="black">
                    <a:tint val="75000"/>
                  </a:prstClr>
                </a:solidFill>
              </a:rPr>
              <a:pPr>
                <a:defRPr/>
              </a:pPr>
              <a:t>10</a:t>
            </a:fld>
            <a:endParaRPr lang="zh-TW" altLang="en-US">
              <a:solidFill>
                <a:prstClr val="black">
                  <a:tint val="75000"/>
                </a:prstClr>
              </a:solidFill>
            </a:endParaRPr>
          </a:p>
        </p:txBody>
      </p:sp>
      <p:graphicFrame>
        <p:nvGraphicFramePr>
          <p:cNvPr id="4" name="資料庫圖表 3"/>
          <p:cNvGraphicFramePr/>
          <p:nvPr/>
        </p:nvGraphicFramePr>
        <p:xfrm>
          <a:off x="1043608" y="1957288"/>
          <a:ext cx="7200800" cy="4208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向右箭號 4"/>
          <p:cNvSpPr/>
          <p:nvPr/>
        </p:nvSpPr>
        <p:spPr>
          <a:xfrm>
            <a:off x="2771800" y="980728"/>
            <a:ext cx="3168352" cy="936104"/>
          </a:xfrm>
          <a:prstGeom prst="rightArrow">
            <a:avLst/>
          </a:prstGeom>
          <a:solidFill>
            <a:srgbClr val="92D05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prstClr val="white"/>
                </a:solidFill>
                <a:latin typeface="Times New Roman" pitchFamily="18" charset="0"/>
                <a:ea typeface="標楷體" pitchFamily="65" charset="-120"/>
                <a:cs typeface="Times New Roman" pitchFamily="18" charset="0"/>
              </a:rPr>
              <a:t>C</a:t>
            </a:r>
            <a:r>
              <a:rPr lang="zh-TW" altLang="en-US" sz="2400" b="1" dirty="0" smtClean="0">
                <a:solidFill>
                  <a:prstClr val="white"/>
                </a:solidFill>
                <a:latin typeface="Times New Roman" pitchFamily="18" charset="0"/>
                <a:ea typeface="標楷體" pitchFamily="65" charset="-120"/>
                <a:cs typeface="Times New Roman" pitchFamily="18" charset="0"/>
              </a:rPr>
              <a:t>題型計分方式變更</a:t>
            </a:r>
            <a:endParaRPr lang="zh-TW" altLang="en-US" sz="2400" b="1" dirty="0">
              <a:solidFill>
                <a:prstClr val="white"/>
              </a:solidFill>
              <a:latin typeface="Times New Roman" pitchFamily="18" charset="0"/>
              <a:ea typeface="標楷體" pitchFamily="65" charset="-120"/>
              <a:cs typeface="Times New Roman" pitchFamily="18" charset="0"/>
            </a:endParaRPr>
          </a:p>
        </p:txBody>
      </p:sp>
      <p:sp>
        <p:nvSpPr>
          <p:cNvPr id="6" name="向右箭號 5"/>
          <p:cNvSpPr/>
          <p:nvPr/>
        </p:nvSpPr>
        <p:spPr>
          <a:xfrm>
            <a:off x="755576" y="4797152"/>
            <a:ext cx="576064" cy="432048"/>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solidFill>
                <a:prstClr val="white"/>
              </a:solidFill>
            </a:endParaRPr>
          </a:p>
        </p:txBody>
      </p:sp>
      <p:graphicFrame>
        <p:nvGraphicFramePr>
          <p:cNvPr id="118786" name="Object 2"/>
          <p:cNvGraphicFramePr>
            <a:graphicFrameLocks noChangeAspect="1"/>
          </p:cNvGraphicFramePr>
          <p:nvPr/>
        </p:nvGraphicFramePr>
        <p:xfrm>
          <a:off x="323528" y="4076700"/>
          <a:ext cx="1909763" cy="609600"/>
        </p:xfrm>
        <a:graphic>
          <a:graphicData uri="http://schemas.openxmlformats.org/presentationml/2006/ole">
            <mc:AlternateContent xmlns:mc="http://schemas.openxmlformats.org/markup-compatibility/2006">
              <mc:Choice xmlns:v="urn:schemas-microsoft-com:vml" Requires="v">
                <p:oleObj spid="_x0000_s1050" name="方程式" r:id="rId9" imgW="1752480" imgH="457200" progId="Equation.3">
                  <p:embed/>
                </p:oleObj>
              </mc:Choice>
              <mc:Fallback>
                <p:oleObj name="方程式" r:id="rId9" imgW="175248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4076700"/>
                        <a:ext cx="19097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87" name="Object 3"/>
          <p:cNvGraphicFramePr>
            <a:graphicFrameLocks noChangeAspect="1"/>
          </p:cNvGraphicFramePr>
          <p:nvPr/>
        </p:nvGraphicFramePr>
        <p:xfrm>
          <a:off x="2627784" y="4076700"/>
          <a:ext cx="2168525" cy="611188"/>
        </p:xfrm>
        <a:graphic>
          <a:graphicData uri="http://schemas.openxmlformats.org/presentationml/2006/ole">
            <mc:AlternateContent xmlns:mc="http://schemas.openxmlformats.org/markup-compatibility/2006">
              <mc:Choice xmlns:v="urn:schemas-microsoft-com:vml" Requires="v">
                <p:oleObj spid="_x0000_s1051" name="方程式" r:id="rId11" imgW="1765080" imgH="457200" progId="Equation.3">
                  <p:embed/>
                </p:oleObj>
              </mc:Choice>
              <mc:Fallback>
                <p:oleObj name="方程式" r:id="rId11" imgW="1765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4076700"/>
                        <a:ext cx="21685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左-右雙向箭號 8"/>
          <p:cNvSpPr/>
          <p:nvPr/>
        </p:nvSpPr>
        <p:spPr>
          <a:xfrm>
            <a:off x="2267744" y="4293096"/>
            <a:ext cx="360040" cy="144016"/>
          </a:xfrm>
          <a:prstGeom prst="lef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 name="圓角矩形 9"/>
          <p:cNvSpPr/>
          <p:nvPr/>
        </p:nvSpPr>
        <p:spPr>
          <a:xfrm>
            <a:off x="755576" y="4005064"/>
            <a:ext cx="504056"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圓角矩形 10"/>
          <p:cNvSpPr/>
          <p:nvPr/>
        </p:nvSpPr>
        <p:spPr>
          <a:xfrm>
            <a:off x="3131840" y="4005064"/>
            <a:ext cx="504056"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val="244175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zh-TW" altLang="en-US" sz="4200" dirty="0">
                <a:solidFill>
                  <a:srgbClr val="572314"/>
                </a:solidFill>
                <a:latin typeface="標楷體" pitchFamily="65" charset="-120"/>
              </a:rPr>
              <a:t>範例</a:t>
            </a:r>
            <a:r>
              <a:rPr lang="en-US" altLang="zh-TW" sz="4200" dirty="0">
                <a:solidFill>
                  <a:srgbClr val="572314"/>
                </a:solidFill>
                <a:latin typeface="標楷體" pitchFamily="65" charset="-120"/>
              </a:rPr>
              <a:t>-</a:t>
            </a:r>
            <a:r>
              <a:rPr lang="zh-TW" altLang="en-US" sz="4200" dirty="0">
                <a:solidFill>
                  <a:srgbClr val="572314"/>
                </a:solidFill>
                <a:latin typeface="標楷體" pitchFamily="65" charset="-120"/>
              </a:rPr>
              <a:t>分數計算</a:t>
            </a:r>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solidFill>
                  <a:prstClr val="black">
                    <a:tint val="75000"/>
                  </a:prstClr>
                </a:solidFill>
              </a:rPr>
              <a:pPr>
                <a:defRPr/>
              </a:pPr>
              <a:t>11</a:t>
            </a:fld>
            <a:endParaRPr lang="zh-TW" altLang="en-US">
              <a:solidFill>
                <a:prstClr val="black">
                  <a:tint val="75000"/>
                </a:prstClr>
              </a:solidFill>
            </a:endParaRPr>
          </a:p>
        </p:txBody>
      </p:sp>
      <p:graphicFrame>
        <p:nvGraphicFramePr>
          <p:cNvPr id="5" name="表格 4"/>
          <p:cNvGraphicFramePr>
            <a:graphicFrameLocks noGrp="1"/>
          </p:cNvGraphicFramePr>
          <p:nvPr/>
        </p:nvGraphicFramePr>
        <p:xfrm>
          <a:off x="395536" y="1052736"/>
          <a:ext cx="8280919" cy="3600398"/>
        </p:xfrm>
        <a:graphic>
          <a:graphicData uri="http://schemas.openxmlformats.org/drawingml/2006/table">
            <a:tbl>
              <a:tblPr/>
              <a:tblGrid>
                <a:gridCol w="924818"/>
                <a:gridCol w="950135"/>
                <a:gridCol w="950135"/>
                <a:gridCol w="1351375"/>
                <a:gridCol w="1440160"/>
                <a:gridCol w="1512169"/>
                <a:gridCol w="1152127"/>
              </a:tblGrid>
              <a:tr h="819024">
                <a:tc>
                  <a:txBody>
                    <a:bodyPr/>
                    <a:lstStyle/>
                    <a:p>
                      <a:pPr algn="just">
                        <a:lnSpc>
                          <a:spcPts val="2400"/>
                        </a:lnSpc>
                        <a:spcAft>
                          <a:spcPts val="0"/>
                        </a:spcAft>
                      </a:pPr>
                      <a:endParaRPr lang="en-US" sz="1800" b="1" kern="100" dirty="0">
                        <a:solidFill>
                          <a:schemeClr val="bg1"/>
                        </a:solidFill>
                        <a:latin typeface="Times New Roman" pitchFamily="18" charset="0"/>
                        <a:ea typeface="標楷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0070C0"/>
                    </a:solidFill>
                  </a:tcPr>
                </a:tc>
                <a:tc>
                  <a:txBody>
                    <a:bodyPr/>
                    <a:lstStyle/>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構面總</a:t>
                      </a:r>
                      <a:endParaRPr lang="zh-TW" sz="1600" b="1" kern="100" dirty="0">
                        <a:solidFill>
                          <a:schemeClr val="bg1"/>
                        </a:solidFill>
                        <a:latin typeface="Times New Roman" pitchFamily="18" charset="0"/>
                        <a:ea typeface="新細明體"/>
                        <a:cs typeface="Times New Roman" pitchFamily="18" charset="0"/>
                      </a:endParaRPr>
                    </a:p>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指標數</a:t>
                      </a:r>
                      <a:endParaRPr lang="zh-TW" sz="1600" b="1" kern="100" dirty="0">
                        <a:solidFill>
                          <a:schemeClr val="bg1"/>
                        </a:solidFill>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ts val="2400"/>
                        </a:lnSpc>
                        <a:spcAft>
                          <a:spcPts val="0"/>
                        </a:spcAft>
                      </a:pPr>
                      <a:r>
                        <a:rPr lang="en-US" sz="1800" b="1" kern="100" dirty="0">
                          <a:solidFill>
                            <a:schemeClr val="bg1"/>
                          </a:solidFill>
                          <a:latin typeface="Times New Roman" pitchFamily="18" charset="0"/>
                          <a:ea typeface="標楷體"/>
                          <a:cs typeface="Times New Roman" pitchFamily="18" charset="0"/>
                        </a:rPr>
                        <a:t>C</a:t>
                      </a:r>
                      <a:r>
                        <a:rPr lang="zh-TW" sz="1800" b="1" kern="100" dirty="0">
                          <a:solidFill>
                            <a:schemeClr val="bg1"/>
                          </a:solidFill>
                          <a:latin typeface="Times New Roman" pitchFamily="18" charset="0"/>
                          <a:ea typeface="標楷體"/>
                          <a:cs typeface="Times New Roman" pitchFamily="18" charset="0"/>
                        </a:rPr>
                        <a:t>題型</a:t>
                      </a:r>
                      <a:endParaRPr lang="zh-TW" sz="1600" b="1" kern="100" dirty="0">
                        <a:solidFill>
                          <a:schemeClr val="bg1"/>
                        </a:solidFill>
                        <a:latin typeface="Times New Roman" pitchFamily="18" charset="0"/>
                        <a:ea typeface="新細明體"/>
                        <a:cs typeface="Times New Roman" pitchFamily="18" charset="0"/>
                      </a:endParaRPr>
                    </a:p>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指標數</a:t>
                      </a:r>
                      <a:endParaRPr lang="zh-TW" sz="1600" b="1" kern="100" dirty="0">
                        <a:solidFill>
                          <a:schemeClr val="bg1"/>
                        </a:solidFill>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不適用之</a:t>
                      </a:r>
                      <a:r>
                        <a:rPr lang="en-US" sz="1800" b="1" kern="100" dirty="0">
                          <a:solidFill>
                            <a:schemeClr val="bg1"/>
                          </a:solidFill>
                          <a:latin typeface="Times New Roman" pitchFamily="18" charset="0"/>
                          <a:ea typeface="標楷體"/>
                          <a:cs typeface="Times New Roman" pitchFamily="18" charset="0"/>
                        </a:rPr>
                        <a:t>B</a:t>
                      </a:r>
                      <a:endParaRPr lang="zh-TW" sz="1600" b="1" kern="100" dirty="0">
                        <a:solidFill>
                          <a:schemeClr val="bg1"/>
                        </a:solidFill>
                        <a:latin typeface="Times New Roman" pitchFamily="18" charset="0"/>
                        <a:ea typeface="新細明體"/>
                        <a:cs typeface="Times New Roman" pitchFamily="18" charset="0"/>
                      </a:endParaRPr>
                    </a:p>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題型指標數</a:t>
                      </a:r>
                      <a:endParaRPr lang="zh-TW" sz="1600" b="1" kern="100" dirty="0">
                        <a:solidFill>
                          <a:schemeClr val="bg1"/>
                        </a:solidFill>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符合之</a:t>
                      </a:r>
                      <a:r>
                        <a:rPr lang="en-US" sz="1800" b="1" kern="100" dirty="0">
                          <a:solidFill>
                            <a:schemeClr val="bg1"/>
                          </a:solidFill>
                          <a:latin typeface="Times New Roman" pitchFamily="18" charset="0"/>
                          <a:ea typeface="標楷體"/>
                          <a:cs typeface="Times New Roman" pitchFamily="18" charset="0"/>
                        </a:rPr>
                        <a:t>A</a:t>
                      </a:r>
                      <a:r>
                        <a:rPr lang="zh-TW" sz="1800" b="1" kern="100" dirty="0">
                          <a:solidFill>
                            <a:schemeClr val="bg1"/>
                          </a:solidFill>
                          <a:latin typeface="Times New Roman" pitchFamily="18" charset="0"/>
                          <a:ea typeface="標楷體"/>
                          <a:cs typeface="Times New Roman" pitchFamily="18" charset="0"/>
                        </a:rPr>
                        <a:t>、</a:t>
                      </a:r>
                      <a:r>
                        <a:rPr lang="en-US" sz="1800" b="1" kern="100" dirty="0" smtClean="0">
                          <a:solidFill>
                            <a:schemeClr val="bg1"/>
                          </a:solidFill>
                          <a:latin typeface="Times New Roman" pitchFamily="18" charset="0"/>
                          <a:ea typeface="標楷體"/>
                          <a:cs typeface="Times New Roman" pitchFamily="18" charset="0"/>
                        </a:rPr>
                        <a:t>B</a:t>
                      </a:r>
                      <a:r>
                        <a:rPr lang="zh-TW" sz="1800" b="1" kern="100" dirty="0" smtClean="0">
                          <a:solidFill>
                            <a:schemeClr val="bg1"/>
                          </a:solidFill>
                          <a:latin typeface="Times New Roman" pitchFamily="18" charset="0"/>
                          <a:ea typeface="標楷體"/>
                          <a:cs typeface="Times New Roman" pitchFamily="18" charset="0"/>
                        </a:rPr>
                        <a:t>題</a:t>
                      </a:r>
                      <a:r>
                        <a:rPr lang="zh-TW" sz="1800" b="1" kern="100" dirty="0">
                          <a:solidFill>
                            <a:schemeClr val="bg1"/>
                          </a:solidFill>
                          <a:latin typeface="Times New Roman" pitchFamily="18" charset="0"/>
                          <a:ea typeface="標楷體"/>
                          <a:cs typeface="Times New Roman" pitchFamily="18" charset="0"/>
                        </a:rPr>
                        <a:t>型指標數</a:t>
                      </a:r>
                      <a:endParaRPr lang="zh-TW" sz="1600" b="1" kern="100" dirty="0">
                        <a:solidFill>
                          <a:schemeClr val="bg1"/>
                        </a:solidFill>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符合之</a:t>
                      </a:r>
                      <a:r>
                        <a:rPr lang="en-US" sz="1800" b="1" kern="100" dirty="0">
                          <a:solidFill>
                            <a:schemeClr val="bg1"/>
                          </a:solidFill>
                          <a:latin typeface="Times New Roman" pitchFamily="18" charset="0"/>
                          <a:ea typeface="標楷體"/>
                          <a:cs typeface="Times New Roman" pitchFamily="18" charset="0"/>
                        </a:rPr>
                        <a:t>C</a:t>
                      </a:r>
                      <a:r>
                        <a:rPr lang="zh-TW" sz="1800" b="1" kern="100" dirty="0">
                          <a:solidFill>
                            <a:schemeClr val="bg1"/>
                          </a:solidFill>
                          <a:latin typeface="Times New Roman" pitchFamily="18" charset="0"/>
                          <a:ea typeface="標楷體"/>
                          <a:cs typeface="Times New Roman" pitchFamily="18" charset="0"/>
                        </a:rPr>
                        <a:t>題型</a:t>
                      </a:r>
                      <a:endParaRPr lang="zh-TW" sz="1600" b="1" kern="100" dirty="0">
                        <a:solidFill>
                          <a:schemeClr val="bg1"/>
                        </a:solidFill>
                        <a:latin typeface="Times New Roman" pitchFamily="18" charset="0"/>
                        <a:ea typeface="新細明體"/>
                        <a:cs typeface="Times New Roman" pitchFamily="18" charset="0"/>
                      </a:endParaRPr>
                    </a:p>
                    <a:p>
                      <a:pPr algn="ctr">
                        <a:lnSpc>
                          <a:spcPts val="2400"/>
                        </a:lnSpc>
                        <a:spcAft>
                          <a:spcPts val="0"/>
                        </a:spcAft>
                      </a:pPr>
                      <a:r>
                        <a:rPr lang="zh-TW" sz="1800" b="1" kern="100" dirty="0">
                          <a:solidFill>
                            <a:schemeClr val="bg1"/>
                          </a:solidFill>
                          <a:latin typeface="Times New Roman" pitchFamily="18" charset="0"/>
                          <a:ea typeface="標楷體"/>
                          <a:cs typeface="Times New Roman" pitchFamily="18" charset="0"/>
                        </a:rPr>
                        <a:t>指標數</a:t>
                      </a:r>
                      <a:endParaRPr lang="zh-TW" sz="1600" b="1" kern="100" dirty="0">
                        <a:solidFill>
                          <a:schemeClr val="bg1"/>
                        </a:solidFill>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ts val="2400"/>
                        </a:lnSpc>
                        <a:spcAft>
                          <a:spcPts val="0"/>
                        </a:spcAft>
                      </a:pPr>
                      <a:r>
                        <a:rPr lang="zh-TW" altLang="en-US" sz="2000" b="1" kern="100" dirty="0" smtClean="0">
                          <a:solidFill>
                            <a:schemeClr val="bg1"/>
                          </a:solidFill>
                          <a:latin typeface="標楷體" pitchFamily="65" charset="-120"/>
                          <a:ea typeface="標楷體" pitchFamily="65" charset="-120"/>
                          <a:cs typeface="Times New Roman" pitchFamily="18" charset="0"/>
                        </a:rPr>
                        <a:t>權重</a:t>
                      </a:r>
                      <a:endParaRPr lang="zh-TW" sz="2000" b="1" kern="100" dirty="0">
                        <a:solidFill>
                          <a:schemeClr val="bg1"/>
                        </a:solidFill>
                        <a:latin typeface="標楷體" pitchFamily="65" charset="-120"/>
                        <a:ea typeface="標楷體" pitchFamily="65" charset="-12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409511">
                <a:tc>
                  <a:txBody>
                    <a:bodyPr/>
                    <a:lstStyle/>
                    <a:p>
                      <a:pPr algn="just">
                        <a:lnSpc>
                          <a:spcPts val="2400"/>
                        </a:lnSpc>
                        <a:spcAft>
                          <a:spcPts val="0"/>
                        </a:spcAft>
                      </a:pPr>
                      <a:r>
                        <a:rPr lang="zh-TW" sz="1800" kern="100">
                          <a:solidFill>
                            <a:srgbClr val="000000"/>
                          </a:solidFill>
                          <a:latin typeface="Times New Roman" pitchFamily="18" charset="0"/>
                          <a:ea typeface="標楷體"/>
                          <a:cs typeface="Times New Roman" pitchFamily="18" charset="0"/>
                        </a:rPr>
                        <a:t>構面一</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13</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1</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1</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9</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C+</a:t>
                      </a:r>
                      <a:r>
                        <a:rPr lang="zh-TW" sz="1800" kern="100" dirty="0">
                          <a:solidFill>
                            <a:srgbClr val="000000"/>
                          </a:solidFill>
                          <a:latin typeface="Times New Roman" pitchFamily="18" charset="0"/>
                          <a:ea typeface="標楷體"/>
                          <a:cs typeface="Times New Roman" pitchFamily="18" charset="0"/>
                        </a:rPr>
                        <a:t>：</a:t>
                      </a:r>
                      <a:r>
                        <a:rPr lang="en-US" sz="1800" kern="100" dirty="0">
                          <a:solidFill>
                            <a:srgbClr val="000000"/>
                          </a:solidFill>
                          <a:latin typeface="Times New Roman" pitchFamily="18" charset="0"/>
                          <a:ea typeface="標楷體"/>
                          <a:cs typeface="Times New Roman" pitchFamily="18" charset="0"/>
                        </a:rPr>
                        <a:t>1</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altLang="zh-TW" sz="2000" kern="100" dirty="0" smtClean="0">
                          <a:latin typeface="Times New Roman" pitchFamily="18" charset="0"/>
                          <a:ea typeface="新細明體"/>
                          <a:cs typeface="Times New Roman" pitchFamily="18" charset="0"/>
                        </a:rPr>
                        <a:t>15%</a:t>
                      </a:r>
                      <a:endParaRPr lang="zh-TW" sz="20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511">
                <a:tc>
                  <a:txBody>
                    <a:bodyPr/>
                    <a:lstStyle/>
                    <a:p>
                      <a:pPr algn="just">
                        <a:lnSpc>
                          <a:spcPts val="2400"/>
                        </a:lnSpc>
                        <a:spcAft>
                          <a:spcPts val="0"/>
                        </a:spcAft>
                      </a:pPr>
                      <a:r>
                        <a:rPr lang="zh-TW" sz="1800" kern="100">
                          <a:solidFill>
                            <a:srgbClr val="000000"/>
                          </a:solidFill>
                          <a:latin typeface="Times New Roman" pitchFamily="18" charset="0"/>
                          <a:ea typeface="標楷體"/>
                          <a:cs typeface="Times New Roman" pitchFamily="18" charset="0"/>
                        </a:rPr>
                        <a:t>構面二</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15</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2</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0</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11</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C+</a:t>
                      </a:r>
                      <a:r>
                        <a:rPr lang="zh-TW" sz="1800" kern="100" dirty="0">
                          <a:solidFill>
                            <a:srgbClr val="000000"/>
                          </a:solidFill>
                          <a:latin typeface="Times New Roman" pitchFamily="18" charset="0"/>
                          <a:ea typeface="標楷體"/>
                          <a:cs typeface="Times New Roman" pitchFamily="18" charset="0"/>
                        </a:rPr>
                        <a:t>：</a:t>
                      </a:r>
                      <a:r>
                        <a:rPr lang="en-US" sz="1800" kern="100" dirty="0">
                          <a:solidFill>
                            <a:srgbClr val="000000"/>
                          </a:solidFill>
                          <a:latin typeface="Times New Roman" pitchFamily="18" charset="0"/>
                          <a:ea typeface="標楷體"/>
                          <a:cs typeface="Times New Roman" pitchFamily="18" charset="0"/>
                        </a:rPr>
                        <a:t>1</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altLang="zh-TW" sz="2000" kern="100" dirty="0" smtClean="0">
                          <a:latin typeface="Times New Roman" pitchFamily="18" charset="0"/>
                          <a:ea typeface="新細明體"/>
                          <a:cs typeface="Times New Roman" pitchFamily="18" charset="0"/>
                        </a:rPr>
                        <a:t>13%</a:t>
                      </a:r>
                      <a:endParaRPr lang="zh-TW" sz="20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511">
                <a:tc>
                  <a:txBody>
                    <a:bodyPr/>
                    <a:lstStyle/>
                    <a:p>
                      <a:pPr algn="just">
                        <a:lnSpc>
                          <a:spcPts val="2400"/>
                        </a:lnSpc>
                        <a:spcAft>
                          <a:spcPts val="0"/>
                        </a:spcAft>
                      </a:pPr>
                      <a:r>
                        <a:rPr lang="zh-TW" sz="1800" kern="100">
                          <a:solidFill>
                            <a:srgbClr val="000000"/>
                          </a:solidFill>
                          <a:latin typeface="Times New Roman" pitchFamily="18" charset="0"/>
                          <a:ea typeface="標楷體"/>
                          <a:cs typeface="Times New Roman" pitchFamily="18" charset="0"/>
                        </a:rPr>
                        <a:t>構面三</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35</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5</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0</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26</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C+</a:t>
                      </a:r>
                      <a:r>
                        <a:rPr lang="zh-TW" sz="1800" kern="100" dirty="0">
                          <a:solidFill>
                            <a:srgbClr val="000000"/>
                          </a:solidFill>
                          <a:latin typeface="Times New Roman" pitchFamily="18" charset="0"/>
                          <a:ea typeface="標楷體"/>
                          <a:cs typeface="Times New Roman" pitchFamily="18" charset="0"/>
                        </a:rPr>
                        <a:t>：</a:t>
                      </a:r>
                      <a:r>
                        <a:rPr lang="en-US" sz="1800" kern="100" dirty="0">
                          <a:solidFill>
                            <a:srgbClr val="000000"/>
                          </a:solidFill>
                          <a:latin typeface="Times New Roman" pitchFamily="18" charset="0"/>
                          <a:ea typeface="標楷體"/>
                          <a:cs typeface="Times New Roman" pitchFamily="18" charset="0"/>
                        </a:rPr>
                        <a:t>2</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altLang="zh-TW" sz="2000" kern="100" dirty="0" smtClean="0">
                          <a:latin typeface="Times New Roman" pitchFamily="18" charset="0"/>
                          <a:ea typeface="新細明體"/>
                          <a:cs typeface="Times New Roman" pitchFamily="18" charset="0"/>
                        </a:rPr>
                        <a:t>32%</a:t>
                      </a:r>
                      <a:endParaRPr lang="zh-TW" sz="20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511">
                <a:tc>
                  <a:txBody>
                    <a:bodyPr/>
                    <a:lstStyle/>
                    <a:p>
                      <a:pPr algn="just">
                        <a:lnSpc>
                          <a:spcPts val="2400"/>
                        </a:lnSpc>
                        <a:spcAft>
                          <a:spcPts val="0"/>
                        </a:spcAft>
                      </a:pPr>
                      <a:r>
                        <a:rPr lang="zh-TW" sz="1800" kern="100">
                          <a:solidFill>
                            <a:srgbClr val="000000"/>
                          </a:solidFill>
                          <a:latin typeface="Times New Roman" pitchFamily="18" charset="0"/>
                          <a:ea typeface="標楷體"/>
                          <a:cs typeface="Times New Roman" pitchFamily="18" charset="0"/>
                        </a:rPr>
                        <a:t>構面四</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21</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2</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2</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14</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altLang="zh-TW" sz="2000" kern="100" dirty="0" smtClean="0">
                          <a:latin typeface="Times New Roman" pitchFamily="18" charset="0"/>
                          <a:ea typeface="新細明體"/>
                          <a:cs typeface="Times New Roman" pitchFamily="18" charset="0"/>
                        </a:rPr>
                        <a:t>22%</a:t>
                      </a:r>
                      <a:endParaRPr lang="zh-TW" sz="20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511">
                <a:tc>
                  <a:txBody>
                    <a:bodyPr/>
                    <a:lstStyle/>
                    <a:p>
                      <a:pPr algn="just">
                        <a:lnSpc>
                          <a:spcPts val="2400"/>
                        </a:lnSpc>
                        <a:spcAft>
                          <a:spcPts val="0"/>
                        </a:spcAft>
                      </a:pPr>
                      <a:r>
                        <a:rPr lang="zh-TW" sz="1800" kern="100">
                          <a:solidFill>
                            <a:srgbClr val="000000"/>
                          </a:solidFill>
                          <a:latin typeface="Times New Roman" pitchFamily="18" charset="0"/>
                          <a:ea typeface="標楷體"/>
                          <a:cs typeface="Times New Roman" pitchFamily="18" charset="0"/>
                        </a:rPr>
                        <a:t>構面五</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15</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1</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2</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9</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altLang="zh-TW" sz="2000" kern="100" dirty="0" smtClean="0">
                          <a:latin typeface="Times New Roman" pitchFamily="18" charset="0"/>
                          <a:ea typeface="新細明體"/>
                          <a:cs typeface="Times New Roman" pitchFamily="18" charset="0"/>
                        </a:rPr>
                        <a:t>18%</a:t>
                      </a:r>
                      <a:endParaRPr lang="zh-TW" sz="20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819">
                <a:tc>
                  <a:txBody>
                    <a:bodyPr/>
                    <a:lstStyle/>
                    <a:p>
                      <a:pPr algn="just">
                        <a:lnSpc>
                          <a:spcPts val="2400"/>
                        </a:lnSpc>
                        <a:spcAft>
                          <a:spcPts val="0"/>
                        </a:spcAft>
                      </a:pPr>
                      <a:r>
                        <a:rPr lang="zh-TW" sz="1800" kern="100">
                          <a:solidFill>
                            <a:srgbClr val="000000"/>
                          </a:solidFill>
                          <a:latin typeface="Times New Roman" pitchFamily="18" charset="0"/>
                          <a:ea typeface="標楷體"/>
                          <a:cs typeface="Times New Roman" pitchFamily="18" charset="0"/>
                        </a:rPr>
                        <a:t>其他</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4</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4</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NA</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a:solidFill>
                            <a:srgbClr val="000000"/>
                          </a:solidFill>
                          <a:latin typeface="Times New Roman" pitchFamily="18" charset="0"/>
                          <a:ea typeface="標楷體"/>
                          <a:cs typeface="Times New Roman" pitchFamily="18" charset="0"/>
                        </a:rPr>
                        <a:t>NA</a:t>
                      </a:r>
                      <a:endParaRPr lang="zh-TW" sz="1600" kern="10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C+</a:t>
                      </a:r>
                      <a:r>
                        <a:rPr lang="zh-TW" sz="1800" kern="100" dirty="0">
                          <a:solidFill>
                            <a:srgbClr val="000000"/>
                          </a:solidFill>
                          <a:latin typeface="Times New Roman" pitchFamily="18" charset="0"/>
                          <a:ea typeface="標楷體"/>
                          <a:cs typeface="Times New Roman" pitchFamily="18" charset="0"/>
                        </a:rPr>
                        <a:t>：</a:t>
                      </a:r>
                      <a:r>
                        <a:rPr lang="en-US" sz="1800" kern="100" dirty="0">
                          <a:solidFill>
                            <a:srgbClr val="000000"/>
                          </a:solidFill>
                          <a:latin typeface="Times New Roman" pitchFamily="18" charset="0"/>
                          <a:ea typeface="標楷體"/>
                          <a:cs typeface="Times New Roman" pitchFamily="18" charset="0"/>
                        </a:rPr>
                        <a:t>1</a:t>
                      </a:r>
                      <a:endParaRPr lang="zh-TW" sz="1600" kern="100" dirty="0">
                        <a:latin typeface="Times New Roman" pitchFamily="18" charset="0"/>
                        <a:ea typeface="新細明體"/>
                        <a:cs typeface="Times New Roman" pitchFamily="18" charset="0"/>
                      </a:endParaRPr>
                    </a:p>
                    <a:p>
                      <a:pPr algn="ctr">
                        <a:lnSpc>
                          <a:spcPts val="2400"/>
                        </a:lnSpc>
                        <a:spcAft>
                          <a:spcPts val="0"/>
                        </a:spcAft>
                      </a:pPr>
                      <a:r>
                        <a:rPr lang="en-US" sz="1800" kern="100" dirty="0">
                          <a:solidFill>
                            <a:srgbClr val="000000"/>
                          </a:solidFill>
                          <a:latin typeface="Times New Roman" pitchFamily="18" charset="0"/>
                          <a:ea typeface="標楷體"/>
                          <a:cs typeface="Times New Roman" pitchFamily="18" charset="0"/>
                        </a:rPr>
                        <a:t>C-</a:t>
                      </a:r>
                      <a:r>
                        <a:rPr lang="zh-TW" sz="1800" kern="100" dirty="0">
                          <a:solidFill>
                            <a:srgbClr val="000000"/>
                          </a:solidFill>
                          <a:latin typeface="Times New Roman" pitchFamily="18" charset="0"/>
                          <a:ea typeface="標楷體"/>
                          <a:cs typeface="Times New Roman" pitchFamily="18" charset="0"/>
                        </a:rPr>
                        <a:t>：</a:t>
                      </a:r>
                      <a:r>
                        <a:rPr lang="en-US" sz="1800" kern="100" dirty="0">
                          <a:solidFill>
                            <a:srgbClr val="000000"/>
                          </a:solidFill>
                          <a:latin typeface="Times New Roman" pitchFamily="18" charset="0"/>
                          <a:ea typeface="標楷體"/>
                          <a:cs typeface="Times New Roman" pitchFamily="18" charset="0"/>
                        </a:rPr>
                        <a:t>2</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pPr>
                      <a:r>
                        <a:rPr lang="en-US" altLang="zh-TW" sz="1600" kern="100" dirty="0" smtClean="0">
                          <a:latin typeface="Times New Roman" pitchFamily="18" charset="0"/>
                          <a:ea typeface="新細明體"/>
                          <a:cs typeface="Times New Roman" pitchFamily="18" charset="0"/>
                        </a:rPr>
                        <a:t>-</a:t>
                      </a:r>
                      <a:endParaRPr lang="zh-TW" sz="1600" kern="100" dirty="0">
                        <a:latin typeface="Times New Roman" pitchFamily="18" charset="0"/>
                        <a:ea typeface="新細明體"/>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0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pic>
        <p:nvPicPr>
          <p:cNvPr id="1208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3" y="5013176"/>
            <a:ext cx="4968551" cy="918146"/>
          </a:xfrm>
          <a:prstGeom prst="rect">
            <a:avLst/>
          </a:prstGeom>
          <a:noFill/>
        </p:spPr>
      </p:pic>
      <p:sp>
        <p:nvSpPr>
          <p:cNvPr id="120835" name="Rectangle 3"/>
          <p:cNvSpPr>
            <a:spLocks noChangeArrowheads="1"/>
          </p:cNvSpPr>
          <p:nvPr/>
        </p:nvSpPr>
        <p:spPr bwMode="auto">
          <a:xfrm>
            <a:off x="107504" y="602128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TW" sz="2000" dirty="0" smtClean="0">
                <a:solidFill>
                  <a:srgbClr val="000000"/>
                </a:solidFill>
                <a:latin typeface="Times New Roman" pitchFamily="18" charset="0"/>
                <a:ea typeface="標楷體" pitchFamily="65" charset="-120"/>
                <a:cs typeface="Times New Roman" pitchFamily="18" charset="0"/>
              </a:rPr>
              <a:t>85.62</a:t>
            </a:r>
            <a:r>
              <a:rPr lang="zh-TW" altLang="en-US" sz="2000" dirty="0" smtClean="0">
                <a:solidFill>
                  <a:srgbClr val="000000"/>
                </a:solidFill>
                <a:latin typeface="標楷體" pitchFamily="65" charset="-120"/>
                <a:ea typeface="標楷體" pitchFamily="65" charset="-120"/>
                <a:cs typeface="Times New Roman" pitchFamily="18" charset="0"/>
              </a:rPr>
              <a:t>分</a:t>
            </a:r>
            <a:endParaRPr lang="zh-TW" altLang="en-US" sz="2000" dirty="0" smtClean="0">
              <a:solidFill>
                <a:prstClr val="black"/>
              </a:solidFill>
              <a:latin typeface="Arial" pitchFamily="34" charset="0"/>
              <a:ea typeface="新細明體" pitchFamily="18" charset="-120"/>
              <a:cs typeface="新細明體" pitchFamily="18" charset="-120"/>
            </a:endParaRPr>
          </a:p>
        </p:txBody>
      </p:sp>
      <p:graphicFrame>
        <p:nvGraphicFramePr>
          <p:cNvPr id="9" name="資料庫圖表 8"/>
          <p:cNvGraphicFramePr/>
          <p:nvPr/>
        </p:nvGraphicFramePr>
        <p:xfrm>
          <a:off x="5148064" y="4725144"/>
          <a:ext cx="3816424" cy="191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向右箭號 9"/>
          <p:cNvSpPr/>
          <p:nvPr/>
        </p:nvSpPr>
        <p:spPr>
          <a:xfrm>
            <a:off x="5580112" y="6165304"/>
            <a:ext cx="576064" cy="288032"/>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solidFill>
                <a:prstClr val="white"/>
              </a:solidFill>
            </a:endParaRPr>
          </a:p>
        </p:txBody>
      </p:sp>
      <p:sp>
        <p:nvSpPr>
          <p:cNvPr id="11" name="向右箭號 10"/>
          <p:cNvSpPr/>
          <p:nvPr/>
        </p:nvSpPr>
        <p:spPr>
          <a:xfrm>
            <a:off x="7524328" y="6165304"/>
            <a:ext cx="576064" cy="288032"/>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solidFill>
                <a:prstClr val="white"/>
              </a:solidFill>
            </a:endParaRPr>
          </a:p>
        </p:txBody>
      </p:sp>
      <p:sp>
        <p:nvSpPr>
          <p:cNvPr id="12" name="圓角矩形 11"/>
          <p:cNvSpPr/>
          <p:nvPr/>
        </p:nvSpPr>
        <p:spPr>
          <a:xfrm>
            <a:off x="107504" y="4941168"/>
            <a:ext cx="151216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395536" y="1844824"/>
            <a:ext cx="828092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97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SzPct val="80000"/>
              <a:defRPr/>
            </a:pPr>
            <a:r>
              <a:rPr lang="en-US" altLang="zh-TW" sz="4200" dirty="0">
                <a:solidFill>
                  <a:srgbClr val="572314"/>
                </a:solidFill>
                <a:latin typeface="標楷體" pitchFamily="65" charset="-120"/>
              </a:rPr>
              <a:t>105</a:t>
            </a:r>
            <a:r>
              <a:rPr lang="zh-TW" altLang="en-US" sz="4200" dirty="0">
                <a:solidFill>
                  <a:srgbClr val="572314"/>
                </a:solidFill>
                <a:latin typeface="標楷體" pitchFamily="65" charset="-120"/>
              </a:rPr>
              <a:t>年度評鑑工作展開</a:t>
            </a:r>
          </a:p>
        </p:txBody>
      </p:sp>
      <p:sp>
        <p:nvSpPr>
          <p:cNvPr id="14" name="投影片編號版面配置區 3"/>
          <p:cNvSpPr>
            <a:spLocks noGrp="1"/>
          </p:cNvSpPr>
          <p:nvPr>
            <p:ph type="sldNum" sz="quarter" idx="4294967295"/>
          </p:nvPr>
        </p:nvSpPr>
        <p:spPr>
          <a:xfrm>
            <a:off x="8053388" y="6356350"/>
            <a:ext cx="1090612" cy="365125"/>
          </a:xfrm>
        </p:spPr>
        <p:txBody>
          <a:bodyPr/>
          <a:lstStyle/>
          <a:p>
            <a:pPr>
              <a:defRPr/>
            </a:pPr>
            <a:fld id="{1BCC24AA-E69A-459B-A6DC-BEBF9FF688E1}" type="slidenum">
              <a:rPr lang="zh-TW" altLang="en-US" smtClean="0">
                <a:solidFill>
                  <a:prstClr val="black">
                    <a:tint val="75000"/>
                  </a:prstClr>
                </a:solidFill>
              </a:rPr>
              <a:pPr>
                <a:defRPr/>
              </a:pPr>
              <a:t>12</a:t>
            </a:fld>
            <a:endParaRPr lang="zh-TW" altLang="en-US" dirty="0">
              <a:solidFill>
                <a:prstClr val="black">
                  <a:tint val="75000"/>
                </a:prstClr>
              </a:solidFill>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835518119"/>
              </p:ext>
            </p:extLst>
          </p:nvPr>
        </p:nvGraphicFramePr>
        <p:xfrm>
          <a:off x="755576" y="1115616"/>
          <a:ext cx="8388424" cy="5132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84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200" dirty="0">
                <a:solidFill>
                  <a:srgbClr val="572314"/>
                </a:solidFill>
                <a:latin typeface="標楷體" pitchFamily="65" charset="-120"/>
              </a:rPr>
              <a:t>指標修正項目</a:t>
            </a:r>
            <a:r>
              <a:rPr lang="en-US" altLang="zh-TW" sz="4200" dirty="0">
                <a:solidFill>
                  <a:srgbClr val="572314"/>
                </a:solidFill>
                <a:latin typeface="標楷體" pitchFamily="65" charset="-120"/>
              </a:rPr>
              <a:t>-</a:t>
            </a:r>
            <a:r>
              <a:rPr lang="zh-TW" altLang="zh-TW" sz="4200" dirty="0">
                <a:solidFill>
                  <a:srgbClr val="572314"/>
                </a:solidFill>
                <a:latin typeface="標楷體" pitchFamily="65" charset="-120"/>
              </a:rPr>
              <a:t>評鑑資訊來源</a:t>
            </a:r>
            <a:endParaRPr lang="zh-TW" altLang="en-US" sz="4200" dirty="0">
              <a:solidFill>
                <a:srgbClr val="572314"/>
              </a:solidFill>
              <a:latin typeface="標楷體" pitchFamily="65" charset="-120"/>
            </a:endParaRPr>
          </a:p>
        </p:txBody>
      </p:sp>
      <p:sp>
        <p:nvSpPr>
          <p:cNvPr id="5" name="內容版面配置區 4"/>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solidFill>
                  <a:prstClr val="black">
                    <a:tint val="75000"/>
                  </a:prstClr>
                </a:solidFill>
              </a:rPr>
              <a:pPr>
                <a:defRPr/>
              </a:pPr>
              <a:t>13</a:t>
            </a:fld>
            <a:endParaRPr lang="zh-TW" altLang="en-US">
              <a:solidFill>
                <a:prstClr val="black">
                  <a:tint val="75000"/>
                </a:prstClr>
              </a:solidFill>
            </a:endParaRPr>
          </a:p>
        </p:txBody>
      </p:sp>
      <p:pic>
        <p:nvPicPr>
          <p:cNvPr id="119810" name="Picture 2"/>
          <p:cNvPicPr>
            <a:picLocks noChangeAspect="1" noChangeArrowheads="1"/>
          </p:cNvPicPr>
          <p:nvPr/>
        </p:nvPicPr>
        <p:blipFill>
          <a:blip r:embed="rId3" cstate="print"/>
          <a:srcRect/>
          <a:stretch>
            <a:fillRect/>
          </a:stretch>
        </p:blipFill>
        <p:spPr bwMode="auto">
          <a:xfrm>
            <a:off x="35496" y="3356992"/>
            <a:ext cx="8964488" cy="1743761"/>
          </a:xfrm>
          <a:prstGeom prst="rect">
            <a:avLst/>
          </a:prstGeom>
          <a:noFill/>
          <a:ln w="9525">
            <a:noFill/>
            <a:miter lim="800000"/>
            <a:headEnd/>
            <a:tailEnd/>
          </a:ln>
        </p:spPr>
      </p:pic>
      <p:pic>
        <p:nvPicPr>
          <p:cNvPr id="119811" name="Picture 3"/>
          <p:cNvPicPr>
            <a:picLocks noChangeAspect="1" noChangeArrowheads="1"/>
          </p:cNvPicPr>
          <p:nvPr/>
        </p:nvPicPr>
        <p:blipFill>
          <a:blip r:embed="rId4" cstate="print"/>
          <a:srcRect/>
          <a:stretch>
            <a:fillRect/>
          </a:stretch>
        </p:blipFill>
        <p:spPr bwMode="auto">
          <a:xfrm>
            <a:off x="611560" y="1052736"/>
            <a:ext cx="7994650" cy="2076450"/>
          </a:xfrm>
          <a:prstGeom prst="rect">
            <a:avLst/>
          </a:prstGeom>
          <a:noFill/>
          <a:ln w="9525">
            <a:noFill/>
            <a:miter lim="800000"/>
            <a:headEnd/>
            <a:tailEnd/>
          </a:ln>
        </p:spPr>
      </p:pic>
      <p:sp>
        <p:nvSpPr>
          <p:cNvPr id="7" name="圓角矩形 6"/>
          <p:cNvSpPr/>
          <p:nvPr/>
        </p:nvSpPr>
        <p:spPr>
          <a:xfrm>
            <a:off x="2267744" y="2708920"/>
            <a:ext cx="597666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8" name="圓角矩形 7"/>
          <p:cNvSpPr/>
          <p:nvPr/>
        </p:nvSpPr>
        <p:spPr>
          <a:xfrm>
            <a:off x="6804248" y="3573016"/>
            <a:ext cx="1800200"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弧形箭號 (左彎) 8"/>
          <p:cNvSpPr/>
          <p:nvPr/>
        </p:nvSpPr>
        <p:spPr>
          <a:xfrm>
            <a:off x="8100392" y="2996952"/>
            <a:ext cx="504056" cy="864096"/>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prstClr val="black"/>
              </a:solidFill>
            </a:endParaRPr>
          </a:p>
        </p:txBody>
      </p:sp>
      <p:sp>
        <p:nvSpPr>
          <p:cNvPr id="12" name="手繪多邊形 11"/>
          <p:cNvSpPr/>
          <p:nvPr/>
        </p:nvSpPr>
        <p:spPr>
          <a:xfrm>
            <a:off x="107504" y="908720"/>
            <a:ext cx="2232248" cy="432048"/>
          </a:xfrm>
          <a:custGeom>
            <a:avLst/>
            <a:gdLst>
              <a:gd name="connsiteX0" fmla="*/ 0 w 5595021"/>
              <a:gd name="connsiteY0" fmla="*/ 49201 h 295200"/>
              <a:gd name="connsiteX1" fmla="*/ 14411 w 5595021"/>
              <a:gd name="connsiteY1" fmla="*/ 14411 h 295200"/>
              <a:gd name="connsiteX2" fmla="*/ 49201 w 5595021"/>
              <a:gd name="connsiteY2" fmla="*/ 0 h 295200"/>
              <a:gd name="connsiteX3" fmla="*/ 5545820 w 5595021"/>
              <a:gd name="connsiteY3" fmla="*/ 0 h 295200"/>
              <a:gd name="connsiteX4" fmla="*/ 5580610 w 5595021"/>
              <a:gd name="connsiteY4" fmla="*/ 14411 h 295200"/>
              <a:gd name="connsiteX5" fmla="*/ 5595021 w 5595021"/>
              <a:gd name="connsiteY5" fmla="*/ 49201 h 295200"/>
              <a:gd name="connsiteX6" fmla="*/ 5595021 w 5595021"/>
              <a:gd name="connsiteY6" fmla="*/ 245999 h 295200"/>
              <a:gd name="connsiteX7" fmla="*/ 5580610 w 5595021"/>
              <a:gd name="connsiteY7" fmla="*/ 280789 h 295200"/>
              <a:gd name="connsiteX8" fmla="*/ 5545820 w 5595021"/>
              <a:gd name="connsiteY8" fmla="*/ 295200 h 295200"/>
              <a:gd name="connsiteX9" fmla="*/ 49201 w 5595021"/>
              <a:gd name="connsiteY9" fmla="*/ 295200 h 295200"/>
              <a:gd name="connsiteX10" fmla="*/ 14411 w 5595021"/>
              <a:gd name="connsiteY10" fmla="*/ 280789 h 295200"/>
              <a:gd name="connsiteX11" fmla="*/ 0 w 5595021"/>
              <a:gd name="connsiteY11" fmla="*/ 245999 h 295200"/>
              <a:gd name="connsiteX12" fmla="*/ 0 w 5595021"/>
              <a:gd name="connsiteY12"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5021" h="295200">
                <a:moveTo>
                  <a:pt x="0" y="49201"/>
                </a:moveTo>
                <a:cubicBezTo>
                  <a:pt x="0" y="36152"/>
                  <a:pt x="5184" y="23638"/>
                  <a:pt x="14411" y="14411"/>
                </a:cubicBezTo>
                <a:cubicBezTo>
                  <a:pt x="23638" y="5184"/>
                  <a:pt x="36152" y="0"/>
                  <a:pt x="49201" y="0"/>
                </a:cubicBezTo>
                <a:lnTo>
                  <a:pt x="5545820" y="0"/>
                </a:lnTo>
                <a:cubicBezTo>
                  <a:pt x="5558869" y="0"/>
                  <a:pt x="5571383" y="5184"/>
                  <a:pt x="5580610" y="14411"/>
                </a:cubicBezTo>
                <a:cubicBezTo>
                  <a:pt x="5589837" y="23638"/>
                  <a:pt x="5595021" y="36152"/>
                  <a:pt x="5595021" y="49201"/>
                </a:cubicBezTo>
                <a:lnTo>
                  <a:pt x="5595021" y="245999"/>
                </a:lnTo>
                <a:cubicBezTo>
                  <a:pt x="5595021" y="259048"/>
                  <a:pt x="5589837" y="271562"/>
                  <a:pt x="5580610" y="280789"/>
                </a:cubicBezTo>
                <a:cubicBezTo>
                  <a:pt x="5571383" y="290016"/>
                  <a:pt x="5558869" y="295200"/>
                  <a:pt x="5545820" y="295200"/>
                </a:cubicBezTo>
                <a:lnTo>
                  <a:pt x="49201" y="295200"/>
                </a:lnTo>
                <a:cubicBezTo>
                  <a:pt x="36152" y="295200"/>
                  <a:pt x="23638" y="290016"/>
                  <a:pt x="14411" y="280789"/>
                </a:cubicBezTo>
                <a:cubicBezTo>
                  <a:pt x="5184" y="271562"/>
                  <a:pt x="0" y="259048"/>
                  <a:pt x="0" y="245999"/>
                </a:cubicBezTo>
                <a:lnTo>
                  <a:pt x="0" y="49201"/>
                </a:lnTo>
                <a:close/>
              </a:path>
            </a:pathLst>
          </a:custGeom>
          <a:solidFill>
            <a:srgbClr val="B8469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25888" tIns="14410" rIns="225888" bIns="14410" numCol="1" spcCol="1270" anchor="ctr" anchorCtr="0">
            <a:noAutofit/>
          </a:bodyPr>
          <a:lstStyle/>
          <a:p>
            <a:pPr algn="ctr" defTabSz="800100" fontAlgn="auto">
              <a:lnSpc>
                <a:spcPct val="90000"/>
              </a:lnSpc>
              <a:spcBef>
                <a:spcPts val="0"/>
              </a:spcBef>
              <a:spcAft>
                <a:spcPct val="35000"/>
              </a:spcAft>
              <a:defRPr/>
            </a:pPr>
            <a:r>
              <a:rPr kumimoji="0" lang="zh-TW" altLang="en-US" sz="2400" b="1" kern="0" dirty="0" smtClean="0">
                <a:solidFill>
                  <a:prstClr val="white"/>
                </a:solidFill>
                <a:latin typeface="標楷體" pitchFamily="65" charset="-120"/>
                <a:ea typeface="標楷體" pitchFamily="65" charset="-120"/>
              </a:rPr>
              <a:t>欄位修改</a:t>
            </a:r>
          </a:p>
        </p:txBody>
      </p:sp>
      <p:sp>
        <p:nvSpPr>
          <p:cNvPr id="14" name="手繪多邊形 13"/>
          <p:cNvSpPr/>
          <p:nvPr/>
        </p:nvSpPr>
        <p:spPr>
          <a:xfrm>
            <a:off x="1547664" y="5445224"/>
            <a:ext cx="7200800" cy="859615"/>
          </a:xfrm>
          <a:custGeom>
            <a:avLst/>
            <a:gdLst>
              <a:gd name="connsiteX0" fmla="*/ 0 w 2676672"/>
              <a:gd name="connsiteY0" fmla="*/ 0 h 3425760"/>
              <a:gd name="connsiteX1" fmla="*/ 2676672 w 2676672"/>
              <a:gd name="connsiteY1" fmla="*/ 0 h 3425760"/>
              <a:gd name="connsiteX2" fmla="*/ 2676672 w 2676672"/>
              <a:gd name="connsiteY2" fmla="*/ 3425760 h 3425760"/>
              <a:gd name="connsiteX3" fmla="*/ 0 w 2676672"/>
              <a:gd name="connsiteY3" fmla="*/ 3425760 h 3425760"/>
              <a:gd name="connsiteX4" fmla="*/ 0 w 2676672"/>
              <a:gd name="connsiteY4" fmla="*/ 0 h 342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672" h="3425760">
                <a:moveTo>
                  <a:pt x="0" y="0"/>
                </a:moveTo>
                <a:lnTo>
                  <a:pt x="2676672" y="0"/>
                </a:lnTo>
                <a:lnTo>
                  <a:pt x="2676672" y="3425760"/>
                </a:lnTo>
                <a:lnTo>
                  <a:pt x="0" y="3425760"/>
                </a:lnTo>
                <a:lnTo>
                  <a:pt x="0" y="0"/>
                </a:lnTo>
                <a:close/>
              </a:path>
            </a:pathLst>
          </a:custGeom>
          <a:ln>
            <a:solidFill>
              <a:srgbClr val="0070C0"/>
            </a:solidFill>
          </a:ln>
        </p:spPr>
        <p:style>
          <a:lnRef idx="2">
            <a:schemeClr val="accent5"/>
          </a:lnRef>
          <a:fillRef idx="1">
            <a:schemeClr val="lt1"/>
          </a:fillRef>
          <a:effectRef idx="0">
            <a:schemeClr val="accent5"/>
          </a:effectRef>
          <a:fontRef idx="minor">
            <a:schemeClr val="dk1"/>
          </a:fontRef>
        </p:style>
        <p:txBody>
          <a:bodyPr spcFirstLastPara="0" vert="horz" wrap="square" lIns="128016" tIns="128016" rIns="170688" bIns="192024" numCol="1" spcCol="1270" anchor="t" anchorCtr="0">
            <a:noAutofit/>
          </a:bodyPr>
          <a:lstStyle/>
          <a:p>
            <a:pPr marL="285750" lvl="1" indent="-285750" defTabSz="1066800">
              <a:spcAft>
                <a:spcPct val="15000"/>
              </a:spcAft>
              <a:buFont typeface="Wingdings" panose="05000000000000000000" pitchFamily="2" charset="2"/>
              <a:buChar char="Ø"/>
            </a:pPr>
            <a:r>
              <a:rPr lang="zh-TW" altLang="en-US" dirty="0" smtClean="0">
                <a:solidFill>
                  <a:prstClr val="black"/>
                </a:solidFill>
                <a:latin typeface="標楷體" pitchFamily="65" charset="-120"/>
                <a:ea typeface="標楷體" pitchFamily="65" charset="-120"/>
              </a:rPr>
              <a:t>就評鑑指標之</a:t>
            </a:r>
            <a:r>
              <a:rPr lang="zh-TW" altLang="en-US" b="1" u="sng" dirty="0" smtClean="0">
                <a:solidFill>
                  <a:prstClr val="black"/>
                </a:solidFill>
                <a:latin typeface="標楷體" pitchFamily="65" charset="-120"/>
                <a:ea typeface="標楷體" pitchFamily="65" charset="-120"/>
              </a:rPr>
              <a:t>評鑑資訊依據</a:t>
            </a:r>
            <a:r>
              <a:rPr lang="zh-TW" altLang="en-US" dirty="0" smtClean="0">
                <a:solidFill>
                  <a:prstClr val="black"/>
                </a:solidFill>
                <a:latin typeface="標楷體" pitchFamily="65" charset="-120"/>
                <a:ea typeface="標楷體" pitchFamily="65" charset="-120"/>
              </a:rPr>
              <a:t>來源部分，提高企業網站及公開資訊觀測站之參採比率，減少採用年報資訊之指標。</a:t>
            </a:r>
            <a:endParaRPr lang="en-US" altLang="zh-TW" dirty="0" smtClean="0">
              <a:solidFill>
                <a:prstClr val="black"/>
              </a:solidFill>
              <a:latin typeface="標楷體" pitchFamily="65" charset="-120"/>
              <a:ea typeface="標楷體" pitchFamily="65" charset="-120"/>
            </a:endParaRPr>
          </a:p>
          <a:p>
            <a:pPr marL="228600" lvl="1" indent="-228600" defTabSz="1066800">
              <a:spcAft>
                <a:spcPct val="15000"/>
              </a:spcAft>
            </a:pPr>
            <a:endParaRPr lang="en-US" altLang="zh-TW" sz="2000" dirty="0" smtClean="0">
              <a:solidFill>
                <a:prstClr val="black"/>
              </a:solidFill>
              <a:latin typeface="標楷體" pitchFamily="65" charset="-120"/>
              <a:ea typeface="標楷體" pitchFamily="65" charset="-120"/>
            </a:endParaRPr>
          </a:p>
        </p:txBody>
      </p:sp>
      <p:sp>
        <p:nvSpPr>
          <p:cNvPr id="13" name="手繪多邊形 12"/>
          <p:cNvSpPr/>
          <p:nvPr/>
        </p:nvSpPr>
        <p:spPr>
          <a:xfrm>
            <a:off x="179512" y="5157192"/>
            <a:ext cx="2232248" cy="432048"/>
          </a:xfrm>
          <a:custGeom>
            <a:avLst/>
            <a:gdLst>
              <a:gd name="connsiteX0" fmla="*/ 0 w 5595021"/>
              <a:gd name="connsiteY0" fmla="*/ 49201 h 295200"/>
              <a:gd name="connsiteX1" fmla="*/ 14411 w 5595021"/>
              <a:gd name="connsiteY1" fmla="*/ 14411 h 295200"/>
              <a:gd name="connsiteX2" fmla="*/ 49201 w 5595021"/>
              <a:gd name="connsiteY2" fmla="*/ 0 h 295200"/>
              <a:gd name="connsiteX3" fmla="*/ 5545820 w 5595021"/>
              <a:gd name="connsiteY3" fmla="*/ 0 h 295200"/>
              <a:gd name="connsiteX4" fmla="*/ 5580610 w 5595021"/>
              <a:gd name="connsiteY4" fmla="*/ 14411 h 295200"/>
              <a:gd name="connsiteX5" fmla="*/ 5595021 w 5595021"/>
              <a:gd name="connsiteY5" fmla="*/ 49201 h 295200"/>
              <a:gd name="connsiteX6" fmla="*/ 5595021 w 5595021"/>
              <a:gd name="connsiteY6" fmla="*/ 245999 h 295200"/>
              <a:gd name="connsiteX7" fmla="*/ 5580610 w 5595021"/>
              <a:gd name="connsiteY7" fmla="*/ 280789 h 295200"/>
              <a:gd name="connsiteX8" fmla="*/ 5545820 w 5595021"/>
              <a:gd name="connsiteY8" fmla="*/ 295200 h 295200"/>
              <a:gd name="connsiteX9" fmla="*/ 49201 w 5595021"/>
              <a:gd name="connsiteY9" fmla="*/ 295200 h 295200"/>
              <a:gd name="connsiteX10" fmla="*/ 14411 w 5595021"/>
              <a:gd name="connsiteY10" fmla="*/ 280789 h 295200"/>
              <a:gd name="connsiteX11" fmla="*/ 0 w 5595021"/>
              <a:gd name="connsiteY11" fmla="*/ 245999 h 295200"/>
              <a:gd name="connsiteX12" fmla="*/ 0 w 5595021"/>
              <a:gd name="connsiteY12"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5021" h="295200">
                <a:moveTo>
                  <a:pt x="0" y="49201"/>
                </a:moveTo>
                <a:cubicBezTo>
                  <a:pt x="0" y="36152"/>
                  <a:pt x="5184" y="23638"/>
                  <a:pt x="14411" y="14411"/>
                </a:cubicBezTo>
                <a:cubicBezTo>
                  <a:pt x="23638" y="5184"/>
                  <a:pt x="36152" y="0"/>
                  <a:pt x="49201" y="0"/>
                </a:cubicBezTo>
                <a:lnTo>
                  <a:pt x="5545820" y="0"/>
                </a:lnTo>
                <a:cubicBezTo>
                  <a:pt x="5558869" y="0"/>
                  <a:pt x="5571383" y="5184"/>
                  <a:pt x="5580610" y="14411"/>
                </a:cubicBezTo>
                <a:cubicBezTo>
                  <a:pt x="5589837" y="23638"/>
                  <a:pt x="5595021" y="36152"/>
                  <a:pt x="5595021" y="49201"/>
                </a:cubicBezTo>
                <a:lnTo>
                  <a:pt x="5595021" y="245999"/>
                </a:lnTo>
                <a:cubicBezTo>
                  <a:pt x="5595021" y="259048"/>
                  <a:pt x="5589837" y="271562"/>
                  <a:pt x="5580610" y="280789"/>
                </a:cubicBezTo>
                <a:cubicBezTo>
                  <a:pt x="5571383" y="290016"/>
                  <a:pt x="5558869" y="295200"/>
                  <a:pt x="5545820" y="295200"/>
                </a:cubicBezTo>
                <a:lnTo>
                  <a:pt x="49201" y="295200"/>
                </a:lnTo>
                <a:cubicBezTo>
                  <a:pt x="36152" y="295200"/>
                  <a:pt x="23638" y="290016"/>
                  <a:pt x="14411" y="280789"/>
                </a:cubicBezTo>
                <a:cubicBezTo>
                  <a:pt x="5184" y="271562"/>
                  <a:pt x="0" y="259048"/>
                  <a:pt x="0" y="245999"/>
                </a:cubicBezTo>
                <a:lnTo>
                  <a:pt x="0" y="49201"/>
                </a:lnTo>
                <a:close/>
              </a:path>
            </a:pathLst>
          </a:custGeom>
          <a:solidFill>
            <a:srgbClr val="B8B41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25888" tIns="14410" rIns="225888" bIns="14410" numCol="1" spcCol="1270" anchor="ctr" anchorCtr="0">
            <a:noAutofit/>
          </a:bodyPr>
          <a:lstStyle/>
          <a:p>
            <a:pPr algn="ctr" defTabSz="800100" fontAlgn="auto">
              <a:lnSpc>
                <a:spcPct val="90000"/>
              </a:lnSpc>
              <a:spcBef>
                <a:spcPts val="0"/>
              </a:spcBef>
              <a:spcAft>
                <a:spcPct val="35000"/>
              </a:spcAft>
              <a:defRPr/>
            </a:pPr>
            <a:r>
              <a:rPr kumimoji="0" lang="zh-TW" altLang="en-US" sz="2400" b="1" kern="0" dirty="0" smtClean="0">
                <a:solidFill>
                  <a:prstClr val="white"/>
                </a:solidFill>
                <a:latin typeface="標楷體" pitchFamily="65" charset="-120"/>
                <a:ea typeface="標楷體" pitchFamily="65" charset="-120"/>
              </a:rPr>
              <a:t>提升時效性</a:t>
            </a:r>
          </a:p>
        </p:txBody>
      </p:sp>
    </p:spTree>
    <p:extLst>
      <p:ext uri="{BB962C8B-B14F-4D97-AF65-F5344CB8AC3E}">
        <p14:creationId xmlns:p14="http://schemas.microsoft.com/office/powerpoint/2010/main" val="3390484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200" dirty="0">
                <a:solidFill>
                  <a:srgbClr val="572314"/>
                </a:solidFill>
                <a:latin typeface="標楷體" pitchFamily="65" charset="-120"/>
              </a:rPr>
              <a:t>105</a:t>
            </a:r>
            <a:r>
              <a:rPr lang="zh-TW" altLang="en-US" sz="4200" dirty="0">
                <a:solidFill>
                  <a:srgbClr val="572314"/>
                </a:solidFill>
                <a:latin typeface="標楷體" pitchFamily="65" charset="-120"/>
              </a:rPr>
              <a:t>年度公司治理評鑑</a:t>
            </a:r>
            <a:r>
              <a:rPr lang="en-US" altLang="zh-TW" sz="4200" dirty="0" smtClean="0">
                <a:solidFill>
                  <a:srgbClr val="572314"/>
                </a:solidFill>
                <a:latin typeface="標楷體" pitchFamily="65" charset="-120"/>
              </a:rPr>
              <a:t>-</a:t>
            </a:r>
            <a:r>
              <a:rPr lang="zh-TW" altLang="en-US" sz="4200" dirty="0" smtClean="0">
                <a:solidFill>
                  <a:srgbClr val="572314"/>
                </a:solidFill>
                <a:latin typeface="標楷體" pitchFamily="65" charset="-120"/>
              </a:rPr>
              <a:t>指標</a:t>
            </a:r>
            <a:r>
              <a:rPr lang="zh-TW" altLang="en-US" sz="4200" dirty="0">
                <a:solidFill>
                  <a:srgbClr val="572314"/>
                </a:solidFill>
                <a:latin typeface="標楷體" pitchFamily="65" charset="-120"/>
              </a:rPr>
              <a:t>新增</a:t>
            </a: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14</a:t>
            </a:fld>
            <a:endParaRPr lang="zh-TW" altLang="en-US"/>
          </a:p>
        </p:txBody>
      </p:sp>
      <p:graphicFrame>
        <p:nvGraphicFramePr>
          <p:cNvPr id="6" name="表格 5"/>
          <p:cNvGraphicFramePr>
            <a:graphicFrameLocks noGrp="1"/>
          </p:cNvGraphicFramePr>
          <p:nvPr/>
        </p:nvGraphicFramePr>
        <p:xfrm>
          <a:off x="179512" y="1019702"/>
          <a:ext cx="8640960" cy="5649659"/>
        </p:xfrm>
        <a:graphic>
          <a:graphicData uri="http://schemas.openxmlformats.org/drawingml/2006/table">
            <a:tbl>
              <a:tblPr firstRow="1" bandRow="1">
                <a:tableStyleId>{7DF18680-E054-41AD-8BC1-D1AEF772440D}</a:tableStyleId>
              </a:tblPr>
              <a:tblGrid>
                <a:gridCol w="1224136"/>
                <a:gridCol w="7416824"/>
              </a:tblGrid>
              <a:tr h="679801">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sz="2400" u="none" strike="noStrike" cap="none" normalizeH="0" baseline="0" dirty="0" smtClean="0">
                          <a:ln>
                            <a:noFill/>
                          </a:ln>
                          <a:effectLst/>
                          <a:latin typeface="Times New Roman" pitchFamily="18" charset="0"/>
                          <a:ea typeface="標楷體" pitchFamily="65" charset="-120"/>
                          <a:cs typeface="Times New Roman" pitchFamily="18" charset="0"/>
                        </a:rPr>
                        <a:t>題</a:t>
                      </a:r>
                      <a:r>
                        <a:rPr kumimoji="0" lang="zh-TW" altLang="en-US" sz="2400" u="none" strike="noStrike" cap="none" normalizeH="0" baseline="0" dirty="0" smtClean="0">
                          <a:ln>
                            <a:noFill/>
                          </a:ln>
                          <a:effectLst/>
                          <a:latin typeface="Times New Roman" pitchFamily="18" charset="0"/>
                          <a:ea typeface="標楷體" pitchFamily="65" charset="-120"/>
                          <a:cs typeface="Times New Roman" pitchFamily="18" charset="0"/>
                        </a:rPr>
                        <a:t>號</a:t>
                      </a:r>
                      <a:endParaRPr kumimoji="0" lang="zh-TW" sz="2400" b="1"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txBody>
                  <a:tcPr marL="68577" marR="68577" marT="0" marB="0" anchor="ctr" horzOverflow="overflow">
                    <a:solidFill>
                      <a:srgbClr val="36577E"/>
                    </a:solid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Times New Roman" pitchFamily="18" charset="0"/>
                          <a:ea typeface="標楷體" pitchFamily="65" charset="-120"/>
                          <a:cs typeface="Times New Roman" pitchFamily="18" charset="0"/>
                        </a:rPr>
                        <a:t>指標內容</a:t>
                      </a:r>
                      <a:endParaRPr kumimoji="0" lang="zh-TW" sz="2400" b="1"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txBody>
                  <a:tcPr marL="68577" marR="68577" marT="0" marB="0" anchor="ctr" horzOverflow="overflow">
                    <a:solidFill>
                      <a:srgbClr val="36577E"/>
                    </a:solidFill>
                  </a:tcPr>
                </a:tc>
              </a:tr>
              <a:tr h="906974">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2.14</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召開公司股東常會是否同時採行電子投票及董監候選人提名制？</a:t>
                      </a:r>
                      <a:endParaRPr lang="zh-TW" altLang="en-US"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D0D8E8"/>
                    </a:solidFill>
                  </a:tcPr>
                </a:tc>
              </a:tr>
              <a:tr h="789413">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2.15</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E9EDF4"/>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公司是否於股東常會開會</a:t>
                      </a:r>
                      <a:r>
                        <a:rPr lang="en-US" altLang="zh-TW" sz="2200" b="0" i="0" u="none" strike="noStrike" dirty="0" smtClean="0">
                          <a:solidFill>
                            <a:srgbClr val="000000"/>
                          </a:solidFill>
                          <a:latin typeface="Times New Roman" pitchFamily="18" charset="0"/>
                          <a:ea typeface="標楷體" pitchFamily="65" charset="-120"/>
                          <a:cs typeface="Times New Roman" pitchFamily="18" charset="0"/>
                        </a:rPr>
                        <a:t>21</a:t>
                      </a:r>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日前上傳英文版議事手冊及會議補充資料？</a:t>
                      </a:r>
                      <a:endParaRPr lang="zh-TW" altLang="en-US"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E9EDF4"/>
                    </a:solidFill>
                  </a:tcPr>
                </a:tc>
              </a:tr>
              <a:tr h="713307">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3.22</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公司之執行董事（係指具執行公司日常業務身分之董事）人數，是否未逾董事席次三分之ㄧ？</a:t>
                      </a:r>
                      <a:endParaRPr lang="en-US" altLang="zh-TW"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D0D8E8"/>
                    </a:solidFill>
                  </a:tcPr>
                </a:tc>
              </a:tr>
              <a:tr h="788267">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3.23</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E9EDF4"/>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公司之獨立董事是否均依「上市上櫃公司董事、監察人進修推行要點」規範之時數完成進修</a:t>
                      </a:r>
                      <a:r>
                        <a:rPr lang="en-US" altLang="zh-TW" sz="2200" b="0" i="0" u="none" strike="noStrike" dirty="0" smtClean="0">
                          <a:solidFill>
                            <a:srgbClr val="000000"/>
                          </a:solidFill>
                          <a:latin typeface="Times New Roman" pitchFamily="18" charset="0"/>
                          <a:ea typeface="標楷體" pitchFamily="65" charset="-120"/>
                          <a:cs typeface="Times New Roman" pitchFamily="18" charset="0"/>
                        </a:rPr>
                        <a:t>?</a:t>
                      </a:r>
                      <a:endParaRPr lang="en-US" altLang="zh-TW"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E9EDF4"/>
                    </a:solidFill>
                  </a:tcPr>
                </a:tc>
              </a:tr>
              <a:tr h="713307">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3.28</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公司訂定之董事會績效評估辦法或程序，是否明定至少三年執行外部評估ㄧ次？</a:t>
                      </a:r>
                      <a:endParaRPr lang="en-US" altLang="zh-TW"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D0D8E8"/>
                    </a:solidFill>
                  </a:tcPr>
                </a:tc>
              </a:tr>
              <a:tr h="1058590">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3.34</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E9EDF4"/>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公司是否將獨立董事與內部稽核主管及會計師之溝通情形（如就公司財務報告及財務業務狀況進行溝通之方式、事項及結果等）揭露於公司網站？</a:t>
                      </a:r>
                      <a:endParaRPr lang="zh-TW" altLang="en-US"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E9EDF4"/>
                    </a:solidFill>
                  </a:tcPr>
                </a:tc>
              </a:tr>
            </a:tbl>
          </a:graphicData>
        </a:graphic>
      </p:graphicFrame>
    </p:spTree>
    <p:extLst>
      <p:ext uri="{BB962C8B-B14F-4D97-AF65-F5344CB8AC3E}">
        <p14:creationId xmlns:p14="http://schemas.microsoft.com/office/powerpoint/2010/main" val="3377839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800" dirty="0">
                <a:solidFill>
                  <a:srgbClr val="572314"/>
                </a:solidFill>
                <a:latin typeface="標楷體" pitchFamily="65" charset="-120"/>
              </a:rPr>
              <a:t>105</a:t>
            </a:r>
            <a:r>
              <a:rPr lang="zh-TW" altLang="en-US" sz="3800" dirty="0">
                <a:solidFill>
                  <a:srgbClr val="572314"/>
                </a:solidFill>
                <a:latin typeface="標楷體" pitchFamily="65" charset="-120"/>
              </a:rPr>
              <a:t>年度公司治理評鑑</a:t>
            </a:r>
            <a:r>
              <a:rPr lang="en-US" altLang="zh-TW" sz="3800" dirty="0" smtClean="0">
                <a:solidFill>
                  <a:srgbClr val="572314"/>
                </a:solidFill>
                <a:latin typeface="標楷體" pitchFamily="65" charset="-120"/>
              </a:rPr>
              <a:t>-</a:t>
            </a:r>
            <a:r>
              <a:rPr lang="zh-TW" altLang="en-US" sz="3800" dirty="0" smtClean="0">
                <a:solidFill>
                  <a:srgbClr val="572314"/>
                </a:solidFill>
                <a:latin typeface="標楷體" pitchFamily="65" charset="-120"/>
              </a:rPr>
              <a:t>指標</a:t>
            </a:r>
            <a:r>
              <a:rPr lang="zh-TW" altLang="en-US" sz="3800" dirty="0">
                <a:solidFill>
                  <a:srgbClr val="572314"/>
                </a:solidFill>
                <a:latin typeface="標楷體" pitchFamily="65" charset="-120"/>
              </a:rPr>
              <a:t>新增</a:t>
            </a:r>
            <a:r>
              <a:rPr lang="en-US" altLang="zh-TW" sz="3800" dirty="0">
                <a:solidFill>
                  <a:srgbClr val="572314"/>
                </a:solidFill>
                <a:latin typeface="標楷體" pitchFamily="65" charset="-120"/>
              </a:rPr>
              <a:t>(</a:t>
            </a:r>
            <a:r>
              <a:rPr lang="zh-TW" altLang="en-US" sz="3800" dirty="0">
                <a:solidFill>
                  <a:srgbClr val="572314"/>
                </a:solidFill>
                <a:latin typeface="標楷體" pitchFamily="65" charset="-120"/>
              </a:rPr>
              <a:t>續</a:t>
            </a:r>
            <a:r>
              <a:rPr lang="en-US" altLang="zh-TW" sz="3800" dirty="0">
                <a:solidFill>
                  <a:srgbClr val="572314"/>
                </a:solidFill>
                <a:latin typeface="標楷體" pitchFamily="65" charset="-120"/>
              </a:rPr>
              <a:t>)</a:t>
            </a:r>
            <a:endParaRPr lang="zh-TW" altLang="en-US" sz="3800" dirty="0">
              <a:solidFill>
                <a:srgbClr val="572314"/>
              </a:solidFill>
              <a:latin typeface="標楷體" pitchFamily="65" charset="-12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15</a:t>
            </a:fld>
            <a:endParaRPr lang="zh-TW" altLang="en-US"/>
          </a:p>
        </p:txBody>
      </p:sp>
      <p:graphicFrame>
        <p:nvGraphicFramePr>
          <p:cNvPr id="6" name="表格 5"/>
          <p:cNvGraphicFramePr>
            <a:graphicFrameLocks noGrp="1"/>
          </p:cNvGraphicFramePr>
          <p:nvPr/>
        </p:nvGraphicFramePr>
        <p:xfrm>
          <a:off x="179512" y="1019702"/>
          <a:ext cx="8640960" cy="5505641"/>
        </p:xfrm>
        <a:graphic>
          <a:graphicData uri="http://schemas.openxmlformats.org/drawingml/2006/table">
            <a:tbl>
              <a:tblPr firstRow="1" bandRow="1">
                <a:tableStyleId>{7DF18680-E054-41AD-8BC1-D1AEF772440D}</a:tableStyleId>
              </a:tblPr>
              <a:tblGrid>
                <a:gridCol w="1224136"/>
                <a:gridCol w="7416824"/>
              </a:tblGrid>
              <a:tr h="673760">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sz="2400" u="none" strike="noStrike" cap="none" normalizeH="0" baseline="0" dirty="0" smtClean="0">
                          <a:ln>
                            <a:noFill/>
                          </a:ln>
                          <a:effectLst/>
                          <a:latin typeface="Times New Roman" pitchFamily="18" charset="0"/>
                          <a:ea typeface="標楷體" pitchFamily="65" charset="-120"/>
                          <a:cs typeface="Times New Roman" pitchFamily="18" charset="0"/>
                        </a:rPr>
                        <a:t>題</a:t>
                      </a:r>
                      <a:r>
                        <a:rPr kumimoji="0" lang="zh-TW" altLang="en-US" sz="2400" u="none" strike="noStrike" cap="none" normalizeH="0" baseline="0" dirty="0" smtClean="0">
                          <a:ln>
                            <a:noFill/>
                          </a:ln>
                          <a:effectLst/>
                          <a:latin typeface="Times New Roman" pitchFamily="18" charset="0"/>
                          <a:ea typeface="標楷體" pitchFamily="65" charset="-120"/>
                          <a:cs typeface="Times New Roman" pitchFamily="18" charset="0"/>
                        </a:rPr>
                        <a:t>號</a:t>
                      </a:r>
                      <a:endParaRPr kumimoji="0" lang="zh-TW" sz="2400" b="1"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txBody>
                  <a:tcPr marL="68577" marR="68577" marT="0" marB="0" anchor="ctr" horzOverflow="overflow">
                    <a:solidFill>
                      <a:srgbClr val="36577E"/>
                    </a:solid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Times New Roman" pitchFamily="18" charset="0"/>
                          <a:ea typeface="標楷體" pitchFamily="65" charset="-120"/>
                          <a:cs typeface="Times New Roman" pitchFamily="18" charset="0"/>
                        </a:rPr>
                        <a:t>指標內容</a:t>
                      </a:r>
                      <a:endParaRPr kumimoji="0" lang="zh-TW" sz="2400" b="1"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txBody>
                  <a:tcPr marL="68577" marR="68577" marT="0" marB="0" anchor="ctr" horzOverflow="overflow">
                    <a:solidFill>
                      <a:srgbClr val="36577E"/>
                    </a:solidFill>
                  </a:tcPr>
                </a:tc>
              </a:tr>
              <a:tr h="898915">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3.35</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公司董事任一性別是否皆達董事會席次三分之ㄧ以上？</a:t>
                      </a:r>
                      <a:endParaRPr lang="zh-TW" altLang="en-US"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D0D8E8"/>
                    </a:solidFill>
                  </a:tcPr>
                </a:tc>
              </a:tr>
              <a:tr h="782398">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4.3</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E9EDF4"/>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公司是否依上市櫃公司資訊申報作業辦法等相關規定辦理而未受違約金處分？</a:t>
                      </a:r>
                      <a:endParaRPr lang="zh-TW" altLang="en-US"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E9EDF4"/>
                    </a:solidFill>
                  </a:tcPr>
                </a:tc>
              </a:tr>
              <a:tr h="763990">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C01</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公司是否自願參加其他與公司治理有關評鑑系統評核並獲認證？</a:t>
                      </a:r>
                      <a:endParaRPr lang="en-US" altLang="zh-TW"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D0D8E8"/>
                    </a:solidFill>
                  </a:tcPr>
                </a:tc>
              </a:tr>
              <a:tr h="781263">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C02</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E9EDF4"/>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公司是否有董事</a:t>
                      </a:r>
                      <a:r>
                        <a:rPr lang="en-US" altLang="zh-TW" sz="2200" b="0" i="0" u="none" strike="noStrike" dirty="0" smtClean="0">
                          <a:solidFill>
                            <a:srgbClr val="000000"/>
                          </a:solidFill>
                          <a:latin typeface="Times New Roman" pitchFamily="18" charset="0"/>
                          <a:ea typeface="標楷體" pitchFamily="65" charset="-120"/>
                          <a:cs typeface="Times New Roman" pitchFamily="18" charset="0"/>
                        </a:rPr>
                        <a:t>/</a:t>
                      </a:r>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監察人遭財團法人證券投資人及期貨交易人保護中心列為被告提起訴訟？</a:t>
                      </a:r>
                      <a:endParaRPr lang="en-US" altLang="zh-TW"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E9EDF4"/>
                    </a:solidFill>
                  </a:tcPr>
                </a:tc>
              </a:tr>
              <a:tr h="706968">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C03</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公司是否有重大違反內部控制制度之情事？</a:t>
                      </a:r>
                      <a:endParaRPr lang="en-US" altLang="zh-TW"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D0D8E8"/>
                    </a:solidFill>
                  </a:tcPr>
                </a:tc>
              </a:tr>
              <a:tr h="898347">
                <a:tc>
                  <a:txBody>
                    <a:bodyPr/>
                    <a:lstStyle/>
                    <a:p>
                      <a:pPr algn="ctr" fontAlgn="ctr"/>
                      <a:r>
                        <a:rPr lang="en-US" altLang="zh-TW" sz="2400" b="0" i="0" u="none" strike="noStrike" dirty="0" smtClean="0">
                          <a:solidFill>
                            <a:srgbClr val="000000"/>
                          </a:solidFill>
                          <a:latin typeface="Times New Roman" pitchFamily="18" charset="0"/>
                          <a:ea typeface="標楷體" pitchFamily="65" charset="-120"/>
                          <a:cs typeface="Times New Roman" pitchFamily="18" charset="0"/>
                        </a:rPr>
                        <a:t>C04</a:t>
                      </a:r>
                      <a:endParaRPr lang="en-US" altLang="zh-TW" sz="2400" b="0" i="0" u="none" strike="noStrike" dirty="0">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E9EDF4"/>
                    </a:solidFill>
                  </a:tcPr>
                </a:tc>
                <a:tc>
                  <a:txBody>
                    <a:bodyPr/>
                    <a:lstStyle/>
                    <a:p>
                      <a:pPr algn="l" fontAlgn="t"/>
                      <a:r>
                        <a:rPr lang="zh-TW" altLang="en-US" sz="2200" b="0" i="0" u="none" strike="noStrike" dirty="0" smtClean="0">
                          <a:solidFill>
                            <a:srgbClr val="000000"/>
                          </a:solidFill>
                          <a:latin typeface="Times New Roman" pitchFamily="18" charset="0"/>
                          <a:ea typeface="標楷體" pitchFamily="65" charset="-120"/>
                          <a:cs typeface="Times New Roman" pitchFamily="18" charset="0"/>
                        </a:rPr>
                        <a:t>公司是否有重大違反誠信經營原則、企業社會責任或其他不符公司治理原則之情事？</a:t>
                      </a:r>
                      <a:endParaRPr lang="zh-TW" altLang="en-US" sz="2200" b="0" i="0" u="none" strike="noStrike" dirty="0">
                        <a:solidFill>
                          <a:srgbClr val="000000"/>
                        </a:solidFill>
                        <a:latin typeface="Times New Roman" pitchFamily="18" charset="0"/>
                        <a:ea typeface="標楷體" pitchFamily="65" charset="-120"/>
                        <a:cs typeface="Times New Roman" pitchFamily="18" charset="0"/>
                      </a:endParaRPr>
                    </a:p>
                  </a:txBody>
                  <a:tcPr marL="3342" marR="3342" marT="3342" marB="0" anchor="ctr">
                    <a:solidFill>
                      <a:srgbClr val="E9EDF4"/>
                    </a:solidFill>
                  </a:tcPr>
                </a:tc>
              </a:tr>
            </a:tbl>
          </a:graphicData>
        </a:graphic>
      </p:graphicFrame>
    </p:spTree>
    <p:extLst>
      <p:ext uri="{BB962C8B-B14F-4D97-AF65-F5344CB8AC3E}">
        <p14:creationId xmlns:p14="http://schemas.microsoft.com/office/powerpoint/2010/main" val="604349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noAutofit/>
          </a:bodyPr>
          <a:lstStyle/>
          <a:p>
            <a:r>
              <a:rPr lang="en-US" altLang="zh-TW" sz="4200" dirty="0">
                <a:solidFill>
                  <a:srgbClr val="572314"/>
                </a:solidFill>
                <a:latin typeface="標楷體" pitchFamily="65" charset="-120"/>
              </a:rPr>
              <a:t>105</a:t>
            </a:r>
            <a:r>
              <a:rPr lang="zh-TW" altLang="en-US" sz="4200" dirty="0">
                <a:solidFill>
                  <a:srgbClr val="572314"/>
                </a:solidFill>
                <a:latin typeface="標楷體" pitchFamily="65" charset="-120"/>
              </a:rPr>
              <a:t>年度公司治理評鑑</a:t>
            </a:r>
            <a:r>
              <a:rPr lang="en-US" altLang="zh-TW" sz="4200" dirty="0" smtClean="0">
                <a:solidFill>
                  <a:srgbClr val="572314"/>
                </a:solidFill>
                <a:latin typeface="標楷體" pitchFamily="65" charset="-120"/>
              </a:rPr>
              <a:t>-</a:t>
            </a:r>
            <a:r>
              <a:rPr lang="zh-TW" altLang="en-US" sz="4200" dirty="0" smtClean="0">
                <a:solidFill>
                  <a:srgbClr val="572314"/>
                </a:solidFill>
                <a:latin typeface="標楷體" pitchFamily="65" charset="-120"/>
              </a:rPr>
              <a:t>指標</a:t>
            </a:r>
            <a:r>
              <a:rPr lang="zh-TW" altLang="en-US" sz="4200" dirty="0">
                <a:solidFill>
                  <a:srgbClr val="572314"/>
                </a:solidFill>
                <a:latin typeface="標楷體" pitchFamily="65" charset="-120"/>
              </a:rPr>
              <a:t>修正</a:t>
            </a:r>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16</a:t>
            </a:fld>
            <a:endParaRPr lang="zh-TW" altLang="en-US"/>
          </a:p>
        </p:txBody>
      </p:sp>
      <p:graphicFrame>
        <p:nvGraphicFramePr>
          <p:cNvPr id="8" name="表格 7"/>
          <p:cNvGraphicFramePr>
            <a:graphicFrameLocks noGrp="1"/>
          </p:cNvGraphicFramePr>
          <p:nvPr/>
        </p:nvGraphicFramePr>
        <p:xfrm>
          <a:off x="179512" y="1019702"/>
          <a:ext cx="8640960" cy="5690065"/>
        </p:xfrm>
        <a:graphic>
          <a:graphicData uri="http://schemas.openxmlformats.org/drawingml/2006/table">
            <a:tbl>
              <a:tblPr firstRow="1" bandRow="1">
                <a:tableStyleId>{7DF18680-E054-41AD-8BC1-D1AEF772440D}</a:tableStyleId>
              </a:tblPr>
              <a:tblGrid>
                <a:gridCol w="1152128"/>
                <a:gridCol w="3672408"/>
                <a:gridCol w="3816424"/>
              </a:tblGrid>
              <a:tr h="740586">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sz="2400" u="none" strike="noStrike" cap="none" normalizeH="0" baseline="0" dirty="0" smtClean="0">
                          <a:ln>
                            <a:noFill/>
                          </a:ln>
                          <a:effectLst/>
                          <a:latin typeface="標楷體" pitchFamily="65" charset="-120"/>
                          <a:ea typeface="標楷體" pitchFamily="65" charset="-120"/>
                        </a:rPr>
                        <a:t>題</a:t>
                      </a:r>
                      <a:r>
                        <a:rPr kumimoji="0" lang="zh-TW" altLang="en-US" sz="2400" u="none" strike="noStrike" cap="none" normalizeH="0" baseline="0" dirty="0" smtClean="0">
                          <a:ln>
                            <a:noFill/>
                          </a:ln>
                          <a:effectLst/>
                          <a:latin typeface="標楷體" pitchFamily="65" charset="-120"/>
                          <a:ea typeface="標楷體" pitchFamily="65" charset="-120"/>
                        </a:rPr>
                        <a:t>號</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solidFill>
                      <a:srgbClr val="737387"/>
                    </a:solid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標楷體" pitchFamily="65" charset="-120"/>
                          <a:ea typeface="標楷體" pitchFamily="65" charset="-120"/>
                        </a:rPr>
                        <a:t>104</a:t>
                      </a:r>
                      <a:r>
                        <a:rPr kumimoji="0" lang="zh-TW" altLang="en-US" sz="2400" u="none" strike="noStrike" cap="none" normalizeH="0" baseline="0" dirty="0" smtClean="0">
                          <a:ln>
                            <a:noFill/>
                          </a:ln>
                          <a:effectLst/>
                          <a:latin typeface="標楷體" pitchFamily="65" charset="-120"/>
                          <a:ea typeface="標楷體" pitchFamily="65" charset="-120"/>
                        </a:rPr>
                        <a:t>年度指標</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solidFill>
                      <a:srgbClr val="737387"/>
                    </a:solid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rPr>
                        <a:t>105</a:t>
                      </a:r>
                      <a:r>
                        <a:rPr kumimoji="0" lang="zh-TW" altLang="en-US"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rPr>
                        <a:t>年度指標</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solidFill>
                      <a:srgbClr val="737387"/>
                    </a:solidFill>
                  </a:tcPr>
                </a:tc>
              </a:tr>
              <a:tr h="988072">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1.6</a:t>
                      </a:r>
                    </a:p>
                  </a:txBody>
                  <a:tcPr marL="7620" marR="7620" marT="7620" marB="0" anchor="ctr">
                    <a:solidFill>
                      <a:srgbClr val="D0D8E8"/>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公司是否有</a:t>
                      </a:r>
                      <a:r>
                        <a:rPr lang="zh-TW" altLang="en-US" sz="2000" b="0" i="0" u="sng" strike="noStrike" dirty="0">
                          <a:solidFill>
                            <a:srgbClr val="000000"/>
                          </a:solidFill>
                          <a:latin typeface="Times New Roman" pitchFamily="18" charset="0"/>
                          <a:ea typeface="標楷體" pitchFamily="65" charset="-120"/>
                          <a:cs typeface="Times New Roman" pitchFamily="18" charset="0"/>
                        </a:rPr>
                        <a:t>董事長以外之其他</a:t>
                      </a:r>
                      <a:r>
                        <a:rPr lang="zh-TW" altLang="en-US" sz="2000" b="0" i="0" u="none" strike="noStrike" dirty="0">
                          <a:solidFill>
                            <a:srgbClr val="000000"/>
                          </a:solidFill>
                          <a:latin typeface="Times New Roman" pitchFamily="18" charset="0"/>
                          <a:ea typeface="標楷體" pitchFamily="65" charset="-120"/>
                          <a:cs typeface="Times New Roman" pitchFamily="18" charset="0"/>
                        </a:rPr>
                        <a:t>董事</a:t>
                      </a:r>
                      <a:r>
                        <a:rPr lang="zh-TW" altLang="en-US" sz="2000" b="0" i="0" u="sng" strike="noStrike" dirty="0">
                          <a:solidFill>
                            <a:srgbClr val="000000"/>
                          </a:solidFill>
                          <a:latin typeface="Times New Roman" pitchFamily="18" charset="0"/>
                          <a:ea typeface="標楷體" pitchFamily="65" charset="-120"/>
                          <a:cs typeface="Times New Roman" pitchFamily="18" charset="0"/>
                        </a:rPr>
                        <a:t>及審計委員會成員</a:t>
                      </a:r>
                      <a:r>
                        <a:rPr lang="en-US" altLang="zh-TW" sz="2000" b="0" i="0" u="none" strike="noStrike" dirty="0">
                          <a:solidFill>
                            <a:srgbClr val="000000"/>
                          </a:solidFill>
                          <a:latin typeface="Times New Roman" pitchFamily="18" charset="0"/>
                          <a:ea typeface="標楷體" pitchFamily="65" charset="-120"/>
                          <a:cs typeface="Times New Roman" pitchFamily="18" charset="0"/>
                        </a:rPr>
                        <a:t>(</a:t>
                      </a:r>
                      <a:r>
                        <a:rPr lang="zh-TW" altLang="en-US" sz="2000" b="0" i="0" u="sng" strike="noStrike" dirty="0">
                          <a:solidFill>
                            <a:srgbClr val="000000"/>
                          </a:solidFill>
                          <a:latin typeface="Times New Roman" pitchFamily="18" charset="0"/>
                          <a:ea typeface="標楷體" pitchFamily="65" charset="-120"/>
                          <a:cs typeface="Times New Roman" pitchFamily="18" charset="0"/>
                        </a:rPr>
                        <a:t>或監察人</a:t>
                      </a:r>
                      <a:r>
                        <a:rPr lang="en-US" altLang="zh-TW" sz="2000" b="0" i="0" u="none" strike="noStrike" dirty="0">
                          <a:solidFill>
                            <a:srgbClr val="000000"/>
                          </a:solidFill>
                          <a:latin typeface="Times New Roman" pitchFamily="18" charset="0"/>
                          <a:ea typeface="標楷體" pitchFamily="65" charset="-120"/>
                          <a:cs typeface="Times New Roman" pitchFamily="18" charset="0"/>
                        </a:rPr>
                        <a:t>)</a:t>
                      </a:r>
                      <a:r>
                        <a:rPr lang="zh-TW" altLang="en-US" sz="2000" b="0" i="0" u="none" strike="noStrike" dirty="0">
                          <a:solidFill>
                            <a:srgbClr val="000000"/>
                          </a:solidFill>
                          <a:latin typeface="Times New Roman" pitchFamily="18" charset="0"/>
                          <a:ea typeface="標楷體" pitchFamily="65" charset="-120"/>
                          <a:cs typeface="Times New Roman" pitchFamily="18" charset="0"/>
                        </a:rPr>
                        <a:t>出席股東常會，並於議事錄揭露出席名單？</a:t>
                      </a:r>
                    </a:p>
                  </a:txBody>
                  <a:tcPr marL="7620" marR="7620" marT="7620" marB="0" anchor="ctr">
                    <a:solidFill>
                      <a:srgbClr val="D0D8E8"/>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公司是否有</a:t>
                      </a:r>
                      <a:r>
                        <a:rPr lang="zh-TW" altLang="en-US" sz="2000" b="0" i="0" u="sng" strike="noStrike">
                          <a:solidFill>
                            <a:srgbClr val="000000"/>
                          </a:solidFill>
                          <a:latin typeface="Times New Roman" pitchFamily="18" charset="0"/>
                          <a:ea typeface="標楷體" pitchFamily="65" charset="-120"/>
                          <a:cs typeface="Times New Roman" pitchFamily="18" charset="0"/>
                        </a:rPr>
                        <a:t>三分之ㄧ以上</a:t>
                      </a:r>
                      <a:r>
                        <a:rPr lang="zh-TW" altLang="en-US" sz="2000" b="0" i="0" u="none" strike="noStrike">
                          <a:solidFill>
                            <a:srgbClr val="000000"/>
                          </a:solidFill>
                          <a:latin typeface="Times New Roman" pitchFamily="18" charset="0"/>
                          <a:ea typeface="標楷體" pitchFamily="65" charset="-120"/>
                          <a:cs typeface="Times New Roman" pitchFamily="18" charset="0"/>
                        </a:rPr>
                        <a:t>董事</a:t>
                      </a:r>
                      <a:r>
                        <a:rPr lang="en-US" altLang="zh-TW" sz="2000" b="0" i="0" u="none" strike="noStrike">
                          <a:solidFill>
                            <a:srgbClr val="000000"/>
                          </a:solidFill>
                          <a:latin typeface="Times New Roman" pitchFamily="18" charset="0"/>
                          <a:ea typeface="標楷體" pitchFamily="65" charset="-120"/>
                          <a:cs typeface="Times New Roman" pitchFamily="18" charset="0"/>
                        </a:rPr>
                        <a:t>(</a:t>
                      </a:r>
                      <a:r>
                        <a:rPr lang="zh-TW" altLang="en-US" sz="2000" b="0" i="0" u="sng" strike="noStrike">
                          <a:solidFill>
                            <a:srgbClr val="000000"/>
                          </a:solidFill>
                          <a:latin typeface="Times New Roman" pitchFamily="18" charset="0"/>
                          <a:ea typeface="標楷體" pitchFamily="65" charset="-120"/>
                          <a:cs typeface="Times New Roman" pitchFamily="18" charset="0"/>
                        </a:rPr>
                        <a:t>至少包含ㄧ席獨立董事</a:t>
                      </a:r>
                      <a:r>
                        <a:rPr lang="en-US" altLang="zh-TW" sz="2000" b="0" i="0" u="none" strike="noStrike">
                          <a:solidFill>
                            <a:srgbClr val="000000"/>
                          </a:solidFill>
                          <a:latin typeface="Times New Roman" pitchFamily="18" charset="0"/>
                          <a:ea typeface="標楷體" pitchFamily="65" charset="-120"/>
                          <a:cs typeface="Times New Roman" pitchFamily="18" charset="0"/>
                        </a:rPr>
                        <a:t>)</a:t>
                      </a:r>
                      <a:r>
                        <a:rPr lang="zh-TW" altLang="en-US" sz="2000" b="0" i="0" u="none" strike="noStrike">
                          <a:solidFill>
                            <a:srgbClr val="000000"/>
                          </a:solidFill>
                          <a:latin typeface="Times New Roman" pitchFamily="18" charset="0"/>
                          <a:ea typeface="標楷體" pitchFamily="65" charset="-120"/>
                          <a:cs typeface="Times New Roman" pitchFamily="18" charset="0"/>
                        </a:rPr>
                        <a:t>出席股東常會，並於議事錄揭露出席名單？</a:t>
                      </a:r>
                    </a:p>
                  </a:txBody>
                  <a:tcPr marL="7620" marR="7620" marT="7620" marB="0" anchor="ctr">
                    <a:solidFill>
                      <a:srgbClr val="D0D8E8"/>
                    </a:solidFill>
                  </a:tcPr>
                </a:tc>
              </a:tr>
              <a:tr h="859999">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2.7</a:t>
                      </a:r>
                    </a:p>
                  </a:txBody>
                  <a:tcPr marL="7620" marR="7620" marT="7620" marB="0" anchor="ctr">
                    <a:solidFill>
                      <a:srgbClr val="E9EDF4"/>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公司是否於股東常會開會</a:t>
                      </a:r>
                      <a:r>
                        <a:rPr lang="en-US" altLang="zh-TW" sz="2000" b="0" i="0" u="none" strike="noStrike" dirty="0">
                          <a:solidFill>
                            <a:srgbClr val="000000"/>
                          </a:solidFill>
                          <a:latin typeface="Times New Roman" pitchFamily="18" charset="0"/>
                          <a:ea typeface="標楷體" pitchFamily="65" charset="-120"/>
                          <a:cs typeface="Times New Roman" pitchFamily="18" charset="0"/>
                        </a:rPr>
                        <a:t>1</a:t>
                      </a:r>
                      <a:r>
                        <a:rPr lang="en-US" altLang="zh-TW" sz="2000" b="0" i="0" u="sng" strike="noStrike" dirty="0">
                          <a:solidFill>
                            <a:srgbClr val="000000"/>
                          </a:solidFill>
                          <a:latin typeface="Times New Roman" pitchFamily="18" charset="0"/>
                          <a:ea typeface="標楷體" pitchFamily="65" charset="-120"/>
                          <a:cs typeface="Times New Roman" pitchFamily="18" charset="0"/>
                        </a:rPr>
                        <a:t>0</a:t>
                      </a:r>
                      <a:r>
                        <a:rPr lang="zh-TW" altLang="en-US" sz="2000" b="0" i="0" u="none" strike="noStrike" dirty="0">
                          <a:solidFill>
                            <a:srgbClr val="000000"/>
                          </a:solidFill>
                          <a:latin typeface="Times New Roman" pitchFamily="18" charset="0"/>
                          <a:ea typeface="標楷體" pitchFamily="65" charset="-120"/>
                          <a:cs typeface="Times New Roman" pitchFamily="18" charset="0"/>
                        </a:rPr>
                        <a:t>日前上傳年報？</a:t>
                      </a:r>
                    </a:p>
                  </a:txBody>
                  <a:tcPr marL="7620" marR="7620" marT="7620" marB="0" anchor="ctr">
                    <a:solidFill>
                      <a:srgbClr val="E9EDF4"/>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公司是否於股東常會開會</a:t>
                      </a:r>
                      <a:r>
                        <a:rPr lang="en-US" altLang="zh-TW" sz="2000" b="0" i="0" u="none" strike="noStrike">
                          <a:solidFill>
                            <a:srgbClr val="000000"/>
                          </a:solidFill>
                          <a:latin typeface="Times New Roman" pitchFamily="18" charset="0"/>
                          <a:ea typeface="標楷體" pitchFamily="65" charset="-120"/>
                          <a:cs typeface="Times New Roman" pitchFamily="18" charset="0"/>
                        </a:rPr>
                        <a:t>1</a:t>
                      </a:r>
                      <a:r>
                        <a:rPr lang="en-US" altLang="zh-TW" sz="2000" b="0" i="0" u="sng" strike="noStrike">
                          <a:solidFill>
                            <a:srgbClr val="000000"/>
                          </a:solidFill>
                          <a:latin typeface="Times New Roman" pitchFamily="18" charset="0"/>
                          <a:ea typeface="標楷體" pitchFamily="65" charset="-120"/>
                          <a:cs typeface="Times New Roman" pitchFamily="18" charset="0"/>
                        </a:rPr>
                        <a:t>4</a:t>
                      </a:r>
                      <a:r>
                        <a:rPr lang="zh-TW" altLang="en-US" sz="2000" b="0" i="0" u="none" strike="noStrike">
                          <a:solidFill>
                            <a:srgbClr val="000000"/>
                          </a:solidFill>
                          <a:latin typeface="Times New Roman" pitchFamily="18" charset="0"/>
                          <a:ea typeface="標楷體" pitchFamily="65" charset="-120"/>
                          <a:cs typeface="Times New Roman" pitchFamily="18" charset="0"/>
                        </a:rPr>
                        <a:t>日前上傳年報？</a:t>
                      </a:r>
                    </a:p>
                  </a:txBody>
                  <a:tcPr marL="7620" marR="7620" marT="7620" marB="0" anchor="ctr">
                    <a:solidFill>
                      <a:srgbClr val="E9EDF4"/>
                    </a:solidFill>
                  </a:tcPr>
                </a:tc>
              </a:tr>
              <a:tr h="777088">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2.9</a:t>
                      </a:r>
                    </a:p>
                  </a:txBody>
                  <a:tcPr marL="7620" marR="7620" marT="7620" marB="0" anchor="ctr">
                    <a:solidFill>
                      <a:srgbClr val="D0D8E8"/>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公司是否於股東常會開會</a:t>
                      </a:r>
                      <a:r>
                        <a:rPr lang="en-US" altLang="zh-TW" sz="2000" b="0" i="0" u="none" strike="noStrike" dirty="0">
                          <a:solidFill>
                            <a:srgbClr val="000000"/>
                          </a:solidFill>
                          <a:latin typeface="Times New Roman" pitchFamily="18" charset="0"/>
                          <a:ea typeface="標楷體" pitchFamily="65" charset="-120"/>
                          <a:cs typeface="Times New Roman" pitchFamily="18" charset="0"/>
                        </a:rPr>
                        <a:t>30</a:t>
                      </a:r>
                      <a:r>
                        <a:rPr lang="zh-TW" altLang="en-US" sz="2000" b="0" i="0" u="none" strike="noStrike" dirty="0">
                          <a:solidFill>
                            <a:srgbClr val="000000"/>
                          </a:solidFill>
                          <a:latin typeface="Times New Roman" pitchFamily="18" charset="0"/>
                          <a:ea typeface="標楷體" pitchFamily="65" charset="-120"/>
                          <a:cs typeface="Times New Roman" pitchFamily="18" charset="0"/>
                        </a:rPr>
                        <a:t>日前同步上傳英文版開會通知</a:t>
                      </a:r>
                      <a:r>
                        <a:rPr lang="zh-TW" altLang="en-US" sz="2000" b="0" i="0" u="sng" strike="noStrike" dirty="0">
                          <a:solidFill>
                            <a:srgbClr val="000000"/>
                          </a:solidFill>
                          <a:latin typeface="Times New Roman" pitchFamily="18" charset="0"/>
                          <a:ea typeface="標楷體" pitchFamily="65" charset="-120"/>
                          <a:cs typeface="Times New Roman" pitchFamily="18" charset="0"/>
                        </a:rPr>
                        <a:t>，並於開會</a:t>
                      </a:r>
                      <a:r>
                        <a:rPr lang="en-US" altLang="zh-TW" sz="2000" b="0" i="0" u="sng" strike="noStrike" dirty="0">
                          <a:solidFill>
                            <a:srgbClr val="000000"/>
                          </a:solidFill>
                          <a:latin typeface="Times New Roman" pitchFamily="18" charset="0"/>
                          <a:ea typeface="標楷體" pitchFamily="65" charset="-120"/>
                          <a:cs typeface="Times New Roman" pitchFamily="18" charset="0"/>
                        </a:rPr>
                        <a:t>21</a:t>
                      </a:r>
                      <a:r>
                        <a:rPr lang="zh-TW" altLang="en-US" sz="2000" b="0" i="0" u="sng" strike="noStrike" dirty="0">
                          <a:solidFill>
                            <a:srgbClr val="000000"/>
                          </a:solidFill>
                          <a:latin typeface="Times New Roman" pitchFamily="18" charset="0"/>
                          <a:ea typeface="標楷體" pitchFamily="65" charset="-120"/>
                          <a:cs typeface="Times New Roman" pitchFamily="18" charset="0"/>
                        </a:rPr>
                        <a:t>日前上傳英文版議事手冊及會議補充資料</a:t>
                      </a:r>
                      <a:r>
                        <a:rPr lang="zh-TW" altLang="en-US" sz="2000" b="0" i="0" u="none" strike="noStrike" dirty="0">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D0D8E8"/>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公司是否於股東常會開會</a:t>
                      </a:r>
                      <a:r>
                        <a:rPr lang="en-US" altLang="zh-TW" sz="2000" b="0" i="0" u="none" strike="noStrike">
                          <a:solidFill>
                            <a:srgbClr val="000000"/>
                          </a:solidFill>
                          <a:latin typeface="Times New Roman" pitchFamily="18" charset="0"/>
                          <a:ea typeface="標楷體" pitchFamily="65" charset="-120"/>
                          <a:cs typeface="Times New Roman" pitchFamily="18" charset="0"/>
                        </a:rPr>
                        <a:t>30</a:t>
                      </a:r>
                      <a:r>
                        <a:rPr lang="zh-TW" altLang="en-US" sz="2000" b="0" i="0" u="none" strike="noStrike">
                          <a:solidFill>
                            <a:srgbClr val="000000"/>
                          </a:solidFill>
                          <a:latin typeface="Times New Roman" pitchFamily="18" charset="0"/>
                          <a:ea typeface="標楷體" pitchFamily="65" charset="-120"/>
                          <a:cs typeface="Times New Roman" pitchFamily="18" charset="0"/>
                        </a:rPr>
                        <a:t>日前同步上傳英文版開會通知？</a:t>
                      </a:r>
                    </a:p>
                  </a:txBody>
                  <a:tcPr marL="7620" marR="7620" marT="7620" marB="0" anchor="ctr">
                    <a:solidFill>
                      <a:srgbClr val="D0D8E8"/>
                    </a:solidFill>
                  </a:tcPr>
                </a:tc>
              </a:tr>
              <a:tr h="858752">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3.8</a:t>
                      </a:r>
                    </a:p>
                  </a:txBody>
                  <a:tcPr marL="7620" marR="7620" marT="7620" marB="0" anchor="ctr">
                    <a:solidFill>
                      <a:srgbClr val="E9EDF4"/>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公司</a:t>
                      </a:r>
                      <a:r>
                        <a:rPr lang="zh-TW" altLang="en-US" sz="2000" b="0" i="0" u="sng" strike="noStrike" dirty="0">
                          <a:solidFill>
                            <a:srgbClr val="000000"/>
                          </a:solidFill>
                          <a:latin typeface="Times New Roman" pitchFamily="18" charset="0"/>
                          <a:ea typeface="標楷體" pitchFamily="65" charset="-120"/>
                          <a:cs typeface="Times New Roman" pitchFamily="18" charset="0"/>
                        </a:rPr>
                        <a:t>實際在任之</a:t>
                      </a:r>
                      <a:r>
                        <a:rPr lang="zh-TW" altLang="en-US" sz="2000" b="0" i="0" u="none" strike="noStrike" dirty="0">
                          <a:solidFill>
                            <a:srgbClr val="000000"/>
                          </a:solidFill>
                          <a:latin typeface="Times New Roman" pitchFamily="18" charset="0"/>
                          <a:ea typeface="標楷體" pitchFamily="65" charset="-120"/>
                          <a:cs typeface="Times New Roman" pitchFamily="18" charset="0"/>
                        </a:rPr>
                        <a:t>獨立董事其連續任期</a:t>
                      </a:r>
                      <a:r>
                        <a:rPr lang="zh-TW" altLang="en-US" sz="2000" b="0" i="0" u="sng" strike="noStrike" dirty="0">
                          <a:solidFill>
                            <a:srgbClr val="000000"/>
                          </a:solidFill>
                          <a:latin typeface="Times New Roman" pitchFamily="18" charset="0"/>
                          <a:ea typeface="標楷體" pitchFamily="65" charset="-120"/>
                          <a:cs typeface="Times New Roman" pitchFamily="18" charset="0"/>
                        </a:rPr>
                        <a:t>是否</a:t>
                      </a:r>
                      <a:r>
                        <a:rPr lang="zh-TW" altLang="en-US" sz="2000" b="0" i="0" u="none" strike="noStrike" dirty="0">
                          <a:solidFill>
                            <a:srgbClr val="000000"/>
                          </a:solidFill>
                          <a:latin typeface="Times New Roman" pitchFamily="18" charset="0"/>
                          <a:ea typeface="標楷體" pitchFamily="65" charset="-120"/>
                          <a:cs typeface="Times New Roman" pitchFamily="18" charset="0"/>
                        </a:rPr>
                        <a:t>均不超過九年</a:t>
                      </a:r>
                      <a:r>
                        <a:rPr lang="en-US" altLang="zh-TW" sz="2000" b="0" i="0" u="none" strike="noStrike" dirty="0">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E9EDF4"/>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a:t>
                      </a:r>
                      <a:r>
                        <a:rPr lang="zh-TW" altLang="en-US" sz="2000" b="0" i="0" u="sng" strike="noStrike">
                          <a:solidFill>
                            <a:srgbClr val="000000"/>
                          </a:solidFill>
                          <a:latin typeface="Times New Roman" pitchFamily="18" charset="0"/>
                          <a:ea typeface="標楷體" pitchFamily="65" charset="-120"/>
                          <a:cs typeface="Times New Roman" pitchFamily="18" charset="0"/>
                        </a:rPr>
                        <a:t>是否至少兩名</a:t>
                      </a:r>
                      <a:r>
                        <a:rPr lang="zh-TW" altLang="en-US" sz="2000" b="0" i="0" u="none" strike="noStrike">
                          <a:solidFill>
                            <a:srgbClr val="000000"/>
                          </a:solidFill>
                          <a:latin typeface="Times New Roman" pitchFamily="18" charset="0"/>
                          <a:ea typeface="標楷體" pitchFamily="65" charset="-120"/>
                          <a:cs typeface="Times New Roman" pitchFamily="18" charset="0"/>
                        </a:rPr>
                        <a:t>獨立董事其連續任期均不超過九年</a:t>
                      </a:r>
                      <a:r>
                        <a:rPr lang="en-US" altLang="zh-TW" sz="2000" b="0" i="0" u="none" strike="noStrike">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E9EDF4"/>
                    </a:solidFill>
                  </a:tcPr>
                </a:tc>
              </a:tr>
              <a:tr h="777088">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3.19</a:t>
                      </a:r>
                    </a:p>
                  </a:txBody>
                  <a:tcPr marL="7620" marR="7620" marT="7620" marB="0" anchor="ctr">
                    <a:solidFill>
                      <a:srgbClr val="D0D8E8"/>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受評年度全體董事之董事會實際出席率是否平均達</a:t>
                      </a:r>
                      <a:r>
                        <a:rPr lang="en-US" altLang="zh-TW" sz="2000" b="0" i="0" u="sng" strike="noStrike" dirty="0">
                          <a:solidFill>
                            <a:srgbClr val="000000"/>
                          </a:solidFill>
                          <a:latin typeface="Times New Roman" pitchFamily="18" charset="0"/>
                          <a:ea typeface="標楷體" pitchFamily="65" charset="-120"/>
                          <a:cs typeface="Times New Roman" pitchFamily="18" charset="0"/>
                        </a:rPr>
                        <a:t>75</a:t>
                      </a:r>
                      <a:r>
                        <a:rPr lang="en-US" altLang="zh-TW" sz="2000" b="0" i="0" u="none" strike="noStrike" dirty="0">
                          <a:solidFill>
                            <a:srgbClr val="000000"/>
                          </a:solidFill>
                          <a:latin typeface="Times New Roman" pitchFamily="18" charset="0"/>
                          <a:ea typeface="標楷體" pitchFamily="65" charset="-120"/>
                          <a:cs typeface="Times New Roman" pitchFamily="18" charset="0"/>
                        </a:rPr>
                        <a:t>%</a:t>
                      </a:r>
                      <a:r>
                        <a:rPr lang="zh-TW" altLang="en-US" sz="2000" b="0" i="0" u="none" strike="noStrike" dirty="0">
                          <a:solidFill>
                            <a:srgbClr val="000000"/>
                          </a:solidFill>
                          <a:latin typeface="Times New Roman" pitchFamily="18" charset="0"/>
                          <a:ea typeface="標楷體" pitchFamily="65" charset="-120"/>
                          <a:cs typeface="Times New Roman" pitchFamily="18" charset="0"/>
                        </a:rPr>
                        <a:t>以上？</a:t>
                      </a:r>
                    </a:p>
                  </a:txBody>
                  <a:tcPr marL="7620" marR="7620" marT="7620" marB="0" anchor="ctr">
                    <a:solidFill>
                      <a:srgbClr val="D0D8E8"/>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受評年度全體董事之董事會實際出席率是否平均達</a:t>
                      </a:r>
                      <a:r>
                        <a:rPr lang="en-US" altLang="zh-TW" sz="2000" b="0" i="0" u="sng" strike="noStrike" dirty="0">
                          <a:solidFill>
                            <a:srgbClr val="000000"/>
                          </a:solidFill>
                          <a:latin typeface="Times New Roman" pitchFamily="18" charset="0"/>
                          <a:ea typeface="標楷體" pitchFamily="65" charset="-120"/>
                          <a:cs typeface="Times New Roman" pitchFamily="18" charset="0"/>
                        </a:rPr>
                        <a:t>80</a:t>
                      </a:r>
                      <a:r>
                        <a:rPr lang="en-US" altLang="zh-TW" sz="2000" b="0" i="0" u="none" strike="noStrike" dirty="0">
                          <a:solidFill>
                            <a:srgbClr val="000000"/>
                          </a:solidFill>
                          <a:latin typeface="Times New Roman" pitchFamily="18" charset="0"/>
                          <a:ea typeface="標楷體" pitchFamily="65" charset="-120"/>
                          <a:cs typeface="Times New Roman" pitchFamily="18" charset="0"/>
                        </a:rPr>
                        <a:t>%</a:t>
                      </a:r>
                      <a:r>
                        <a:rPr lang="zh-TW" altLang="en-US" sz="2000" b="0" i="0" u="none" strike="noStrike" dirty="0">
                          <a:solidFill>
                            <a:srgbClr val="000000"/>
                          </a:solidFill>
                          <a:latin typeface="Times New Roman" pitchFamily="18" charset="0"/>
                          <a:ea typeface="標楷體" pitchFamily="65" charset="-120"/>
                          <a:cs typeface="Times New Roman" pitchFamily="18" charset="0"/>
                        </a:rPr>
                        <a:t>以上？</a:t>
                      </a:r>
                    </a:p>
                  </a:txBody>
                  <a:tcPr marL="7620" marR="7620" marT="7620" marB="0" anchor="ctr">
                    <a:solidFill>
                      <a:srgbClr val="D0D8E8"/>
                    </a:solidFill>
                  </a:tcPr>
                </a:tc>
              </a:tr>
            </a:tbl>
          </a:graphicData>
        </a:graphic>
      </p:graphicFrame>
    </p:spTree>
    <p:extLst>
      <p:ext uri="{BB962C8B-B14F-4D97-AF65-F5344CB8AC3E}">
        <p14:creationId xmlns:p14="http://schemas.microsoft.com/office/powerpoint/2010/main" val="414944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noAutofit/>
          </a:bodyPr>
          <a:lstStyle/>
          <a:p>
            <a:r>
              <a:rPr lang="en-US" altLang="zh-TW" sz="3800" dirty="0" smtClean="0">
                <a:solidFill>
                  <a:srgbClr val="572314"/>
                </a:solidFill>
                <a:latin typeface="標楷體" pitchFamily="65" charset="-120"/>
              </a:rPr>
              <a:t>105</a:t>
            </a:r>
            <a:r>
              <a:rPr lang="zh-TW" altLang="en-US" sz="3800" dirty="0" smtClean="0">
                <a:solidFill>
                  <a:srgbClr val="572314"/>
                </a:solidFill>
                <a:latin typeface="標楷體" pitchFamily="65" charset="-120"/>
              </a:rPr>
              <a:t>年度公司治理評鑑</a:t>
            </a:r>
            <a:r>
              <a:rPr lang="en-US" altLang="zh-TW" sz="3800" dirty="0" smtClean="0">
                <a:solidFill>
                  <a:srgbClr val="572314"/>
                </a:solidFill>
                <a:latin typeface="標楷體" pitchFamily="65" charset="-120"/>
              </a:rPr>
              <a:t>-</a:t>
            </a:r>
            <a:r>
              <a:rPr lang="zh-TW" altLang="en-US" sz="3800" dirty="0" smtClean="0">
                <a:solidFill>
                  <a:srgbClr val="572314"/>
                </a:solidFill>
                <a:latin typeface="標楷體" pitchFamily="65" charset="-120"/>
              </a:rPr>
              <a:t>指標修正</a:t>
            </a:r>
            <a:r>
              <a:rPr lang="en-US" altLang="zh-TW" sz="3800" dirty="0" smtClean="0">
                <a:solidFill>
                  <a:srgbClr val="572314"/>
                </a:solidFill>
                <a:latin typeface="標楷體" pitchFamily="65" charset="-120"/>
              </a:rPr>
              <a:t>(</a:t>
            </a:r>
            <a:r>
              <a:rPr lang="zh-TW" altLang="en-US" sz="3800" dirty="0" smtClean="0">
                <a:solidFill>
                  <a:srgbClr val="572314"/>
                </a:solidFill>
                <a:latin typeface="標楷體" pitchFamily="65" charset="-120"/>
              </a:rPr>
              <a:t>續</a:t>
            </a:r>
            <a:r>
              <a:rPr lang="en-US" altLang="zh-TW" sz="3800" dirty="0" smtClean="0">
                <a:solidFill>
                  <a:srgbClr val="572314"/>
                </a:solidFill>
                <a:latin typeface="標楷體" pitchFamily="65" charset="-120"/>
              </a:rPr>
              <a:t>)</a:t>
            </a:r>
            <a:endParaRPr lang="zh-TW" altLang="en-US" sz="3800" dirty="0">
              <a:solidFill>
                <a:srgbClr val="572314"/>
              </a:solidFill>
              <a:latin typeface="標楷體" pitchFamily="65" charset="-120"/>
            </a:endParaRPr>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17</a:t>
            </a:fld>
            <a:endParaRPr lang="zh-TW" altLang="en-US"/>
          </a:p>
        </p:txBody>
      </p:sp>
      <p:graphicFrame>
        <p:nvGraphicFramePr>
          <p:cNvPr id="8" name="表格 7"/>
          <p:cNvGraphicFramePr>
            <a:graphicFrameLocks noGrp="1"/>
          </p:cNvGraphicFramePr>
          <p:nvPr/>
        </p:nvGraphicFramePr>
        <p:xfrm>
          <a:off x="179512" y="1019702"/>
          <a:ext cx="8640960" cy="5505642"/>
        </p:xfrm>
        <a:graphic>
          <a:graphicData uri="http://schemas.openxmlformats.org/drawingml/2006/table">
            <a:tbl>
              <a:tblPr firstRow="1" bandRow="1">
                <a:tableStyleId>{7DF18680-E054-41AD-8BC1-D1AEF772440D}</a:tableStyleId>
              </a:tblPr>
              <a:tblGrid>
                <a:gridCol w="1152128"/>
                <a:gridCol w="3672408"/>
                <a:gridCol w="3816424"/>
              </a:tblGrid>
              <a:tr h="932680">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sz="2400" u="none" strike="noStrike" cap="none" normalizeH="0" baseline="0" dirty="0" smtClean="0">
                          <a:ln>
                            <a:noFill/>
                          </a:ln>
                          <a:effectLst/>
                          <a:latin typeface="標楷體" pitchFamily="65" charset="-120"/>
                          <a:ea typeface="標楷體" pitchFamily="65" charset="-120"/>
                        </a:rPr>
                        <a:t>題</a:t>
                      </a:r>
                      <a:r>
                        <a:rPr kumimoji="0" lang="zh-TW" altLang="en-US" sz="2400" u="none" strike="noStrike" cap="none" normalizeH="0" baseline="0" dirty="0" smtClean="0">
                          <a:ln>
                            <a:noFill/>
                          </a:ln>
                          <a:effectLst/>
                          <a:latin typeface="標楷體" pitchFamily="65" charset="-120"/>
                          <a:ea typeface="標楷體" pitchFamily="65" charset="-120"/>
                        </a:rPr>
                        <a:t>號</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solidFill>
                      <a:srgbClr val="737387"/>
                    </a:solid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u="none" strike="noStrike" cap="none" normalizeH="0" baseline="0" dirty="0" smtClean="0">
                          <a:ln>
                            <a:noFill/>
                          </a:ln>
                          <a:effectLst/>
                          <a:latin typeface="標楷體" pitchFamily="65" charset="-120"/>
                          <a:ea typeface="標楷體" pitchFamily="65" charset="-120"/>
                        </a:rPr>
                        <a:t>104</a:t>
                      </a:r>
                      <a:r>
                        <a:rPr kumimoji="0" lang="zh-TW" altLang="en-US" sz="2400" u="none" strike="noStrike" cap="none" normalizeH="0" baseline="0" dirty="0" smtClean="0">
                          <a:ln>
                            <a:noFill/>
                          </a:ln>
                          <a:effectLst/>
                          <a:latin typeface="標楷體" pitchFamily="65" charset="-120"/>
                          <a:ea typeface="標楷體" pitchFamily="65" charset="-120"/>
                        </a:rPr>
                        <a:t>年度指標</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solidFill>
                      <a:srgbClr val="737387"/>
                    </a:solidFill>
                  </a:tcPr>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rPr>
                        <a:t>105</a:t>
                      </a:r>
                      <a:r>
                        <a:rPr kumimoji="0" lang="zh-TW" altLang="en-US"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rPr>
                        <a:t>年度指標</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solidFill>
                      <a:srgbClr val="737387"/>
                    </a:solidFill>
                  </a:tcPr>
                </a:tc>
              </a:tr>
              <a:tr h="1244358">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3.31</a:t>
                      </a:r>
                    </a:p>
                  </a:txBody>
                  <a:tcPr marL="7620" marR="7620" marT="7620" marB="0" anchor="ctr">
                    <a:solidFill>
                      <a:srgbClr val="D0D8E8"/>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a:t>
                      </a:r>
                      <a:r>
                        <a:rPr lang="zh-TW" altLang="en-US" sz="2000" b="0" i="0" u="sng" strike="noStrike">
                          <a:solidFill>
                            <a:srgbClr val="000000"/>
                          </a:solidFill>
                          <a:latin typeface="Times New Roman" pitchFamily="18" charset="0"/>
                          <a:ea typeface="標楷體" pitchFamily="65" charset="-120"/>
                          <a:cs typeface="Times New Roman" pitchFamily="18" charset="0"/>
                        </a:rPr>
                        <a:t>訂定並揭露</a:t>
                      </a:r>
                      <a:r>
                        <a:rPr lang="zh-TW" altLang="en-US" sz="2000" b="0" i="0" u="none" strike="noStrike">
                          <a:solidFill>
                            <a:srgbClr val="000000"/>
                          </a:solidFill>
                          <a:latin typeface="Times New Roman" pitchFamily="18" charset="0"/>
                          <a:ea typeface="標楷體" pitchFamily="65" charset="-120"/>
                          <a:cs typeface="Times New Roman" pitchFamily="18" charset="0"/>
                        </a:rPr>
                        <a:t>董事會績效評估</a:t>
                      </a:r>
                      <a:r>
                        <a:rPr lang="zh-TW" altLang="en-US" sz="2000" b="0" i="0" u="sng" strike="noStrike">
                          <a:solidFill>
                            <a:srgbClr val="000000"/>
                          </a:solidFill>
                          <a:latin typeface="Times New Roman" pitchFamily="18" charset="0"/>
                          <a:ea typeface="標楷體" pitchFamily="65" charset="-120"/>
                          <a:cs typeface="Times New Roman" pitchFamily="18" charset="0"/>
                        </a:rPr>
                        <a:t>辦法及程序</a:t>
                      </a:r>
                      <a:r>
                        <a:rPr lang="zh-TW" altLang="en-US" sz="2000" b="0" i="0" u="none" strike="noStrike">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D0D8E8"/>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a:t>
                      </a:r>
                      <a:r>
                        <a:rPr lang="zh-TW" altLang="en-US" sz="2000" b="0" i="0" u="sng" strike="noStrike">
                          <a:solidFill>
                            <a:srgbClr val="000000"/>
                          </a:solidFill>
                          <a:latin typeface="Times New Roman" pitchFamily="18" charset="0"/>
                          <a:ea typeface="標楷體" pitchFamily="65" charset="-120"/>
                          <a:cs typeface="Times New Roman" pitchFamily="18" charset="0"/>
                        </a:rPr>
                        <a:t>定期</a:t>
                      </a:r>
                      <a:r>
                        <a:rPr lang="en-US" altLang="zh-TW" sz="2000" b="0" i="0" u="sng" strike="noStrike">
                          <a:solidFill>
                            <a:srgbClr val="000000"/>
                          </a:solidFill>
                          <a:latin typeface="Times New Roman" pitchFamily="18" charset="0"/>
                          <a:ea typeface="標楷體" pitchFamily="65" charset="-120"/>
                          <a:cs typeface="Times New Roman" pitchFamily="18" charset="0"/>
                        </a:rPr>
                        <a:t>(</a:t>
                      </a:r>
                      <a:r>
                        <a:rPr lang="zh-TW" altLang="en-US" sz="2000" b="0" i="0" u="sng" strike="noStrike">
                          <a:solidFill>
                            <a:srgbClr val="000000"/>
                          </a:solidFill>
                          <a:latin typeface="Times New Roman" pitchFamily="18" charset="0"/>
                          <a:ea typeface="標楷體" pitchFamily="65" charset="-120"/>
                          <a:cs typeface="Times New Roman" pitchFamily="18" charset="0"/>
                        </a:rPr>
                        <a:t>至少一年一次</a:t>
                      </a:r>
                      <a:r>
                        <a:rPr lang="en-US" altLang="zh-TW" sz="2000" b="0" i="0" u="sng" strike="noStrike">
                          <a:solidFill>
                            <a:srgbClr val="000000"/>
                          </a:solidFill>
                          <a:latin typeface="Times New Roman" pitchFamily="18" charset="0"/>
                          <a:ea typeface="標楷體" pitchFamily="65" charset="-120"/>
                          <a:cs typeface="Times New Roman" pitchFamily="18" charset="0"/>
                        </a:rPr>
                        <a:t>)</a:t>
                      </a:r>
                      <a:r>
                        <a:rPr lang="zh-TW" altLang="en-US" sz="2000" b="0" i="0" u="sng" strike="noStrike">
                          <a:solidFill>
                            <a:srgbClr val="000000"/>
                          </a:solidFill>
                          <a:latin typeface="Times New Roman" pitchFamily="18" charset="0"/>
                          <a:ea typeface="標楷體" pitchFamily="65" charset="-120"/>
                          <a:cs typeface="Times New Roman" pitchFamily="18" charset="0"/>
                        </a:rPr>
                        <a:t>執行</a:t>
                      </a:r>
                      <a:r>
                        <a:rPr lang="zh-TW" altLang="en-US" sz="2000" b="0" i="0" u="none" strike="noStrike">
                          <a:solidFill>
                            <a:srgbClr val="000000"/>
                          </a:solidFill>
                          <a:latin typeface="Times New Roman" pitchFamily="18" charset="0"/>
                          <a:ea typeface="標楷體" pitchFamily="65" charset="-120"/>
                          <a:cs typeface="Times New Roman" pitchFamily="18" charset="0"/>
                        </a:rPr>
                        <a:t>董事會績效評估</a:t>
                      </a:r>
                      <a:r>
                        <a:rPr lang="zh-TW" altLang="en-US" sz="2000" b="0" i="0" u="sng" strike="noStrike">
                          <a:solidFill>
                            <a:srgbClr val="000000"/>
                          </a:solidFill>
                          <a:latin typeface="Times New Roman" pitchFamily="18" charset="0"/>
                          <a:ea typeface="標楷體" pitchFamily="65" charset="-120"/>
                          <a:cs typeface="Times New Roman" pitchFamily="18" charset="0"/>
                        </a:rPr>
                        <a:t>，並將評估結果揭露於公司網站或年報</a:t>
                      </a:r>
                      <a:r>
                        <a:rPr lang="zh-TW" altLang="en-US" sz="2000" b="0" i="0" u="none" strike="noStrike">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D0D8E8"/>
                    </a:solidFill>
                  </a:tcPr>
                </a:tc>
              </a:tr>
              <a:tr h="1268460">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4.1</a:t>
                      </a:r>
                    </a:p>
                  </a:txBody>
                  <a:tcPr marL="7620" marR="7620" marT="7620" marB="0" anchor="ctr">
                    <a:solidFill>
                      <a:srgbClr val="E9EDF4"/>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公司是否依上市櫃公司重大訊息之查證暨公開處理程序</a:t>
                      </a:r>
                      <a:r>
                        <a:rPr lang="zh-TW" altLang="en-US" sz="2000" b="0" i="0" u="sng" strike="noStrike">
                          <a:solidFill>
                            <a:srgbClr val="000000"/>
                          </a:solidFill>
                          <a:latin typeface="Times New Roman" pitchFamily="18" charset="0"/>
                          <a:ea typeface="標楷體" pitchFamily="65" charset="-120"/>
                          <a:cs typeface="Times New Roman" pitchFamily="18" charset="0"/>
                        </a:rPr>
                        <a:t>及資訊申報作業辦法等相關規定</a:t>
                      </a:r>
                      <a:r>
                        <a:rPr lang="zh-TW" altLang="en-US" sz="2000" b="0" i="0" u="none" strike="noStrike">
                          <a:solidFill>
                            <a:srgbClr val="000000"/>
                          </a:solidFill>
                          <a:latin typeface="Times New Roman" pitchFamily="18" charset="0"/>
                          <a:ea typeface="標楷體" pitchFamily="65" charset="-120"/>
                          <a:cs typeface="Times New Roman" pitchFamily="18" charset="0"/>
                        </a:rPr>
                        <a:t>辦理而未受違約金</a:t>
                      </a:r>
                      <a:r>
                        <a:rPr lang="zh-TW" altLang="en-US" sz="2000" b="0" i="0" u="sng" strike="noStrike">
                          <a:solidFill>
                            <a:srgbClr val="000000"/>
                          </a:solidFill>
                          <a:latin typeface="Times New Roman" pitchFamily="18" charset="0"/>
                          <a:ea typeface="標楷體" pitchFamily="65" charset="-120"/>
                          <a:cs typeface="Times New Roman" pitchFamily="18" charset="0"/>
                        </a:rPr>
                        <a:t>或更重大</a:t>
                      </a:r>
                      <a:r>
                        <a:rPr lang="zh-TW" altLang="en-US" sz="2000" b="0" i="0" u="none" strike="noStrike">
                          <a:solidFill>
                            <a:srgbClr val="000000"/>
                          </a:solidFill>
                          <a:latin typeface="Times New Roman" pitchFamily="18" charset="0"/>
                          <a:ea typeface="標楷體" pitchFamily="65" charset="-120"/>
                          <a:cs typeface="Times New Roman" pitchFamily="18" charset="0"/>
                        </a:rPr>
                        <a:t>處分</a:t>
                      </a:r>
                      <a:r>
                        <a:rPr lang="zh-TW" altLang="en-US" sz="2000" b="0" i="0" u="sng" strike="noStrike">
                          <a:solidFill>
                            <a:srgbClr val="000000"/>
                          </a:solidFill>
                          <a:latin typeface="Times New Roman" pitchFamily="18" charset="0"/>
                          <a:ea typeface="標楷體" pitchFamily="65" charset="-120"/>
                          <a:cs typeface="Times New Roman" pitchFamily="18" charset="0"/>
                        </a:rPr>
                        <a:t>等紀錄</a:t>
                      </a:r>
                      <a:r>
                        <a:rPr lang="zh-TW" altLang="en-US" sz="2000" b="0" i="0" u="none" strike="noStrike">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E9EDF4"/>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公司是否依上市櫃公司重大訊息之查證暨公開處理程序辦理而未受違約金處分？</a:t>
                      </a:r>
                    </a:p>
                  </a:txBody>
                  <a:tcPr marL="7620" marR="7620" marT="7620" marB="0" anchor="ctr">
                    <a:solidFill>
                      <a:srgbClr val="E9EDF4"/>
                    </a:solidFill>
                  </a:tcPr>
                </a:tc>
              </a:tr>
              <a:tr h="978649">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4.6</a:t>
                      </a:r>
                    </a:p>
                  </a:txBody>
                  <a:tcPr marL="7620" marR="7620" marT="7620" marB="0" anchor="ctr">
                    <a:solidFill>
                      <a:srgbClr val="D0D8E8"/>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公司是否未有</a:t>
                      </a:r>
                      <a:r>
                        <a:rPr lang="zh-TW" altLang="en-US" sz="2000" b="0" i="0" u="sng" strike="noStrike">
                          <a:solidFill>
                            <a:srgbClr val="000000"/>
                          </a:solidFill>
                          <a:latin typeface="Times New Roman" pitchFamily="18" charset="0"/>
                          <a:ea typeface="標楷體" pitchFamily="65" charset="-120"/>
                          <a:cs typeface="Times New Roman" pitchFamily="18" charset="0"/>
                        </a:rPr>
                        <a:t>遭主管機關要求</a:t>
                      </a:r>
                      <a:r>
                        <a:rPr lang="zh-TW" altLang="en-US" sz="2000" b="0" i="0" u="none" strike="noStrike">
                          <a:solidFill>
                            <a:srgbClr val="000000"/>
                          </a:solidFill>
                          <a:latin typeface="Times New Roman" pitchFamily="18" charset="0"/>
                          <a:ea typeface="標楷體" pitchFamily="65" charset="-120"/>
                          <a:cs typeface="Times New Roman" pitchFamily="18" charset="0"/>
                        </a:rPr>
                        <a:t>重編財務報告？</a:t>
                      </a:r>
                    </a:p>
                  </a:txBody>
                  <a:tcPr marL="7620" marR="7620" marT="7620" marB="0" anchor="ctr">
                    <a:solidFill>
                      <a:srgbClr val="D0D8E8"/>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a:t>
                      </a:r>
                      <a:r>
                        <a:rPr lang="zh-TW" altLang="en-US" sz="2000" b="0" i="0" u="sng" strike="noStrike">
                          <a:solidFill>
                            <a:srgbClr val="000000"/>
                          </a:solidFill>
                          <a:latin typeface="Times New Roman" pitchFamily="18" charset="0"/>
                          <a:ea typeface="標楷體" pitchFamily="65" charset="-120"/>
                          <a:cs typeface="Times New Roman" pitchFamily="18" charset="0"/>
                        </a:rPr>
                        <a:t>受評年度</a:t>
                      </a:r>
                      <a:r>
                        <a:rPr lang="zh-TW" altLang="en-US" sz="2000" b="0" i="0" u="none" strike="noStrike">
                          <a:solidFill>
                            <a:srgbClr val="000000"/>
                          </a:solidFill>
                          <a:latin typeface="Times New Roman" pitchFamily="18" charset="0"/>
                          <a:ea typeface="標楷體" pitchFamily="65" charset="-120"/>
                          <a:cs typeface="Times New Roman" pitchFamily="18" charset="0"/>
                        </a:rPr>
                        <a:t>是否未有重編財務報告</a:t>
                      </a:r>
                      <a:r>
                        <a:rPr lang="zh-TW" altLang="en-US" sz="2000" b="0" i="0" u="sng" strike="noStrike">
                          <a:solidFill>
                            <a:srgbClr val="000000"/>
                          </a:solidFill>
                          <a:latin typeface="Times New Roman" pitchFamily="18" charset="0"/>
                          <a:ea typeface="標楷體" pitchFamily="65" charset="-120"/>
                          <a:cs typeface="Times New Roman" pitchFamily="18" charset="0"/>
                        </a:rPr>
                        <a:t>之情事？</a:t>
                      </a:r>
                      <a:endParaRPr lang="zh-TW" altLang="en-US" sz="2000" b="0" i="0" u="none" strike="noStrike">
                        <a:solidFill>
                          <a:srgbClr val="000000"/>
                        </a:solidFill>
                        <a:latin typeface="Times New Roman" pitchFamily="18" charset="0"/>
                        <a:ea typeface="標楷體" pitchFamily="65" charset="-120"/>
                        <a:cs typeface="Times New Roman" pitchFamily="18" charset="0"/>
                      </a:endParaRPr>
                    </a:p>
                  </a:txBody>
                  <a:tcPr marL="7620" marR="7620" marT="7620" marB="0" anchor="ctr">
                    <a:solidFill>
                      <a:srgbClr val="D0D8E8"/>
                    </a:solidFill>
                  </a:tcPr>
                </a:tc>
              </a:tr>
              <a:tr h="1081495">
                <a:tc>
                  <a:txBody>
                    <a:bodyPr/>
                    <a:lstStyle/>
                    <a:p>
                      <a:pPr algn="ctr" fontAlgn="ctr"/>
                      <a:r>
                        <a:rPr lang="en-US" altLang="zh-TW" sz="2000" b="0" i="0" u="none" strike="noStrike">
                          <a:solidFill>
                            <a:srgbClr val="000000"/>
                          </a:solidFill>
                          <a:latin typeface="Times New Roman" pitchFamily="18" charset="0"/>
                          <a:ea typeface="標楷體" pitchFamily="65" charset="-120"/>
                          <a:cs typeface="Times New Roman" pitchFamily="18" charset="0"/>
                        </a:rPr>
                        <a:t>5.15</a:t>
                      </a:r>
                    </a:p>
                  </a:txBody>
                  <a:tcPr marL="7620" marR="7620" marT="7620" marB="0" anchor="ctr">
                    <a:solidFill>
                      <a:srgbClr val="E9EDF4"/>
                    </a:solidFill>
                  </a:tcPr>
                </a:tc>
                <a:tc>
                  <a:txBody>
                    <a:bodyPr/>
                    <a:lstStyle/>
                    <a:p>
                      <a:pPr algn="l" fontAlgn="t"/>
                      <a:r>
                        <a:rPr lang="zh-TW" altLang="en-US" sz="2000" b="0" i="0" u="none" strike="noStrike">
                          <a:solidFill>
                            <a:srgbClr val="000000"/>
                          </a:solidFill>
                          <a:latin typeface="Times New Roman" pitchFamily="18" charset="0"/>
                          <a:ea typeface="標楷體" pitchFamily="65" charset="-120"/>
                          <a:cs typeface="Times New Roman" pitchFamily="18" charset="0"/>
                        </a:rPr>
                        <a:t>公司編製之企業社會責任報告書等揭露公司非財務資訊之報告書，是否</a:t>
                      </a:r>
                      <a:r>
                        <a:rPr lang="zh-TW" altLang="en-US" sz="2000" b="0" i="0" u="sng" strike="noStrike">
                          <a:solidFill>
                            <a:srgbClr val="000000"/>
                          </a:solidFill>
                          <a:latin typeface="Times New Roman" pitchFamily="18" charset="0"/>
                          <a:ea typeface="標楷體" pitchFamily="65" charset="-120"/>
                          <a:cs typeface="Times New Roman" pitchFamily="18" charset="0"/>
                        </a:rPr>
                        <a:t>自願</a:t>
                      </a:r>
                      <a:r>
                        <a:rPr lang="zh-TW" altLang="en-US" sz="2000" b="0" i="0" u="none" strike="noStrike">
                          <a:solidFill>
                            <a:srgbClr val="000000"/>
                          </a:solidFill>
                          <a:latin typeface="Times New Roman" pitchFamily="18" charset="0"/>
                          <a:ea typeface="標楷體" pitchFamily="65" charset="-120"/>
                          <a:cs typeface="Times New Roman" pitchFamily="18" charset="0"/>
                        </a:rPr>
                        <a:t>取得第三方驗證？</a:t>
                      </a:r>
                    </a:p>
                  </a:txBody>
                  <a:tcPr marL="7620" marR="7620" marT="7620" marB="0" anchor="ctr">
                    <a:solidFill>
                      <a:srgbClr val="E9EDF4"/>
                    </a:solidFill>
                  </a:tcPr>
                </a:tc>
                <a:tc>
                  <a:txBody>
                    <a:bodyPr/>
                    <a:lstStyle/>
                    <a:p>
                      <a:pPr algn="l" fontAlgn="t"/>
                      <a:r>
                        <a:rPr lang="zh-TW" altLang="en-US" sz="2000" b="0" i="0" u="none" strike="noStrike" dirty="0">
                          <a:solidFill>
                            <a:srgbClr val="000000"/>
                          </a:solidFill>
                          <a:latin typeface="Times New Roman" pitchFamily="18" charset="0"/>
                          <a:ea typeface="標楷體" pitchFamily="65" charset="-120"/>
                          <a:cs typeface="Times New Roman" pitchFamily="18" charset="0"/>
                        </a:rPr>
                        <a:t>公司編製之企業社會責任報告書等揭露公司非財務資訊之報告書，是否取得第三方驗證？</a:t>
                      </a:r>
                    </a:p>
                  </a:txBody>
                  <a:tcPr marL="7620" marR="7620" marT="7620" marB="0" anchor="ctr">
                    <a:solidFill>
                      <a:srgbClr val="E9EDF4"/>
                    </a:solidFill>
                  </a:tcPr>
                </a:tc>
              </a:tr>
            </a:tbl>
          </a:graphicData>
        </a:graphic>
      </p:graphicFrame>
    </p:spTree>
    <p:extLst>
      <p:ext uri="{BB962C8B-B14F-4D97-AF65-F5344CB8AC3E}">
        <p14:creationId xmlns:p14="http://schemas.microsoft.com/office/powerpoint/2010/main" val="127427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noAutofit/>
          </a:bodyPr>
          <a:lstStyle/>
          <a:p>
            <a:r>
              <a:rPr lang="en-US" altLang="zh-TW" sz="4200" dirty="0">
                <a:solidFill>
                  <a:srgbClr val="572314"/>
                </a:solidFill>
                <a:latin typeface="標楷體" pitchFamily="65" charset="-120"/>
              </a:rPr>
              <a:t>105</a:t>
            </a:r>
            <a:r>
              <a:rPr lang="zh-TW" altLang="en-US" sz="4200" dirty="0">
                <a:solidFill>
                  <a:srgbClr val="572314"/>
                </a:solidFill>
                <a:latin typeface="標楷體" pitchFamily="65" charset="-120"/>
              </a:rPr>
              <a:t>年度公司治理評鑑</a:t>
            </a:r>
            <a:r>
              <a:rPr lang="en-US" altLang="zh-TW" sz="4200" dirty="0" smtClean="0">
                <a:solidFill>
                  <a:srgbClr val="572314"/>
                </a:solidFill>
                <a:latin typeface="標楷體" pitchFamily="65" charset="-120"/>
              </a:rPr>
              <a:t>-</a:t>
            </a:r>
            <a:r>
              <a:rPr lang="zh-TW" altLang="en-US" sz="4200" dirty="0" smtClean="0">
                <a:solidFill>
                  <a:srgbClr val="572314"/>
                </a:solidFill>
                <a:latin typeface="標楷體" pitchFamily="65" charset="-120"/>
              </a:rPr>
              <a:t>題</a:t>
            </a:r>
            <a:r>
              <a:rPr lang="zh-TW" altLang="en-US" sz="4200" dirty="0">
                <a:solidFill>
                  <a:srgbClr val="572314"/>
                </a:solidFill>
                <a:latin typeface="標楷體" pitchFamily="65" charset="-120"/>
              </a:rPr>
              <a:t>型修正</a:t>
            </a:r>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18</a:t>
            </a:fld>
            <a:endParaRPr lang="zh-TW" altLang="en-US"/>
          </a:p>
        </p:txBody>
      </p:sp>
      <p:graphicFrame>
        <p:nvGraphicFramePr>
          <p:cNvPr id="5" name="表格 4"/>
          <p:cNvGraphicFramePr>
            <a:graphicFrameLocks noGrp="1"/>
          </p:cNvGraphicFramePr>
          <p:nvPr/>
        </p:nvGraphicFramePr>
        <p:xfrm>
          <a:off x="179512" y="1012445"/>
          <a:ext cx="8784976" cy="5656916"/>
        </p:xfrm>
        <a:graphic>
          <a:graphicData uri="http://schemas.openxmlformats.org/drawingml/2006/table">
            <a:tbl>
              <a:tblPr firstRow="1" bandRow="1">
                <a:tableStyleId>{93296810-A885-4BE3-A3E7-6D5BEEA58F35}</a:tableStyleId>
              </a:tblPr>
              <a:tblGrid>
                <a:gridCol w="1008112"/>
                <a:gridCol w="5040560"/>
                <a:gridCol w="1368152"/>
                <a:gridCol w="1368152"/>
              </a:tblGrid>
              <a:tr h="445089">
                <a:tc>
                  <a:txBody>
                    <a:bodyPr/>
                    <a:lstStyle/>
                    <a:p>
                      <a:pPr marL="630555" indent="-487680" algn="ctr">
                        <a:lnSpc>
                          <a:spcPts val="1800"/>
                        </a:lnSpc>
                        <a:spcBef>
                          <a:spcPts val="600"/>
                        </a:spcBef>
                        <a:spcAft>
                          <a:spcPts val="0"/>
                        </a:spcAft>
                      </a:pPr>
                      <a:r>
                        <a:rPr lang="zh-TW" altLang="en-US" sz="2000" kern="100" dirty="0" smtClean="0">
                          <a:latin typeface="Times New Roman" pitchFamily="18" charset="0"/>
                          <a:ea typeface="標楷體" pitchFamily="65" charset="-120"/>
                          <a:cs typeface="Times New Roman" pitchFamily="18" charset="0"/>
                        </a:rPr>
                        <a:t>題型</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c>
                  <a:txBody>
                    <a:bodyPr/>
                    <a:lstStyle/>
                    <a:p>
                      <a:pPr marL="630555" indent="-487680" algn="ctr">
                        <a:lnSpc>
                          <a:spcPts val="1800"/>
                        </a:lnSpc>
                        <a:spcBef>
                          <a:spcPts val="600"/>
                        </a:spcBef>
                        <a:spcAft>
                          <a:spcPts val="0"/>
                        </a:spcAft>
                      </a:pPr>
                      <a:r>
                        <a:rPr lang="zh-TW" altLang="en-US" sz="2000" kern="100" dirty="0" smtClean="0">
                          <a:solidFill>
                            <a:schemeClr val="bg1"/>
                          </a:solidFill>
                          <a:latin typeface="Times New Roman" pitchFamily="18" charset="0"/>
                          <a:ea typeface="標楷體" pitchFamily="65" charset="-120"/>
                          <a:cs typeface="Times New Roman" pitchFamily="18" charset="0"/>
                        </a:rPr>
                        <a:t>指標</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c>
                  <a:txBody>
                    <a:bodyPr/>
                    <a:lstStyle/>
                    <a:p>
                      <a:pPr marL="630555" indent="-487680" algn="ctr">
                        <a:lnSpc>
                          <a:spcPts val="1800"/>
                        </a:lnSpc>
                        <a:spcBef>
                          <a:spcPts val="600"/>
                        </a:spcBef>
                        <a:spcAft>
                          <a:spcPts val="0"/>
                        </a:spcAft>
                      </a:pPr>
                      <a:r>
                        <a:rPr lang="zh-TW" altLang="en-US" sz="2000" kern="100" dirty="0" smtClean="0">
                          <a:solidFill>
                            <a:schemeClr val="bg1"/>
                          </a:solidFill>
                          <a:latin typeface="Times New Roman" pitchFamily="18" charset="0"/>
                          <a:ea typeface="標楷體" pitchFamily="65" charset="-120"/>
                          <a:cs typeface="Times New Roman" pitchFamily="18" charset="0"/>
                        </a:rPr>
                        <a:t>原題型</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c>
                  <a:txBody>
                    <a:bodyPr/>
                    <a:lstStyle/>
                    <a:p>
                      <a:pPr marL="630555" indent="-487680" algn="ctr">
                        <a:lnSpc>
                          <a:spcPts val="1800"/>
                        </a:lnSpc>
                        <a:spcBef>
                          <a:spcPts val="600"/>
                        </a:spcBef>
                        <a:spcAft>
                          <a:spcPts val="0"/>
                        </a:spcAft>
                      </a:pPr>
                      <a:r>
                        <a:rPr lang="zh-TW" altLang="en-US" sz="2000" kern="100" dirty="0" smtClean="0">
                          <a:solidFill>
                            <a:schemeClr val="bg1"/>
                          </a:solidFill>
                          <a:latin typeface="Times New Roman" pitchFamily="18" charset="0"/>
                          <a:ea typeface="標楷體" pitchFamily="65" charset="-120"/>
                          <a:cs typeface="Times New Roman" pitchFamily="18" charset="0"/>
                        </a:rPr>
                        <a:t>新題型</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r>
              <a:tr h="541652">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1.8</a:t>
                      </a:r>
                    </a:p>
                  </a:txBody>
                  <a:tcPr marL="7620" marR="7620" marT="7620" marB="0" anchor="ctr">
                    <a:solidFill>
                      <a:srgbClr val="45CF76">
                        <a:alpha val="700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公司是否委任具專業性股務代辦機構辦理股東常會事務？</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r h="594452">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1.9</a:t>
                      </a:r>
                    </a:p>
                  </a:txBody>
                  <a:tcPr marL="7620" marR="7620" marT="7620" marB="0" anchor="ctr">
                    <a:solidFill>
                      <a:srgbClr val="5AD486">
                        <a:alpha val="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公司是否未有僅分派員工及董監酬勞而未分派股利之情形？</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Ｂ</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r>
              <a:tr h="606837">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2.12</a:t>
                      </a:r>
                    </a:p>
                  </a:txBody>
                  <a:tcPr marL="7620" marR="7620" marT="7620" marB="0" anchor="ctr">
                    <a:solidFill>
                      <a:srgbClr val="45CF76">
                        <a:alpha val="700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公司最近三年度是否有董事長或經理人因違反證券交易法</a:t>
                      </a:r>
                      <a:r>
                        <a:rPr lang="en-US" altLang="zh-TW" sz="1700" b="0" i="0" u="none" strike="noStrike" dirty="0">
                          <a:solidFill>
                            <a:srgbClr val="000000"/>
                          </a:solidFill>
                          <a:latin typeface="Times New Roman" pitchFamily="18" charset="0"/>
                          <a:ea typeface="標楷體" pitchFamily="65" charset="-120"/>
                          <a:cs typeface="Times New Roman" pitchFamily="18" charset="0"/>
                        </a:rPr>
                        <a:t>/</a:t>
                      </a:r>
                      <a:r>
                        <a:rPr lang="zh-TW" altLang="en-US" sz="1700" b="0" i="0" u="none" strike="noStrike" dirty="0">
                          <a:solidFill>
                            <a:srgbClr val="000000"/>
                          </a:solidFill>
                          <a:latin typeface="Times New Roman" pitchFamily="18" charset="0"/>
                          <a:ea typeface="標楷體" pitchFamily="65" charset="-120"/>
                          <a:cs typeface="Times New Roman" pitchFamily="18" charset="0"/>
                        </a:rPr>
                        <a:t>期貨交易法內線交易相關規定經一審判決有罪？</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Ａ</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Ｃ－</a:t>
                      </a:r>
                    </a:p>
                  </a:txBody>
                  <a:tcPr marL="7620" marR="7620" marT="7620" marB="0" anchor="ctr">
                    <a:solidFill>
                      <a:srgbClr val="45CF76">
                        <a:alpha val="7000"/>
                      </a:srgbClr>
                    </a:solidFill>
                  </a:tcPr>
                </a:tc>
              </a:tr>
              <a:tr h="1075453">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3.1</a:t>
                      </a:r>
                    </a:p>
                  </a:txBody>
                  <a:tcPr marL="7620" marR="7620" marT="7620" marB="0" anchor="ctr">
                    <a:solidFill>
                      <a:srgbClr val="5AD486">
                        <a:alpha val="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公司董事長或經理人是否因違反證券交易法、期貨交易法、公司法、銀行法、金融控股公司法、商業會計法、保險法，或因犯貪汙、瀆職、詐欺、背信、侵占之罪經起訴？</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Ａ</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Ｃ－</a:t>
                      </a:r>
                    </a:p>
                  </a:txBody>
                  <a:tcPr marL="7620" marR="7620" marT="7620" marB="0" anchor="ctr">
                    <a:solidFill>
                      <a:srgbClr val="5AD486">
                        <a:alpha val="0"/>
                      </a:srgbClr>
                    </a:solidFill>
                  </a:tcPr>
                </a:tc>
              </a:tr>
              <a:tr h="487109">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3.6</a:t>
                      </a:r>
                    </a:p>
                  </a:txBody>
                  <a:tcPr marL="7620" marR="7620" marT="7620" marB="0" anchor="ctr">
                    <a:solidFill>
                      <a:srgbClr val="45CF76">
                        <a:alpha val="700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公司是否自願設置多於法令規定之獨立董事席次</a:t>
                      </a:r>
                      <a:r>
                        <a:rPr lang="en-US" altLang="zh-TW" sz="1700" b="0" i="0" u="none" strike="noStrike" dirty="0">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r h="519272">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3.8</a:t>
                      </a:r>
                    </a:p>
                  </a:txBody>
                  <a:tcPr marL="7620" marR="7620" marT="7620" marB="0" anchor="ctr">
                    <a:solidFill>
                      <a:srgbClr val="5AD486">
                        <a:alpha val="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公司是否至少兩名獨立董事連續任期不超過九年</a:t>
                      </a:r>
                      <a:r>
                        <a:rPr lang="en-US" altLang="zh-TW" sz="1700" b="0" i="0" u="none" strike="noStrike" dirty="0">
                          <a:solidFill>
                            <a:srgbClr val="000000"/>
                          </a:solidFill>
                          <a:latin typeface="Times New Roman" pitchFamily="18" charset="0"/>
                          <a:ea typeface="標楷體" pitchFamily="65" charset="-120"/>
                          <a:cs typeface="Times New Roman" pitchFamily="18" charset="0"/>
                        </a:rPr>
                        <a:t>?</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a:t>
                      </a:r>
                      <a:r>
                        <a:rPr lang="zh-TW" altLang="en-US" sz="1800" b="0" i="0" u="none" strike="noStrike" dirty="0" smtClean="0">
                          <a:solidFill>
                            <a:srgbClr val="0000CC"/>
                          </a:solidFill>
                          <a:latin typeface="Times New Roman" pitchFamily="18" charset="0"/>
                          <a:ea typeface="標楷體" pitchFamily="65" charset="-120"/>
                          <a:cs typeface="Times New Roman" pitchFamily="18" charset="0"/>
                        </a:rPr>
                        <a:t>型</a:t>
                      </a:r>
                      <a:endParaRPr lang="zh-TW" altLang="en-US" sz="1800" b="0" i="0" u="none" strike="noStrike" dirty="0">
                        <a:solidFill>
                          <a:srgbClr val="0000CC"/>
                        </a:solidFill>
                        <a:latin typeface="Times New Roman" pitchFamily="18" charset="0"/>
                        <a:ea typeface="標楷體" pitchFamily="65" charset="-120"/>
                        <a:cs typeface="Times New Roman" pitchFamily="18" charset="0"/>
                      </a:endParaRPr>
                    </a:p>
                  </a:txBody>
                  <a:tcPr marL="7620" marR="7620" marT="7620" marB="0" anchor="ctr">
                    <a:solidFill>
                      <a:srgbClr val="5AD486">
                        <a:alpha val="0"/>
                      </a:srgbClr>
                    </a:solidFill>
                  </a:tcPr>
                </a:tc>
              </a:tr>
              <a:tr h="693526">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3.9</a:t>
                      </a:r>
                    </a:p>
                  </a:txBody>
                  <a:tcPr marL="7620" marR="7620" marT="7620" marB="0" anchor="ctr">
                    <a:solidFill>
                      <a:srgbClr val="45CF76">
                        <a:alpha val="7000"/>
                      </a:srgbClr>
                    </a:solidFill>
                  </a:tcPr>
                </a:tc>
                <a:tc>
                  <a:txBody>
                    <a:bodyPr/>
                    <a:lstStyle/>
                    <a:p>
                      <a:pPr algn="l" fontAlgn="ctr"/>
                      <a:r>
                        <a:rPr lang="zh-TW" altLang="en-US" sz="1700" b="0" i="0" u="none" strike="noStrike">
                          <a:solidFill>
                            <a:srgbClr val="000000"/>
                          </a:solidFill>
                          <a:latin typeface="Times New Roman" pitchFamily="18" charset="0"/>
                          <a:ea typeface="標楷體" pitchFamily="65" charset="-120"/>
                          <a:cs typeface="Times New Roman" pitchFamily="18" charset="0"/>
                        </a:rPr>
                        <a:t>公司之獨立董事是否未同時兼任超過五家上市</a:t>
                      </a:r>
                      <a:r>
                        <a:rPr lang="en-US" altLang="zh-TW" sz="1700" b="0" i="0" u="none" strike="noStrike">
                          <a:solidFill>
                            <a:srgbClr val="000000"/>
                          </a:solidFill>
                          <a:latin typeface="Times New Roman" pitchFamily="18" charset="0"/>
                          <a:ea typeface="標楷體" pitchFamily="65" charset="-120"/>
                          <a:cs typeface="Times New Roman" pitchFamily="18" charset="0"/>
                        </a:rPr>
                        <a:t>(</a:t>
                      </a:r>
                      <a:r>
                        <a:rPr lang="zh-TW" altLang="en-US" sz="1700" b="0" i="0" u="none" strike="noStrike">
                          <a:solidFill>
                            <a:srgbClr val="000000"/>
                          </a:solidFill>
                          <a:latin typeface="Times New Roman" pitchFamily="18" charset="0"/>
                          <a:ea typeface="標楷體" pitchFamily="65" charset="-120"/>
                          <a:cs typeface="Times New Roman" pitchFamily="18" charset="0"/>
                        </a:rPr>
                        <a:t>櫃</a:t>
                      </a:r>
                      <a:r>
                        <a:rPr lang="en-US" altLang="zh-TW" sz="1700" b="0" i="0" u="none" strike="noStrike">
                          <a:solidFill>
                            <a:srgbClr val="000000"/>
                          </a:solidFill>
                          <a:latin typeface="Times New Roman" pitchFamily="18" charset="0"/>
                          <a:ea typeface="標楷體" pitchFamily="65" charset="-120"/>
                          <a:cs typeface="Times New Roman" pitchFamily="18" charset="0"/>
                        </a:rPr>
                        <a:t>)</a:t>
                      </a:r>
                      <a:r>
                        <a:rPr lang="zh-TW" altLang="en-US" sz="1700" b="0" i="0" u="none" strike="noStrike">
                          <a:solidFill>
                            <a:srgbClr val="000000"/>
                          </a:solidFill>
                          <a:latin typeface="Times New Roman" pitchFamily="18" charset="0"/>
                          <a:ea typeface="標楷體" pitchFamily="65" charset="-120"/>
                          <a:cs typeface="Times New Roman" pitchFamily="18" charset="0"/>
                        </a:rPr>
                        <a:t>公司之董事</a:t>
                      </a:r>
                      <a:r>
                        <a:rPr lang="en-US" altLang="zh-TW" sz="1700" b="0" i="0" u="none" strike="noStrike">
                          <a:solidFill>
                            <a:srgbClr val="000000"/>
                          </a:solidFill>
                          <a:latin typeface="Times New Roman" pitchFamily="18" charset="0"/>
                          <a:ea typeface="標楷體" pitchFamily="65" charset="-120"/>
                          <a:cs typeface="Times New Roman" pitchFamily="18" charset="0"/>
                        </a:rPr>
                        <a:t>(</a:t>
                      </a:r>
                      <a:r>
                        <a:rPr lang="zh-TW" altLang="en-US" sz="1700" b="0" i="0" u="none" strike="noStrike">
                          <a:solidFill>
                            <a:srgbClr val="000000"/>
                          </a:solidFill>
                          <a:latin typeface="Times New Roman" pitchFamily="18" charset="0"/>
                          <a:ea typeface="標楷體" pitchFamily="65" charset="-120"/>
                          <a:cs typeface="Times New Roman" pitchFamily="18" charset="0"/>
                        </a:rPr>
                        <a:t>含獨立董事</a:t>
                      </a:r>
                      <a:r>
                        <a:rPr lang="en-US" altLang="zh-TW" sz="1700" b="0" i="0" u="none" strike="noStrike">
                          <a:solidFill>
                            <a:srgbClr val="000000"/>
                          </a:solidFill>
                          <a:latin typeface="Times New Roman" pitchFamily="18" charset="0"/>
                          <a:ea typeface="標楷體" pitchFamily="65" charset="-120"/>
                          <a:cs typeface="Times New Roman" pitchFamily="18" charset="0"/>
                        </a:rPr>
                        <a:t>)</a:t>
                      </a:r>
                      <a:r>
                        <a:rPr lang="zh-TW" altLang="en-US" sz="1700" b="0" i="0" u="none" strike="noStrike">
                          <a:solidFill>
                            <a:srgbClr val="000000"/>
                          </a:solidFill>
                          <a:latin typeface="Times New Roman" pitchFamily="18" charset="0"/>
                          <a:ea typeface="標楷體" pitchFamily="65" charset="-120"/>
                          <a:cs typeface="Times New Roman" pitchFamily="18" charset="0"/>
                        </a:rPr>
                        <a:t>或監察人？</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Ｂ</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r h="693526">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3.31</a:t>
                      </a:r>
                    </a:p>
                  </a:txBody>
                  <a:tcPr marL="7620" marR="7620" marT="7620" marB="0" anchor="ctr">
                    <a:solidFill>
                      <a:srgbClr val="5AD486">
                        <a:alpha val="0"/>
                      </a:srgbClr>
                    </a:solidFill>
                  </a:tcPr>
                </a:tc>
                <a:tc>
                  <a:txBody>
                    <a:bodyPr/>
                    <a:lstStyle/>
                    <a:p>
                      <a:pPr algn="l" fontAlgn="ctr"/>
                      <a:r>
                        <a:rPr lang="zh-TW" altLang="en-US" sz="1700" b="0" i="0" u="none" strike="noStrike" dirty="0">
                          <a:solidFill>
                            <a:srgbClr val="000000"/>
                          </a:solidFill>
                          <a:latin typeface="Times New Roman" pitchFamily="18" charset="0"/>
                          <a:ea typeface="標楷體" pitchFamily="65" charset="-120"/>
                          <a:cs typeface="Times New Roman" pitchFamily="18" charset="0"/>
                        </a:rPr>
                        <a:t>公司是否定期</a:t>
                      </a:r>
                      <a:r>
                        <a:rPr lang="en-US" altLang="zh-TW" sz="1700" b="0" i="0" u="none" strike="noStrike" dirty="0">
                          <a:solidFill>
                            <a:srgbClr val="000000"/>
                          </a:solidFill>
                          <a:latin typeface="Times New Roman" pitchFamily="18" charset="0"/>
                          <a:ea typeface="標楷體" pitchFamily="65" charset="-120"/>
                          <a:cs typeface="Times New Roman" pitchFamily="18" charset="0"/>
                        </a:rPr>
                        <a:t>(</a:t>
                      </a:r>
                      <a:r>
                        <a:rPr lang="zh-TW" altLang="en-US" sz="1700" b="0" i="0" u="none" strike="noStrike" dirty="0">
                          <a:solidFill>
                            <a:srgbClr val="000000"/>
                          </a:solidFill>
                          <a:latin typeface="Times New Roman" pitchFamily="18" charset="0"/>
                          <a:ea typeface="標楷體" pitchFamily="65" charset="-120"/>
                          <a:cs typeface="Times New Roman" pitchFamily="18" charset="0"/>
                        </a:rPr>
                        <a:t>至少一年一次</a:t>
                      </a:r>
                      <a:r>
                        <a:rPr lang="en-US" altLang="zh-TW" sz="1700" b="0" i="0" u="none" strike="noStrike" dirty="0">
                          <a:solidFill>
                            <a:srgbClr val="000000"/>
                          </a:solidFill>
                          <a:latin typeface="Times New Roman" pitchFamily="18" charset="0"/>
                          <a:ea typeface="標楷體" pitchFamily="65" charset="-120"/>
                          <a:cs typeface="Times New Roman" pitchFamily="18" charset="0"/>
                        </a:rPr>
                        <a:t>)</a:t>
                      </a:r>
                      <a:r>
                        <a:rPr lang="zh-TW" altLang="en-US" sz="1700" b="0" i="0" u="none" strike="noStrike" dirty="0">
                          <a:solidFill>
                            <a:srgbClr val="000000"/>
                          </a:solidFill>
                          <a:latin typeface="Times New Roman" pitchFamily="18" charset="0"/>
                          <a:ea typeface="標楷體" pitchFamily="65" charset="-120"/>
                          <a:cs typeface="Times New Roman" pitchFamily="18" charset="0"/>
                        </a:rPr>
                        <a:t>執行董事會績效評估，並將評估結果揭露於公司網站或年報？</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r>
            </a:tbl>
          </a:graphicData>
        </a:graphic>
      </p:graphicFrame>
    </p:spTree>
    <p:extLst>
      <p:ext uri="{BB962C8B-B14F-4D97-AF65-F5344CB8AC3E}">
        <p14:creationId xmlns:p14="http://schemas.microsoft.com/office/powerpoint/2010/main" val="3780999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noAutofit/>
          </a:bodyPr>
          <a:lstStyle/>
          <a:p>
            <a:r>
              <a:rPr lang="en-US" altLang="zh-TW" sz="3800" dirty="0">
                <a:solidFill>
                  <a:srgbClr val="572314"/>
                </a:solidFill>
                <a:latin typeface="標楷體" pitchFamily="65" charset="-120"/>
              </a:rPr>
              <a:t>105</a:t>
            </a:r>
            <a:r>
              <a:rPr lang="zh-TW" altLang="en-US" sz="3800" dirty="0">
                <a:solidFill>
                  <a:srgbClr val="572314"/>
                </a:solidFill>
                <a:latin typeface="標楷體" pitchFamily="65" charset="-120"/>
              </a:rPr>
              <a:t>年度公司治理評鑑</a:t>
            </a:r>
            <a:r>
              <a:rPr lang="en-US" altLang="zh-TW" sz="3800" dirty="0" smtClean="0">
                <a:solidFill>
                  <a:srgbClr val="572314"/>
                </a:solidFill>
                <a:latin typeface="標楷體" pitchFamily="65" charset="-120"/>
              </a:rPr>
              <a:t>-</a:t>
            </a:r>
            <a:r>
              <a:rPr lang="zh-TW" altLang="en-US" sz="3800" dirty="0" smtClean="0">
                <a:solidFill>
                  <a:srgbClr val="572314"/>
                </a:solidFill>
                <a:latin typeface="標楷體" pitchFamily="65" charset="-120"/>
              </a:rPr>
              <a:t>題</a:t>
            </a:r>
            <a:r>
              <a:rPr lang="zh-TW" altLang="en-US" sz="3800" dirty="0">
                <a:solidFill>
                  <a:srgbClr val="572314"/>
                </a:solidFill>
                <a:latin typeface="標楷體" pitchFamily="65" charset="-120"/>
              </a:rPr>
              <a:t>型修正</a:t>
            </a:r>
            <a:r>
              <a:rPr lang="en-US" altLang="zh-TW" sz="3800" dirty="0">
                <a:solidFill>
                  <a:srgbClr val="572314"/>
                </a:solidFill>
                <a:latin typeface="標楷體" pitchFamily="65" charset="-120"/>
              </a:rPr>
              <a:t>(</a:t>
            </a:r>
            <a:r>
              <a:rPr lang="zh-TW" altLang="en-US" sz="3800" dirty="0">
                <a:solidFill>
                  <a:srgbClr val="572314"/>
                </a:solidFill>
                <a:latin typeface="標楷體" pitchFamily="65" charset="-120"/>
              </a:rPr>
              <a:t>續</a:t>
            </a:r>
            <a:r>
              <a:rPr lang="en-US" altLang="zh-TW" sz="3800" dirty="0">
                <a:solidFill>
                  <a:srgbClr val="572314"/>
                </a:solidFill>
                <a:latin typeface="標楷體" pitchFamily="65" charset="-120"/>
              </a:rPr>
              <a:t>)</a:t>
            </a:r>
            <a:endParaRPr lang="zh-TW" altLang="en-US" sz="3800" dirty="0">
              <a:solidFill>
                <a:srgbClr val="572314"/>
              </a:solidFill>
              <a:latin typeface="標楷體" pitchFamily="65" charset="-120"/>
            </a:endParaRPr>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19</a:t>
            </a:fld>
            <a:endParaRPr lang="zh-TW" altLang="en-US"/>
          </a:p>
        </p:txBody>
      </p:sp>
      <p:graphicFrame>
        <p:nvGraphicFramePr>
          <p:cNvPr id="5" name="表格 4"/>
          <p:cNvGraphicFramePr>
            <a:graphicFrameLocks noGrp="1"/>
          </p:cNvGraphicFramePr>
          <p:nvPr/>
        </p:nvGraphicFramePr>
        <p:xfrm>
          <a:off x="179512" y="1038548"/>
          <a:ext cx="8784976" cy="5486797"/>
        </p:xfrm>
        <a:graphic>
          <a:graphicData uri="http://schemas.openxmlformats.org/drawingml/2006/table">
            <a:tbl>
              <a:tblPr firstRow="1" bandRow="1">
                <a:tableStyleId>{93296810-A885-4BE3-A3E7-6D5BEEA58F35}</a:tableStyleId>
              </a:tblPr>
              <a:tblGrid>
                <a:gridCol w="1008112"/>
                <a:gridCol w="5040560"/>
                <a:gridCol w="1368152"/>
                <a:gridCol w="1368152"/>
              </a:tblGrid>
              <a:tr h="479728">
                <a:tc>
                  <a:txBody>
                    <a:bodyPr/>
                    <a:lstStyle/>
                    <a:p>
                      <a:pPr marL="630555" indent="-487680" algn="ctr">
                        <a:lnSpc>
                          <a:spcPts val="1800"/>
                        </a:lnSpc>
                        <a:spcBef>
                          <a:spcPts val="600"/>
                        </a:spcBef>
                        <a:spcAft>
                          <a:spcPts val="0"/>
                        </a:spcAft>
                      </a:pPr>
                      <a:r>
                        <a:rPr lang="zh-TW" altLang="en-US" sz="2000" kern="100" dirty="0" smtClean="0">
                          <a:latin typeface="Times New Roman" pitchFamily="18" charset="0"/>
                          <a:ea typeface="標楷體" pitchFamily="65" charset="-120"/>
                          <a:cs typeface="Times New Roman" pitchFamily="18" charset="0"/>
                        </a:rPr>
                        <a:t>題型</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c>
                  <a:txBody>
                    <a:bodyPr/>
                    <a:lstStyle/>
                    <a:p>
                      <a:pPr marL="630555" indent="-487680" algn="ctr">
                        <a:lnSpc>
                          <a:spcPts val="1800"/>
                        </a:lnSpc>
                        <a:spcBef>
                          <a:spcPts val="600"/>
                        </a:spcBef>
                        <a:spcAft>
                          <a:spcPts val="0"/>
                        </a:spcAft>
                      </a:pPr>
                      <a:r>
                        <a:rPr lang="zh-TW" altLang="en-US" sz="2000" kern="100" dirty="0" smtClean="0">
                          <a:solidFill>
                            <a:schemeClr val="bg1"/>
                          </a:solidFill>
                          <a:latin typeface="Times New Roman" pitchFamily="18" charset="0"/>
                          <a:ea typeface="標楷體" pitchFamily="65" charset="-120"/>
                          <a:cs typeface="Times New Roman" pitchFamily="18" charset="0"/>
                        </a:rPr>
                        <a:t>指標</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c>
                  <a:txBody>
                    <a:bodyPr/>
                    <a:lstStyle/>
                    <a:p>
                      <a:pPr marL="630555" indent="-487680" algn="ctr">
                        <a:lnSpc>
                          <a:spcPts val="1800"/>
                        </a:lnSpc>
                        <a:spcBef>
                          <a:spcPts val="600"/>
                        </a:spcBef>
                        <a:spcAft>
                          <a:spcPts val="0"/>
                        </a:spcAft>
                      </a:pPr>
                      <a:r>
                        <a:rPr lang="zh-TW" altLang="en-US" sz="2000" kern="100" dirty="0" smtClean="0">
                          <a:solidFill>
                            <a:schemeClr val="bg1"/>
                          </a:solidFill>
                          <a:latin typeface="Times New Roman" pitchFamily="18" charset="0"/>
                          <a:ea typeface="標楷體" pitchFamily="65" charset="-120"/>
                          <a:cs typeface="Times New Roman" pitchFamily="18" charset="0"/>
                        </a:rPr>
                        <a:t>原題型</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c>
                  <a:txBody>
                    <a:bodyPr/>
                    <a:lstStyle/>
                    <a:p>
                      <a:pPr marL="630555" indent="-487680" algn="ctr">
                        <a:lnSpc>
                          <a:spcPts val="1800"/>
                        </a:lnSpc>
                        <a:spcBef>
                          <a:spcPts val="600"/>
                        </a:spcBef>
                        <a:spcAft>
                          <a:spcPts val="0"/>
                        </a:spcAft>
                      </a:pPr>
                      <a:r>
                        <a:rPr lang="zh-TW" altLang="en-US" sz="2000" kern="100" dirty="0" smtClean="0">
                          <a:solidFill>
                            <a:schemeClr val="bg1"/>
                          </a:solidFill>
                          <a:latin typeface="Times New Roman" pitchFamily="18" charset="0"/>
                          <a:ea typeface="標楷體" pitchFamily="65" charset="-120"/>
                          <a:cs typeface="Times New Roman" pitchFamily="18" charset="0"/>
                        </a:rPr>
                        <a:t>新題型</a:t>
                      </a:r>
                      <a:endParaRPr lang="zh-TW" sz="2000" kern="100" dirty="0">
                        <a:solidFill>
                          <a:schemeClr val="bg1"/>
                        </a:solidFill>
                        <a:latin typeface="Times New Roman" pitchFamily="18" charset="0"/>
                        <a:ea typeface="標楷體" pitchFamily="65" charset="-120"/>
                        <a:cs typeface="Times New Roman" pitchFamily="18" charset="0"/>
                      </a:endParaRPr>
                    </a:p>
                  </a:txBody>
                  <a:tcPr marL="17780" marR="17780" marT="0" marB="0" anchor="ctr">
                    <a:solidFill>
                      <a:srgbClr val="45CF76">
                        <a:alpha val="73000"/>
                      </a:srgbClr>
                    </a:solidFill>
                  </a:tcPr>
                </a:tc>
              </a:tr>
              <a:tr h="560625">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3.32</a:t>
                      </a:r>
                    </a:p>
                  </a:txBody>
                  <a:tcPr marL="7620" marR="7620" marT="7620" marB="0" anchor="ctr">
                    <a:solidFill>
                      <a:srgbClr val="45CF76">
                        <a:alpha val="7000"/>
                      </a:srgbClr>
                    </a:solidFill>
                  </a:tcPr>
                </a:tc>
                <a:tc>
                  <a:txBody>
                    <a:bodyPr/>
                    <a:lstStyle/>
                    <a:p>
                      <a:pPr algn="l" fontAlgn="ctr"/>
                      <a:r>
                        <a:rPr lang="zh-TW" altLang="en-US" sz="1800" b="0" i="0" u="none" strike="noStrike" dirty="0">
                          <a:solidFill>
                            <a:srgbClr val="000000"/>
                          </a:solidFill>
                          <a:latin typeface="Times New Roman" pitchFamily="18" charset="0"/>
                          <a:ea typeface="標楷體" pitchFamily="65" charset="-120"/>
                          <a:cs typeface="Times New Roman" pitchFamily="18" charset="0"/>
                        </a:rPr>
                        <a:t>公司董事會成員是否至少包含一位女性董事？</a:t>
                      </a:r>
                    </a:p>
                  </a:txBody>
                  <a:tcPr marL="7620" marR="7620" marT="7620" marB="0" anchor="ctr">
                    <a:solidFill>
                      <a:srgbClr val="45CF76">
                        <a:alpha val="7000"/>
                      </a:srgbClr>
                    </a:solidFill>
                  </a:tcPr>
                </a:tc>
                <a:tc>
                  <a:txBody>
                    <a:bodyPr/>
                    <a:lstStyle/>
                    <a:p>
                      <a:pPr algn="ctr" fontAlgn="ctr"/>
                      <a:r>
                        <a:rPr lang="en-US" sz="1800" b="0" i="0" u="none" strike="noStrike">
                          <a:solidFill>
                            <a:srgbClr val="000000"/>
                          </a:solidFill>
                          <a:latin typeface="Times New Roman" pitchFamily="18" charset="0"/>
                          <a:ea typeface="標楷體" pitchFamily="65" charset="-120"/>
                          <a:cs typeface="Times New Roman" pitchFamily="18" charset="0"/>
                        </a:rPr>
                        <a:t>Ｃ</a:t>
                      </a:r>
                      <a:r>
                        <a:rPr lang="zh-TW" altLang="en-US" sz="1800" b="0" i="0" u="none" strike="noStrike">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r h="640714">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3.33</a:t>
                      </a:r>
                    </a:p>
                  </a:txBody>
                  <a:tcPr marL="7620" marR="7620" marT="7620" marB="0" anchor="ctr">
                    <a:solidFill>
                      <a:srgbClr val="5AD486">
                        <a:alpha val="0"/>
                      </a:srgbClr>
                    </a:solidFill>
                  </a:tcPr>
                </a:tc>
                <a:tc>
                  <a:txBody>
                    <a:bodyPr/>
                    <a:lstStyle/>
                    <a:p>
                      <a:pPr algn="l" fontAlgn="ctr"/>
                      <a:r>
                        <a:rPr lang="zh-TW" altLang="en-US" sz="1800" b="0" i="0" u="none" strike="noStrike" dirty="0">
                          <a:solidFill>
                            <a:srgbClr val="000000"/>
                          </a:solidFill>
                          <a:latin typeface="Times New Roman" pitchFamily="18" charset="0"/>
                          <a:ea typeface="標楷體" pitchFamily="65" charset="-120"/>
                          <a:cs typeface="Times New Roman" pitchFamily="18" charset="0"/>
                        </a:rPr>
                        <a:t>公司是否為其全體董事及監察人投保董監責任保險？</a:t>
                      </a:r>
                    </a:p>
                  </a:txBody>
                  <a:tcPr marL="7620" marR="7620" marT="7620" marB="0" anchor="ctr">
                    <a:solidFill>
                      <a:srgbClr val="5AD486">
                        <a:alpha val="0"/>
                      </a:srgbClr>
                    </a:solidFill>
                  </a:tcPr>
                </a:tc>
                <a:tc>
                  <a:txBody>
                    <a:bodyPr/>
                    <a:lstStyle/>
                    <a:p>
                      <a:pPr algn="ctr" fontAlgn="ctr"/>
                      <a:r>
                        <a:rPr lang="en-US" sz="1800" b="0" i="0" u="none" strike="noStrike">
                          <a:solidFill>
                            <a:srgbClr val="000000"/>
                          </a:solidFill>
                          <a:latin typeface="Times New Roman" pitchFamily="18" charset="0"/>
                          <a:ea typeface="標楷體" pitchFamily="65" charset="-120"/>
                          <a:cs typeface="Times New Roman" pitchFamily="18" charset="0"/>
                        </a:rPr>
                        <a:t>Ｃ</a:t>
                      </a:r>
                      <a:r>
                        <a:rPr lang="zh-TW" altLang="en-US" sz="1800" b="0" i="0" u="none" strike="noStrike">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r>
              <a:tr h="654063">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4.14</a:t>
                      </a:r>
                    </a:p>
                  </a:txBody>
                  <a:tcPr marL="7620" marR="7620" marT="7620" marB="0" anchor="ctr">
                    <a:solidFill>
                      <a:srgbClr val="45CF76">
                        <a:alpha val="7000"/>
                      </a:srgbClr>
                    </a:solidFill>
                  </a:tcPr>
                </a:tc>
                <a:tc>
                  <a:txBody>
                    <a:bodyPr/>
                    <a:lstStyle/>
                    <a:p>
                      <a:pPr algn="l" fontAlgn="ctr"/>
                      <a:r>
                        <a:rPr lang="zh-TW" altLang="en-US" sz="1800" b="0" i="0" u="none" strike="noStrike" dirty="0">
                          <a:solidFill>
                            <a:srgbClr val="000000"/>
                          </a:solidFill>
                          <a:latin typeface="Times New Roman" pitchFamily="18" charset="0"/>
                          <a:ea typeface="標楷體" pitchFamily="65" charset="-120"/>
                          <a:cs typeface="Times New Roman" pitchFamily="18" charset="0"/>
                        </a:rPr>
                        <a:t>公司年報是否自願揭露個別董事及監察人酬金？</a:t>
                      </a:r>
                    </a:p>
                  </a:txBody>
                  <a:tcPr marL="7620" marR="7620" marT="7620" marB="0" anchor="ctr">
                    <a:solidFill>
                      <a:srgbClr val="45CF76">
                        <a:alpha val="7000"/>
                      </a:srgbClr>
                    </a:solidFill>
                  </a:tcPr>
                </a:tc>
                <a:tc>
                  <a:txBody>
                    <a:bodyPr/>
                    <a:lstStyle/>
                    <a:p>
                      <a:pPr algn="ctr" fontAlgn="ctr"/>
                      <a:r>
                        <a:rPr lang="en-US" sz="1800" b="0" i="0" u="none" strike="noStrike">
                          <a:solidFill>
                            <a:srgbClr val="000000"/>
                          </a:solidFill>
                          <a:latin typeface="Times New Roman" pitchFamily="18" charset="0"/>
                          <a:ea typeface="標楷體" pitchFamily="65" charset="-120"/>
                          <a:cs typeface="Times New Roman" pitchFamily="18" charset="0"/>
                        </a:rPr>
                        <a:t>Ｃ</a:t>
                      </a:r>
                      <a:r>
                        <a:rPr lang="zh-TW" altLang="en-US" sz="1800" b="0" i="0" u="none" strike="noStrike">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Ｂ</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r h="922243">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4.16</a:t>
                      </a:r>
                    </a:p>
                  </a:txBody>
                  <a:tcPr marL="7620" marR="7620" marT="7620" marB="0" anchor="ctr">
                    <a:solidFill>
                      <a:srgbClr val="5AD486">
                        <a:alpha val="0"/>
                      </a:srgbClr>
                    </a:solidFill>
                  </a:tcPr>
                </a:tc>
                <a:tc>
                  <a:txBody>
                    <a:bodyPr/>
                    <a:lstStyle/>
                    <a:p>
                      <a:pPr algn="l" fontAlgn="ctr"/>
                      <a:r>
                        <a:rPr lang="zh-TW" altLang="en-US" sz="1800" b="0" i="0" u="none" strike="noStrike" dirty="0">
                          <a:solidFill>
                            <a:srgbClr val="000000"/>
                          </a:solidFill>
                          <a:latin typeface="Times New Roman" pitchFamily="18" charset="0"/>
                          <a:ea typeface="標楷體" pitchFamily="65" charset="-120"/>
                          <a:cs typeface="Times New Roman" pitchFamily="18" charset="0"/>
                        </a:rPr>
                        <a:t>公司年報是否自願揭露給付簽證會計師及其所屬會計師事務所關係企業之非審計公費的金額與性質？</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Ｂ</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r>
              <a:tr h="922243">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5.2</a:t>
                      </a:r>
                    </a:p>
                  </a:txBody>
                  <a:tcPr marL="7620" marR="7620" marT="7620" marB="0" anchor="ctr">
                    <a:solidFill>
                      <a:srgbClr val="45CF76">
                        <a:alpha val="7000"/>
                      </a:srgbClr>
                    </a:solidFill>
                  </a:tcPr>
                </a:tc>
                <a:tc>
                  <a:txBody>
                    <a:bodyPr/>
                    <a:lstStyle/>
                    <a:p>
                      <a:pPr algn="l" fontAlgn="ctr"/>
                      <a:r>
                        <a:rPr lang="zh-TW" altLang="en-US" sz="1800" b="0" i="0" u="none" strike="noStrike">
                          <a:solidFill>
                            <a:srgbClr val="000000"/>
                          </a:solidFill>
                          <a:latin typeface="Times New Roman" pitchFamily="18" charset="0"/>
                          <a:ea typeface="標楷體" pitchFamily="65" charset="-120"/>
                          <a:cs typeface="Times New Roman" pitchFamily="18" charset="0"/>
                        </a:rPr>
                        <a:t>公司是否參考國際通用之報告書編製指引，編製企業社會責任報告書等揭露公司非財務資訊之報告書？</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Ａ</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r h="559683">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5.5</a:t>
                      </a:r>
                    </a:p>
                  </a:txBody>
                  <a:tcPr marL="7620" marR="7620" marT="7620" marB="0" anchor="ctr">
                    <a:solidFill>
                      <a:srgbClr val="5AD486">
                        <a:alpha val="0"/>
                      </a:srgbClr>
                    </a:solidFill>
                  </a:tcPr>
                </a:tc>
                <a:tc>
                  <a:txBody>
                    <a:bodyPr/>
                    <a:lstStyle/>
                    <a:p>
                      <a:pPr algn="l" fontAlgn="ctr"/>
                      <a:r>
                        <a:rPr lang="zh-TW" altLang="en-US" sz="1800" b="0" i="0" u="none" strike="noStrike">
                          <a:solidFill>
                            <a:srgbClr val="000000"/>
                          </a:solidFill>
                          <a:latin typeface="Times New Roman" pitchFamily="18" charset="0"/>
                          <a:ea typeface="標楷體" pitchFamily="65" charset="-120"/>
                          <a:cs typeface="Times New Roman" pitchFamily="18" charset="0"/>
                        </a:rPr>
                        <a:t>公司是否與員工簽訂團體協約？</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00"/>
                          </a:solidFill>
                          <a:latin typeface="Times New Roman" pitchFamily="18" charset="0"/>
                          <a:ea typeface="標楷體" pitchFamily="65" charset="-120"/>
                          <a:cs typeface="Times New Roman" pitchFamily="18" charset="0"/>
                        </a:rPr>
                        <a:t>Ｃ</a:t>
                      </a:r>
                      <a:r>
                        <a:rPr lang="zh-TW" altLang="en-US" sz="1800" b="0" i="0" u="none" strike="noStrike" dirty="0">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Ｂ</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5AD486">
                        <a:alpha val="0"/>
                      </a:srgbClr>
                    </a:solidFill>
                  </a:tcPr>
                </a:tc>
              </a:tr>
              <a:tr h="747498">
                <a:tc>
                  <a:txBody>
                    <a:bodyPr/>
                    <a:lstStyle/>
                    <a:p>
                      <a:pPr algn="ctr" fontAlgn="ctr"/>
                      <a:r>
                        <a:rPr lang="en-US" altLang="zh-TW" sz="2000" b="0" i="0" u="none" strike="noStrike" dirty="0">
                          <a:solidFill>
                            <a:srgbClr val="000000"/>
                          </a:solidFill>
                          <a:latin typeface="Times New Roman" pitchFamily="18" charset="0"/>
                          <a:ea typeface="標楷體" pitchFamily="65" charset="-120"/>
                          <a:cs typeface="Times New Roman" pitchFamily="18" charset="0"/>
                        </a:rPr>
                        <a:t>5.8</a:t>
                      </a:r>
                    </a:p>
                  </a:txBody>
                  <a:tcPr marL="7620" marR="7620" marT="7620" marB="0" anchor="ctr">
                    <a:solidFill>
                      <a:srgbClr val="45CF76">
                        <a:alpha val="7000"/>
                      </a:srgbClr>
                    </a:solidFill>
                  </a:tcPr>
                </a:tc>
                <a:tc>
                  <a:txBody>
                    <a:bodyPr/>
                    <a:lstStyle/>
                    <a:p>
                      <a:pPr algn="l" fontAlgn="ctr"/>
                      <a:r>
                        <a:rPr lang="zh-TW" altLang="en-US" sz="1800" b="0" i="0" u="none" strike="noStrike" dirty="0">
                          <a:solidFill>
                            <a:srgbClr val="000000"/>
                          </a:solidFill>
                          <a:latin typeface="Times New Roman" pitchFamily="18" charset="0"/>
                          <a:ea typeface="標楷體" pitchFamily="65" charset="-120"/>
                          <a:cs typeface="Times New Roman" pitchFamily="18" charset="0"/>
                        </a:rPr>
                        <a:t>公司是否獲得</a:t>
                      </a:r>
                      <a:r>
                        <a:rPr lang="en-US" altLang="zh-TW" sz="1800" b="0" i="0" u="none" strike="noStrike" dirty="0">
                          <a:solidFill>
                            <a:srgbClr val="000000"/>
                          </a:solidFill>
                          <a:latin typeface="Times New Roman" pitchFamily="18" charset="0"/>
                          <a:ea typeface="標楷體" pitchFamily="65" charset="-120"/>
                          <a:cs typeface="Times New Roman" pitchFamily="18" charset="0"/>
                        </a:rPr>
                        <a:t>ISO 14001</a:t>
                      </a:r>
                      <a:r>
                        <a:rPr lang="zh-TW" altLang="en-US" sz="1800" b="0" i="0" u="none" strike="noStrike" dirty="0">
                          <a:solidFill>
                            <a:srgbClr val="000000"/>
                          </a:solidFill>
                          <a:latin typeface="Times New Roman" pitchFamily="18" charset="0"/>
                          <a:ea typeface="標楷體" pitchFamily="65" charset="-120"/>
                          <a:cs typeface="Times New Roman" pitchFamily="18" charset="0"/>
                        </a:rPr>
                        <a:t>或類似之環境管理系統驗證？</a:t>
                      </a:r>
                    </a:p>
                  </a:txBody>
                  <a:tcPr marL="7620" marR="7620" marT="7620" marB="0" anchor="ctr">
                    <a:solidFill>
                      <a:srgbClr val="45CF76">
                        <a:alpha val="7000"/>
                      </a:srgbClr>
                    </a:solidFill>
                  </a:tcPr>
                </a:tc>
                <a:tc>
                  <a:txBody>
                    <a:bodyPr/>
                    <a:lstStyle/>
                    <a:p>
                      <a:pPr algn="ctr" fontAlgn="ctr"/>
                      <a:r>
                        <a:rPr lang="en-US" sz="1800" b="0" i="0" u="none" strike="noStrike">
                          <a:solidFill>
                            <a:srgbClr val="000000"/>
                          </a:solidFill>
                          <a:latin typeface="Times New Roman" pitchFamily="18" charset="0"/>
                          <a:ea typeface="標楷體" pitchFamily="65" charset="-120"/>
                          <a:cs typeface="Times New Roman" pitchFamily="18" charset="0"/>
                        </a:rPr>
                        <a:t>Ｃ</a:t>
                      </a:r>
                      <a:r>
                        <a:rPr lang="zh-TW" altLang="en-US" sz="1800" b="0" i="0" u="none" strike="noStrike">
                          <a:solidFill>
                            <a:srgbClr val="000000"/>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c>
                  <a:txBody>
                    <a:bodyPr/>
                    <a:lstStyle/>
                    <a:p>
                      <a:pPr algn="ctr" fontAlgn="ctr"/>
                      <a:r>
                        <a:rPr lang="en-US" sz="1800" b="0" i="0" u="none" strike="noStrike" dirty="0">
                          <a:solidFill>
                            <a:srgbClr val="0000CC"/>
                          </a:solidFill>
                          <a:latin typeface="Times New Roman" pitchFamily="18" charset="0"/>
                          <a:ea typeface="標楷體" pitchFamily="65" charset="-120"/>
                          <a:cs typeface="Times New Roman" pitchFamily="18" charset="0"/>
                        </a:rPr>
                        <a:t>Ｂ</a:t>
                      </a:r>
                      <a:r>
                        <a:rPr lang="zh-TW" altLang="en-US" sz="1800" b="0" i="0" u="none" strike="noStrike" dirty="0">
                          <a:solidFill>
                            <a:srgbClr val="0000CC"/>
                          </a:solidFill>
                          <a:latin typeface="Times New Roman" pitchFamily="18" charset="0"/>
                          <a:ea typeface="標楷體" pitchFamily="65" charset="-120"/>
                          <a:cs typeface="Times New Roman" pitchFamily="18" charset="0"/>
                        </a:rPr>
                        <a:t>題型</a:t>
                      </a:r>
                    </a:p>
                  </a:txBody>
                  <a:tcPr marL="7620" marR="7620" marT="7620" marB="0" anchor="ctr">
                    <a:solidFill>
                      <a:srgbClr val="45CF76">
                        <a:alpha val="7000"/>
                      </a:srgbClr>
                    </a:solidFill>
                  </a:tcPr>
                </a:tc>
              </a:tr>
            </a:tbl>
          </a:graphicData>
        </a:graphic>
      </p:graphicFrame>
    </p:spTree>
    <p:extLst>
      <p:ext uri="{BB962C8B-B14F-4D97-AF65-F5344CB8AC3E}">
        <p14:creationId xmlns:p14="http://schemas.microsoft.com/office/powerpoint/2010/main" val="253637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87450" y="260350"/>
            <a:ext cx="7499350" cy="1143000"/>
          </a:xfrm>
        </p:spPr>
        <p:txBody>
          <a:bodyPr/>
          <a:lstStyle/>
          <a:p>
            <a:pPr marL="0" indent="0">
              <a:buFont typeface="Wingdings" panose="05000000000000000000" pitchFamily="2" charset="2"/>
              <a:buNone/>
              <a:defRPr/>
            </a:pPr>
            <a:r>
              <a:rPr lang="zh-TW" altLang="en-US" sz="4200" b="1" dirty="0"/>
              <a:t>簡報</a:t>
            </a:r>
            <a:r>
              <a:rPr lang="zh-TW" altLang="en-US" sz="4200" b="1" dirty="0" smtClean="0"/>
              <a:t>大綱</a:t>
            </a:r>
            <a:endParaRPr lang="zh-TW" altLang="en-US" sz="4200" b="1" dirty="0"/>
          </a:p>
        </p:txBody>
      </p:sp>
      <p:sp>
        <p:nvSpPr>
          <p:cNvPr id="8195" name="內容版面配置區 4"/>
          <p:cNvSpPr>
            <a:spLocks noGrp="1"/>
          </p:cNvSpPr>
          <p:nvPr>
            <p:ph idx="1"/>
          </p:nvPr>
        </p:nvSpPr>
        <p:spPr>
          <a:xfrm>
            <a:off x="1116013" y="1447800"/>
            <a:ext cx="7704137" cy="4800600"/>
          </a:xfrm>
        </p:spPr>
        <p:txBody>
          <a:bodyPr/>
          <a:lstStyle/>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壹、公司治理評鑑簡介</a:t>
            </a:r>
            <a:endParaRPr lang="en-US" altLang="zh-TW" sz="4200" b="1" dirty="0">
              <a:solidFill>
                <a:srgbClr val="572314"/>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貳、</a:t>
            </a:r>
            <a:r>
              <a:rPr lang="en-US" altLang="zh-TW" sz="4200" b="1" dirty="0">
                <a:solidFill>
                  <a:srgbClr val="572314"/>
                </a:solidFill>
                <a:effectLst>
                  <a:outerShdw blurRad="50000" dist="30000" dir="5400000" algn="tl" rotWithShape="0">
                    <a:srgbClr val="000000">
                      <a:alpha val="30000"/>
                    </a:srgbClr>
                  </a:outerShdw>
                </a:effectLst>
                <a:cs typeface="+mj-cs"/>
              </a:rPr>
              <a:t>105</a:t>
            </a:r>
            <a:r>
              <a:rPr lang="zh-TW" altLang="en-US" sz="4200" b="1" dirty="0">
                <a:solidFill>
                  <a:srgbClr val="572314"/>
                </a:solidFill>
                <a:effectLst>
                  <a:outerShdw blurRad="50000" dist="30000" dir="5400000" algn="tl" rotWithShape="0">
                    <a:srgbClr val="000000">
                      <a:alpha val="30000"/>
                    </a:srgbClr>
                  </a:outerShdw>
                </a:effectLst>
                <a:cs typeface="+mj-cs"/>
              </a:rPr>
              <a:t>年度</a:t>
            </a:r>
            <a:r>
              <a:rPr lang="en-US" altLang="zh-TW" sz="4200" b="1" dirty="0">
                <a:solidFill>
                  <a:srgbClr val="572314"/>
                </a:solidFill>
                <a:effectLst>
                  <a:outerShdw blurRad="50000" dist="30000" dir="5400000" algn="tl" rotWithShape="0">
                    <a:srgbClr val="000000">
                      <a:alpha val="30000"/>
                    </a:srgbClr>
                  </a:outerShdw>
                </a:effectLst>
                <a:cs typeface="+mj-cs"/>
              </a:rPr>
              <a:t>(</a:t>
            </a:r>
            <a:r>
              <a:rPr lang="zh-TW" altLang="en-US" sz="4200" b="1" dirty="0">
                <a:solidFill>
                  <a:srgbClr val="572314"/>
                </a:solidFill>
                <a:effectLst>
                  <a:outerShdw blurRad="50000" dist="30000" dir="5400000" algn="tl" rotWithShape="0">
                    <a:srgbClr val="000000">
                      <a:alpha val="30000"/>
                    </a:srgbClr>
                  </a:outerShdw>
                </a:effectLst>
                <a:cs typeface="+mj-cs"/>
              </a:rPr>
              <a:t>第三屆</a:t>
            </a:r>
            <a:r>
              <a:rPr lang="en-US" altLang="zh-TW" sz="4200" b="1" dirty="0">
                <a:solidFill>
                  <a:srgbClr val="572314"/>
                </a:solidFill>
                <a:effectLst>
                  <a:outerShdw blurRad="50000" dist="30000" dir="5400000" algn="tl" rotWithShape="0">
                    <a:srgbClr val="000000">
                      <a:alpha val="30000"/>
                    </a:srgbClr>
                  </a:outerShdw>
                </a:effectLst>
                <a:cs typeface="+mj-cs"/>
              </a:rPr>
              <a:t>)</a:t>
            </a:r>
            <a:r>
              <a:rPr lang="zh-TW" altLang="en-US" sz="4200" b="1" dirty="0">
                <a:solidFill>
                  <a:srgbClr val="572314"/>
                </a:solidFill>
                <a:effectLst>
                  <a:outerShdw blurRad="50000" dist="30000" dir="5400000" algn="tl" rotWithShape="0">
                    <a:srgbClr val="000000">
                      <a:alpha val="30000"/>
                    </a:srgbClr>
                  </a:outerShdw>
                </a:effectLst>
                <a:cs typeface="+mj-cs"/>
              </a:rPr>
              <a:t>評鑑介紹</a:t>
            </a:r>
            <a:endParaRPr lang="en-US" altLang="zh-TW" sz="4200" b="1" dirty="0">
              <a:solidFill>
                <a:srgbClr val="572314"/>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參、公司治理近期法規動態</a:t>
            </a:r>
          </a:p>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肆、參考資源</a:t>
            </a:r>
          </a:p>
          <a:p>
            <a:pPr marL="82550" indent="0">
              <a:lnSpc>
                <a:spcPct val="150000"/>
              </a:lnSpc>
              <a:buFont typeface="Arial" panose="020B0604020202020204" pitchFamily="34" charset="0"/>
              <a:buNone/>
            </a:pPr>
            <a:endParaRPr lang="en-US" altLang="zh-TW"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87450" y="260350"/>
            <a:ext cx="7499350" cy="1143000"/>
          </a:xfrm>
        </p:spPr>
        <p:txBody>
          <a:bodyPr/>
          <a:lstStyle/>
          <a:p>
            <a:pPr marL="0" indent="0">
              <a:buFont typeface="Wingdings" panose="05000000000000000000" pitchFamily="2" charset="2"/>
              <a:buNone/>
              <a:defRPr/>
            </a:pPr>
            <a:r>
              <a:rPr lang="zh-TW" altLang="en-US" sz="4200" b="1" dirty="0">
                <a:solidFill>
                  <a:schemeClr val="bg1">
                    <a:lumMod val="85000"/>
                  </a:schemeClr>
                </a:solidFill>
              </a:rPr>
              <a:t>簡報</a:t>
            </a:r>
            <a:r>
              <a:rPr lang="zh-TW" altLang="en-US" sz="4200" b="1" dirty="0" smtClean="0">
                <a:solidFill>
                  <a:schemeClr val="bg1">
                    <a:lumMod val="85000"/>
                  </a:schemeClr>
                </a:solidFill>
              </a:rPr>
              <a:t>大綱</a:t>
            </a:r>
            <a:endParaRPr lang="zh-TW" altLang="en-US" sz="4200" b="1" dirty="0">
              <a:solidFill>
                <a:schemeClr val="bg1">
                  <a:lumMod val="85000"/>
                </a:schemeClr>
              </a:solidFill>
            </a:endParaRPr>
          </a:p>
        </p:txBody>
      </p:sp>
      <p:sp>
        <p:nvSpPr>
          <p:cNvPr id="8195" name="內容版面配置區 4"/>
          <p:cNvSpPr>
            <a:spLocks noGrp="1"/>
          </p:cNvSpPr>
          <p:nvPr>
            <p:ph idx="1"/>
          </p:nvPr>
        </p:nvSpPr>
        <p:spPr>
          <a:xfrm>
            <a:off x="1116013" y="1447800"/>
            <a:ext cx="7704137" cy="4800600"/>
          </a:xfrm>
        </p:spPr>
        <p:txBody>
          <a:bodyPr/>
          <a:lstStyle/>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壹、公司治理評鑑簡介</a:t>
            </a:r>
            <a:endParaRPr lang="en-US" altLang="zh-TW" sz="4200" b="1" dirty="0">
              <a:solidFill>
                <a:schemeClr val="bg1">
                  <a:lumMod val="85000"/>
                </a:schemeClr>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貳、</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105</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年度</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第三屆</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評鑑介紹</a:t>
            </a:r>
            <a:endParaRPr lang="en-US" altLang="zh-TW" sz="4200" b="1" dirty="0">
              <a:solidFill>
                <a:schemeClr val="bg1">
                  <a:lumMod val="85000"/>
                </a:schemeClr>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參、公司治理近期法規動態</a:t>
            </a: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肆、參考資源</a:t>
            </a:r>
          </a:p>
          <a:p>
            <a:pPr marL="82550" indent="0">
              <a:lnSpc>
                <a:spcPct val="150000"/>
              </a:lnSpc>
              <a:buFont typeface="Arial" panose="020B0604020202020204" pitchFamily="34" charset="0"/>
              <a:buNone/>
            </a:pPr>
            <a:endParaRPr lang="en-US" altLang="zh-TW"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20</a:t>
            </a:fld>
            <a:endParaRPr lang="en-US" altLang="zh-TW"/>
          </a:p>
        </p:txBody>
      </p:sp>
    </p:spTree>
    <p:extLst>
      <p:ext uri="{BB962C8B-B14F-4D97-AF65-F5344CB8AC3E}">
        <p14:creationId xmlns:p14="http://schemas.microsoft.com/office/powerpoint/2010/main" val="2088834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a:spLocks noGrp="1"/>
          </p:cNvSpPr>
          <p:nvPr>
            <p:ph type="sldNum" sz="quarter" idx="4294967295"/>
          </p:nvPr>
        </p:nvSpPr>
        <p:spPr>
          <a:xfrm>
            <a:off x="8613648" y="6305550"/>
            <a:ext cx="457200" cy="476250"/>
          </a:xfrm>
          <a:prstGeom prst="rect">
            <a:avLst/>
          </a:prstGeom>
        </p:spPr>
        <p:txBody>
          <a:bodyPr/>
          <a:lstStyle/>
          <a:p>
            <a:pPr>
              <a:defRPr/>
            </a:pPr>
            <a:fld id="{1B083FA3-3556-4A71-9E31-0904C8F6ABA1}" type="slidenum">
              <a:rPr lang="zh-TW" altLang="en-US"/>
              <a:pPr>
                <a:defRPr/>
              </a:pPr>
              <a:t>21</a:t>
            </a:fld>
            <a:endParaRPr lang="zh-TW" altLang="en-US"/>
          </a:p>
        </p:txBody>
      </p:sp>
      <p:sp>
        <p:nvSpPr>
          <p:cNvPr id="9" name="手繪多邊形 8"/>
          <p:cNvSpPr/>
          <p:nvPr/>
        </p:nvSpPr>
        <p:spPr>
          <a:xfrm>
            <a:off x="179388" y="1039813"/>
            <a:ext cx="2592412" cy="804862"/>
          </a:xfrm>
          <a:custGeom>
            <a:avLst/>
            <a:gdLst>
              <a:gd name="connsiteX0" fmla="*/ 0 w 2582407"/>
              <a:gd name="connsiteY0" fmla="*/ 0 h 1032963"/>
              <a:gd name="connsiteX1" fmla="*/ 2582407 w 2582407"/>
              <a:gd name="connsiteY1" fmla="*/ 0 h 1032963"/>
              <a:gd name="connsiteX2" fmla="*/ 2582407 w 2582407"/>
              <a:gd name="connsiteY2" fmla="*/ 1032963 h 1032963"/>
              <a:gd name="connsiteX3" fmla="*/ 0 w 2582407"/>
              <a:gd name="connsiteY3" fmla="*/ 1032963 h 1032963"/>
              <a:gd name="connsiteX4" fmla="*/ 0 w 2582407"/>
              <a:gd name="connsiteY4" fmla="*/ 0 h 103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1032963">
                <a:moveTo>
                  <a:pt x="0" y="0"/>
                </a:moveTo>
                <a:lnTo>
                  <a:pt x="2582407" y="0"/>
                </a:lnTo>
                <a:lnTo>
                  <a:pt x="2582407" y="1032963"/>
                </a:lnTo>
                <a:lnTo>
                  <a:pt x="0" y="1032963"/>
                </a:lnTo>
                <a:lnTo>
                  <a:pt x="0" y="0"/>
                </a:lnTo>
                <a:close/>
              </a:path>
            </a:pathLst>
          </a:cu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199136" tIns="113792" rIns="199136" bIns="113792" spcCol="1270" anchor="ctr"/>
          <a:lstStyle/>
          <a:p>
            <a:pPr algn="ctr" defTabSz="1244600">
              <a:lnSpc>
                <a:spcPts val="24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獨立董事</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ts val="2400"/>
              </a:lnSpc>
              <a:spcAft>
                <a:spcPct val="35000"/>
              </a:spcAft>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(106</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年前</a:t>
            </a:r>
            <a:r>
              <a:rPr lang="zh-TW" altLang="en-US" b="1" dirty="0">
                <a:effectLst>
                  <a:outerShdw blurRad="38100" dist="38100" dir="2700000" algn="tl">
                    <a:srgbClr val="000000">
                      <a:alpha val="43137"/>
                    </a:srgbClr>
                  </a:outerShdw>
                </a:effectLst>
                <a:latin typeface="標楷體" pitchFamily="65" charset="-120"/>
                <a:ea typeface="標楷體" pitchFamily="65" charset="-120"/>
              </a:rPr>
              <a:t>完成</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1" name="手繪多邊形 10"/>
          <p:cNvSpPr/>
          <p:nvPr/>
        </p:nvSpPr>
        <p:spPr>
          <a:xfrm>
            <a:off x="179388" y="1844675"/>
            <a:ext cx="2592412" cy="1500188"/>
          </a:xfrm>
          <a:custGeom>
            <a:avLst/>
            <a:gdLst>
              <a:gd name="connsiteX0" fmla="*/ 0 w 2582407"/>
              <a:gd name="connsiteY0" fmla="*/ 0 h 2810879"/>
              <a:gd name="connsiteX1" fmla="*/ 2582407 w 2582407"/>
              <a:gd name="connsiteY1" fmla="*/ 0 h 2810879"/>
              <a:gd name="connsiteX2" fmla="*/ 2582407 w 2582407"/>
              <a:gd name="connsiteY2" fmla="*/ 2810879 h 2810879"/>
              <a:gd name="connsiteX3" fmla="*/ 0 w 2582407"/>
              <a:gd name="connsiteY3" fmla="*/ 2810879 h 2810879"/>
              <a:gd name="connsiteX4" fmla="*/ 0 w 2582407"/>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2810879">
                <a:moveTo>
                  <a:pt x="0" y="0"/>
                </a:moveTo>
                <a:lnTo>
                  <a:pt x="2582407" y="0"/>
                </a:lnTo>
                <a:lnTo>
                  <a:pt x="2582407" y="2810879"/>
                </a:lnTo>
                <a:lnTo>
                  <a:pt x="0" y="2810879"/>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全體</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上市櫃公司</a:t>
            </a:r>
            <a:endParaRPr lang="zh-TW" altLang="en-US" sz="2200" dirty="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10668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至少兩席且不</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低</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1066800">
              <a:lnSpc>
                <a:spcPct val="90000"/>
              </a:lnSpc>
              <a:spcAft>
                <a:spcPct val="15000"/>
              </a:spcAft>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於</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董事席次</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五分</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1066800">
              <a:lnSpc>
                <a:spcPct val="90000"/>
              </a:lnSpc>
              <a:spcAft>
                <a:spcPct val="15000"/>
              </a:spcAft>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之</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一</a:t>
            </a:r>
          </a:p>
        </p:txBody>
      </p:sp>
      <p:sp>
        <p:nvSpPr>
          <p:cNvPr id="12" name="手繪多邊形 11"/>
          <p:cNvSpPr/>
          <p:nvPr/>
        </p:nvSpPr>
        <p:spPr>
          <a:xfrm>
            <a:off x="3059832" y="1052736"/>
            <a:ext cx="2592288" cy="804862"/>
          </a:xfrm>
          <a:custGeom>
            <a:avLst/>
            <a:gdLst>
              <a:gd name="connsiteX0" fmla="*/ 0 w 2817613"/>
              <a:gd name="connsiteY0" fmla="*/ 0 h 1032963"/>
              <a:gd name="connsiteX1" fmla="*/ 2817613 w 2817613"/>
              <a:gd name="connsiteY1" fmla="*/ 0 h 1032963"/>
              <a:gd name="connsiteX2" fmla="*/ 2817613 w 2817613"/>
              <a:gd name="connsiteY2" fmla="*/ 1032963 h 1032963"/>
              <a:gd name="connsiteX3" fmla="*/ 0 w 2817613"/>
              <a:gd name="connsiteY3" fmla="*/ 1032963 h 1032963"/>
              <a:gd name="connsiteX4" fmla="*/ 0 w 2817613"/>
              <a:gd name="connsiteY4" fmla="*/ 0 h 103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613" h="1032963">
                <a:moveTo>
                  <a:pt x="0" y="0"/>
                </a:moveTo>
                <a:lnTo>
                  <a:pt x="2817613" y="0"/>
                </a:lnTo>
                <a:lnTo>
                  <a:pt x="2817613" y="1032963"/>
                </a:lnTo>
                <a:lnTo>
                  <a:pt x="0" y="1032963"/>
                </a:lnTo>
                <a:lnTo>
                  <a:pt x="0" y="0"/>
                </a:lnTo>
                <a:close/>
              </a:path>
            </a:pathLst>
          </a:cu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lIns="199136" tIns="113792" rIns="199136" bIns="113792" spcCol="1270" anchor="ctr"/>
          <a:lstStyle/>
          <a:p>
            <a:pPr algn="ctr" defTabSz="1244600">
              <a:lnSpc>
                <a:spcPts val="24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審計委員會</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ts val="2400"/>
              </a:lnSpc>
              <a:spcAft>
                <a:spcPct val="35000"/>
              </a:spcAft>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(106</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年前</a:t>
            </a:r>
            <a:r>
              <a:rPr lang="zh-TW" altLang="en-US" b="1" dirty="0">
                <a:effectLst>
                  <a:outerShdw blurRad="38100" dist="38100" dir="2700000" algn="tl">
                    <a:srgbClr val="000000">
                      <a:alpha val="43137"/>
                    </a:srgbClr>
                  </a:outerShdw>
                </a:effectLst>
                <a:latin typeface="標楷體" pitchFamily="65" charset="-120"/>
                <a:ea typeface="標楷體" pitchFamily="65" charset="-120"/>
              </a:rPr>
              <a:t>完成</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3" name="手繪多邊形 12"/>
          <p:cNvSpPr/>
          <p:nvPr/>
        </p:nvSpPr>
        <p:spPr>
          <a:xfrm>
            <a:off x="3059832" y="1844897"/>
            <a:ext cx="2592288" cy="1512317"/>
          </a:xfrm>
          <a:custGeom>
            <a:avLst/>
            <a:gdLst>
              <a:gd name="connsiteX0" fmla="*/ 0 w 2817871"/>
              <a:gd name="connsiteY0" fmla="*/ 0 h 2810879"/>
              <a:gd name="connsiteX1" fmla="*/ 2817871 w 2817871"/>
              <a:gd name="connsiteY1" fmla="*/ 0 h 2810879"/>
              <a:gd name="connsiteX2" fmla="*/ 2817871 w 2817871"/>
              <a:gd name="connsiteY2" fmla="*/ 2810879 h 2810879"/>
              <a:gd name="connsiteX3" fmla="*/ 0 w 2817871"/>
              <a:gd name="connsiteY3" fmla="*/ 2810879 h 2810879"/>
              <a:gd name="connsiteX4" fmla="*/ 0 w 2817871"/>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871" h="2810879">
                <a:moveTo>
                  <a:pt x="0" y="0"/>
                </a:moveTo>
                <a:lnTo>
                  <a:pt x="2817871" y="0"/>
                </a:lnTo>
                <a:lnTo>
                  <a:pt x="2817871" y="2810879"/>
                </a:lnTo>
                <a:lnTo>
                  <a:pt x="0" y="2810879"/>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28016" tIns="128016" rIns="170688" bIns="192024"/>
          <a:lstStyle/>
          <a:p>
            <a:pPr marL="228600" lvl="1" indent="-228600" defTabSz="1066800">
              <a:lnSpc>
                <a:spcPct val="90000"/>
              </a:lnSpc>
              <a:spcAft>
                <a:spcPct val="15000"/>
              </a:spcAft>
              <a:buFontTx/>
              <a:buChar char="•"/>
              <a:defRPr/>
            </a:pPr>
            <a:r>
              <a:rPr lang="zh-TW" altLang="en-US" sz="2200" dirty="0">
                <a:solidFill>
                  <a:srgbClr val="000000"/>
                </a:solidFill>
                <a:effectLst>
                  <a:outerShdw blurRad="38100" dist="38100" dir="2700000" algn="tl">
                    <a:srgbClr val="FFFFFF"/>
                  </a:outerShdw>
                </a:effectLst>
                <a:latin typeface="標楷體" pitchFamily="65" charset="-120"/>
                <a:ea typeface="標楷體" pitchFamily="65" charset="-120"/>
              </a:rPr>
              <a:t>金融業及</a:t>
            </a:r>
            <a:r>
              <a:rPr lang="zh-TW" altLang="en-US" sz="2200" dirty="0" smtClean="0">
                <a:solidFill>
                  <a:srgbClr val="000000"/>
                </a:solidFill>
                <a:effectLst>
                  <a:outerShdw blurRad="38100" dist="38100" dir="2700000" algn="tl">
                    <a:srgbClr val="FFFFFF"/>
                  </a:outerShdw>
                </a:effectLst>
                <a:latin typeface="標楷體" pitchFamily="65" charset="-120"/>
                <a:ea typeface="標楷體" pitchFamily="65" charset="-120"/>
              </a:rPr>
              <a:t>資本額</a:t>
            </a:r>
            <a:r>
              <a:rPr lang="en-US" altLang="zh-TW" sz="2200" dirty="0" smtClean="0">
                <a:solidFill>
                  <a:srgbClr val="000000"/>
                </a:solidFill>
                <a:effectLst>
                  <a:outerShdw blurRad="38100" dist="38100" dir="2700000" algn="tl">
                    <a:srgbClr val="FFFFFF"/>
                  </a:outerShdw>
                </a:effectLst>
                <a:latin typeface="標楷體" pitchFamily="65" charset="-120"/>
                <a:ea typeface="標楷體" pitchFamily="65" charset="-120"/>
              </a:rPr>
              <a:t>100</a:t>
            </a:r>
            <a:r>
              <a:rPr lang="zh-TW" altLang="en-US" sz="2200" dirty="0">
                <a:solidFill>
                  <a:srgbClr val="000000"/>
                </a:solidFill>
                <a:effectLst>
                  <a:outerShdw blurRad="38100" dist="38100" dir="2700000" algn="tl">
                    <a:srgbClr val="FFFFFF"/>
                  </a:outerShdw>
                </a:effectLst>
                <a:latin typeface="標楷體" pitchFamily="65" charset="-120"/>
                <a:ea typeface="標楷體" pitchFamily="65" charset="-120"/>
              </a:rPr>
              <a:t>億元以上之</a:t>
            </a:r>
            <a:r>
              <a:rPr lang="zh-TW" altLang="en-US" sz="2200" dirty="0" smtClean="0">
                <a:solidFill>
                  <a:srgbClr val="000000"/>
                </a:solidFill>
                <a:effectLst>
                  <a:outerShdw blurRad="38100" dist="38100" dir="2700000" algn="tl">
                    <a:srgbClr val="FFFFFF"/>
                  </a:outerShdw>
                </a:effectLst>
                <a:latin typeface="標楷體" pitchFamily="65" charset="-120"/>
                <a:ea typeface="標楷體" pitchFamily="65" charset="-120"/>
              </a:rPr>
              <a:t>上市櫃公司</a:t>
            </a:r>
            <a:endParaRPr lang="en-US" altLang="zh-TW" sz="2200" dirty="0">
              <a:solidFill>
                <a:srgbClr val="000000"/>
              </a:solidFill>
              <a:effectLst>
                <a:outerShdw blurRad="38100" dist="38100" dir="2700000" algn="tl">
                  <a:srgbClr val="FFFFFF"/>
                </a:outerShdw>
              </a:effectLst>
              <a:latin typeface="標楷體" pitchFamily="65" charset="-120"/>
              <a:ea typeface="標楷體" pitchFamily="65" charset="-120"/>
            </a:endParaRPr>
          </a:p>
          <a:p>
            <a:pPr marL="228600" lvl="1" indent="-228600" defTabSz="1066800">
              <a:lnSpc>
                <a:spcPct val="90000"/>
              </a:lnSpc>
              <a:spcAft>
                <a:spcPct val="15000"/>
              </a:spcAft>
              <a:buFontTx/>
              <a:buChar char="•"/>
              <a:defRPr/>
            </a:pPr>
            <a:endParaRPr lang="en-US" altLang="zh-TW" sz="800" dirty="0">
              <a:solidFill>
                <a:srgbClr val="000000"/>
              </a:solidFill>
              <a:effectLst>
                <a:outerShdw blurRad="38100" dist="38100" dir="2700000" algn="tl">
                  <a:srgbClr val="FFFFFF"/>
                </a:outerShdw>
              </a:effectLst>
              <a:latin typeface="標楷體" pitchFamily="65" charset="-120"/>
              <a:ea typeface="標楷體" pitchFamily="65" charset="-120"/>
            </a:endParaRPr>
          </a:p>
        </p:txBody>
      </p:sp>
      <p:sp>
        <p:nvSpPr>
          <p:cNvPr id="14" name="手繪多邊形 13"/>
          <p:cNvSpPr/>
          <p:nvPr/>
        </p:nvSpPr>
        <p:spPr>
          <a:xfrm>
            <a:off x="6084888" y="1052513"/>
            <a:ext cx="2806700" cy="792162"/>
          </a:xfrm>
          <a:custGeom>
            <a:avLst/>
            <a:gdLst>
              <a:gd name="connsiteX0" fmla="*/ 0 w 2582407"/>
              <a:gd name="connsiteY0" fmla="*/ 0 h 1032963"/>
              <a:gd name="connsiteX1" fmla="*/ 2582407 w 2582407"/>
              <a:gd name="connsiteY1" fmla="*/ 0 h 1032963"/>
              <a:gd name="connsiteX2" fmla="*/ 2582407 w 2582407"/>
              <a:gd name="connsiteY2" fmla="*/ 1032963 h 1032963"/>
              <a:gd name="connsiteX3" fmla="*/ 0 w 2582407"/>
              <a:gd name="connsiteY3" fmla="*/ 1032963 h 1032963"/>
              <a:gd name="connsiteX4" fmla="*/ 0 w 2582407"/>
              <a:gd name="connsiteY4" fmla="*/ 0 h 103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1032963">
                <a:moveTo>
                  <a:pt x="0" y="0"/>
                </a:moveTo>
                <a:lnTo>
                  <a:pt x="2582407" y="0"/>
                </a:lnTo>
                <a:lnTo>
                  <a:pt x="2582407" y="1032963"/>
                </a:lnTo>
                <a:lnTo>
                  <a:pt x="0" y="1032963"/>
                </a:lnTo>
                <a:lnTo>
                  <a:pt x="0" y="0"/>
                </a:lnTo>
                <a:close/>
              </a:path>
            </a:pathLst>
          </a:cu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lIns="199136" tIns="113792" rIns="199136" bIns="113792" spcCol="1270" anchor="ctr"/>
          <a:lstStyle/>
          <a:p>
            <a:pPr algn="ctr" defTabSz="1244600">
              <a:lnSpc>
                <a:spcPts val="24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薪資報酬委員會</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ts val="2400"/>
              </a:lnSpc>
              <a:spcAft>
                <a:spcPct val="35000"/>
              </a:spcAft>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(100</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年已</a:t>
            </a:r>
            <a:r>
              <a:rPr lang="zh-TW" altLang="en-US" b="1" dirty="0">
                <a:effectLst>
                  <a:outerShdw blurRad="38100" dist="38100" dir="2700000" algn="tl">
                    <a:srgbClr val="000000">
                      <a:alpha val="43137"/>
                    </a:srgbClr>
                  </a:outerShdw>
                </a:effectLst>
                <a:latin typeface="標楷體" pitchFamily="65" charset="-120"/>
                <a:ea typeface="標楷體" pitchFamily="65" charset="-120"/>
              </a:rPr>
              <a:t>完成</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5" name="手繪多邊形 14"/>
          <p:cNvSpPr/>
          <p:nvPr/>
        </p:nvSpPr>
        <p:spPr>
          <a:xfrm>
            <a:off x="6084888" y="1844674"/>
            <a:ext cx="2806700" cy="1512317"/>
          </a:xfrm>
          <a:custGeom>
            <a:avLst/>
            <a:gdLst>
              <a:gd name="connsiteX0" fmla="*/ 0 w 2582407"/>
              <a:gd name="connsiteY0" fmla="*/ 0 h 2810879"/>
              <a:gd name="connsiteX1" fmla="*/ 2582407 w 2582407"/>
              <a:gd name="connsiteY1" fmla="*/ 0 h 2810879"/>
              <a:gd name="connsiteX2" fmla="*/ 2582407 w 2582407"/>
              <a:gd name="connsiteY2" fmla="*/ 2810879 h 2810879"/>
              <a:gd name="connsiteX3" fmla="*/ 0 w 2582407"/>
              <a:gd name="connsiteY3" fmla="*/ 2810879 h 2810879"/>
              <a:gd name="connsiteX4" fmla="*/ 0 w 2582407"/>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2810879">
                <a:moveTo>
                  <a:pt x="0" y="0"/>
                </a:moveTo>
                <a:lnTo>
                  <a:pt x="2582407" y="0"/>
                </a:lnTo>
                <a:lnTo>
                  <a:pt x="2582407" y="2810879"/>
                </a:lnTo>
                <a:lnTo>
                  <a:pt x="0" y="2810879"/>
                </a:lnTo>
                <a:lnTo>
                  <a:pt x="0" y="0"/>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全體</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上市櫃公司</a:t>
            </a:r>
            <a:endParaRPr lang="zh-TW" altLang="en-US" sz="2200"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7" name="手繪多邊形 16"/>
          <p:cNvSpPr/>
          <p:nvPr/>
        </p:nvSpPr>
        <p:spPr>
          <a:xfrm>
            <a:off x="250825" y="3562350"/>
            <a:ext cx="2520975" cy="587375"/>
          </a:xfrm>
          <a:custGeom>
            <a:avLst/>
            <a:gdLst>
              <a:gd name="connsiteX0" fmla="*/ 0 w 2365083"/>
              <a:gd name="connsiteY0" fmla="*/ 0 h 946033"/>
              <a:gd name="connsiteX1" fmla="*/ 2365083 w 2365083"/>
              <a:gd name="connsiteY1" fmla="*/ 0 h 946033"/>
              <a:gd name="connsiteX2" fmla="*/ 2365083 w 2365083"/>
              <a:gd name="connsiteY2" fmla="*/ 946033 h 946033"/>
              <a:gd name="connsiteX3" fmla="*/ 0 w 2365083"/>
              <a:gd name="connsiteY3" fmla="*/ 946033 h 946033"/>
              <a:gd name="connsiteX4" fmla="*/ 0 w 2365083"/>
              <a:gd name="connsiteY4" fmla="*/ 0 h 94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946033">
                <a:moveTo>
                  <a:pt x="0" y="0"/>
                </a:moveTo>
                <a:lnTo>
                  <a:pt x="2365083" y="0"/>
                </a:lnTo>
                <a:lnTo>
                  <a:pt x="2365083" y="946033"/>
                </a:lnTo>
                <a:lnTo>
                  <a:pt x="0" y="946033"/>
                </a:lnTo>
                <a:lnTo>
                  <a:pt x="0" y="0"/>
                </a:lnTo>
                <a:close/>
              </a:path>
            </a:pathLst>
          </a:cu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170688" tIns="97536" rIns="170688" bIns="97536" spcCol="1270" anchor="ctr"/>
          <a:lstStyle/>
          <a:p>
            <a:pPr algn="ctr" defTabSz="1066800">
              <a:lnSpc>
                <a:spcPct val="900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電子投票</a:t>
            </a:r>
          </a:p>
        </p:txBody>
      </p:sp>
      <p:sp>
        <p:nvSpPr>
          <p:cNvPr id="18" name="手繪多邊形 17"/>
          <p:cNvSpPr/>
          <p:nvPr/>
        </p:nvSpPr>
        <p:spPr>
          <a:xfrm>
            <a:off x="250825" y="4149725"/>
            <a:ext cx="2520975" cy="2159595"/>
          </a:xfrm>
          <a:custGeom>
            <a:avLst/>
            <a:gdLst>
              <a:gd name="connsiteX0" fmla="*/ 0 w 2365083"/>
              <a:gd name="connsiteY0" fmla="*/ 0 h 3211649"/>
              <a:gd name="connsiteX1" fmla="*/ 2365083 w 2365083"/>
              <a:gd name="connsiteY1" fmla="*/ 0 h 3211649"/>
              <a:gd name="connsiteX2" fmla="*/ 2365083 w 2365083"/>
              <a:gd name="connsiteY2" fmla="*/ 3211649 h 3211649"/>
              <a:gd name="connsiteX3" fmla="*/ 0 w 2365083"/>
              <a:gd name="connsiteY3" fmla="*/ 3211649 h 3211649"/>
              <a:gd name="connsiteX4" fmla="*/ 0 w 2365083"/>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3211649">
                <a:moveTo>
                  <a:pt x="0" y="0"/>
                </a:moveTo>
                <a:lnTo>
                  <a:pt x="2365083" y="0"/>
                </a:lnTo>
                <a:lnTo>
                  <a:pt x="2365083" y="3211649"/>
                </a:lnTo>
                <a:lnTo>
                  <a:pt x="0" y="3211649"/>
                </a:lnTo>
                <a:lnTo>
                  <a:pt x="0" y="0"/>
                </a:lnTo>
                <a:close/>
              </a:path>
            </a:pathLst>
          </a:custGeom>
          <a:solidFill>
            <a:schemeClr val="accent5">
              <a:lumMod val="40000"/>
              <a:lumOff val="60000"/>
              <a:alpha val="90000"/>
            </a:schemeClr>
          </a:solidFill>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17348" tIns="117348" rIns="156464" bIns="176022" spcCol="1270"/>
          <a:lstStyle/>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101</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起強制部分公司採行</a:t>
            </a:r>
          </a:p>
          <a:p>
            <a:pPr marL="228600" lvl="1" indent="-228600" defTabSz="9779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資本額</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50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億元以上且股東達</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10,000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人以上</a:t>
            </a:r>
          </a:p>
        </p:txBody>
      </p:sp>
      <p:sp>
        <p:nvSpPr>
          <p:cNvPr id="19" name="手繪多邊形 18"/>
          <p:cNvSpPr/>
          <p:nvPr/>
        </p:nvSpPr>
        <p:spPr>
          <a:xfrm>
            <a:off x="3059832" y="3573016"/>
            <a:ext cx="2587625" cy="587375"/>
          </a:xfrm>
          <a:custGeom>
            <a:avLst/>
            <a:gdLst>
              <a:gd name="connsiteX0" fmla="*/ 0 w 2587448"/>
              <a:gd name="connsiteY0" fmla="*/ 0 h 946033"/>
              <a:gd name="connsiteX1" fmla="*/ 2587448 w 2587448"/>
              <a:gd name="connsiteY1" fmla="*/ 0 h 946033"/>
              <a:gd name="connsiteX2" fmla="*/ 2587448 w 2587448"/>
              <a:gd name="connsiteY2" fmla="*/ 946033 h 946033"/>
              <a:gd name="connsiteX3" fmla="*/ 0 w 2587448"/>
              <a:gd name="connsiteY3" fmla="*/ 946033 h 946033"/>
              <a:gd name="connsiteX4" fmla="*/ 0 w 2587448"/>
              <a:gd name="connsiteY4" fmla="*/ 0 h 94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448" h="946033">
                <a:moveTo>
                  <a:pt x="0" y="0"/>
                </a:moveTo>
                <a:lnTo>
                  <a:pt x="2587448" y="0"/>
                </a:lnTo>
                <a:lnTo>
                  <a:pt x="2587448" y="946033"/>
                </a:lnTo>
                <a:lnTo>
                  <a:pt x="0" y="946033"/>
                </a:lnTo>
                <a:lnTo>
                  <a:pt x="0" y="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lIns="170688" tIns="97536" rIns="170688" bIns="97536" spcCol="1270" anchor="ctr"/>
          <a:lstStyle/>
          <a:p>
            <a:pPr algn="ctr" defTabSz="1066800">
              <a:lnSpc>
                <a:spcPct val="900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投保中心成立</a:t>
            </a:r>
          </a:p>
        </p:txBody>
      </p:sp>
      <p:sp>
        <p:nvSpPr>
          <p:cNvPr id="20" name="手繪多邊形 19"/>
          <p:cNvSpPr/>
          <p:nvPr/>
        </p:nvSpPr>
        <p:spPr>
          <a:xfrm>
            <a:off x="3028082" y="4160390"/>
            <a:ext cx="2663825" cy="2159596"/>
          </a:xfrm>
          <a:custGeom>
            <a:avLst/>
            <a:gdLst>
              <a:gd name="connsiteX0" fmla="*/ 0 w 2520279"/>
              <a:gd name="connsiteY0" fmla="*/ 0 h 3211649"/>
              <a:gd name="connsiteX1" fmla="*/ 2520279 w 2520279"/>
              <a:gd name="connsiteY1" fmla="*/ 0 h 3211649"/>
              <a:gd name="connsiteX2" fmla="*/ 2520279 w 2520279"/>
              <a:gd name="connsiteY2" fmla="*/ 3211649 h 3211649"/>
              <a:gd name="connsiteX3" fmla="*/ 0 w 2520279"/>
              <a:gd name="connsiteY3" fmla="*/ 3211649 h 3211649"/>
              <a:gd name="connsiteX4" fmla="*/ 0 w 2520279"/>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79" h="3211649">
                <a:moveTo>
                  <a:pt x="0" y="0"/>
                </a:moveTo>
                <a:lnTo>
                  <a:pt x="2520279" y="0"/>
                </a:lnTo>
                <a:lnTo>
                  <a:pt x="2520279" y="3211649"/>
                </a:lnTo>
                <a:lnTo>
                  <a:pt x="0" y="3211649"/>
                </a:lnTo>
                <a:lnTo>
                  <a:pt x="0" y="0"/>
                </a:lnTo>
                <a:close/>
              </a:path>
            </a:pathLst>
          </a:custGeom>
          <a:solidFill>
            <a:schemeClr val="accent1">
              <a:lumMod val="40000"/>
              <a:lumOff val="60000"/>
              <a:alpha val="90000"/>
            </a:schemeClr>
          </a:solidFill>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17348" tIns="117348" rIns="156464" bIns="176022" spcCol="1270"/>
          <a:lstStyle/>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92</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成立</a:t>
            </a:r>
          </a:p>
          <a:p>
            <a:pPr marL="228600" lvl="1" indent="-228600" defTabSz="9779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持有各上市櫃公司股份</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1,000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股</a:t>
            </a:r>
          </a:p>
          <a:p>
            <a:pPr marL="228600" lvl="1" indent="-228600" defTabSz="9779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團體訴訟</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68</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件、代表訴訟</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20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多件</a:t>
            </a:r>
          </a:p>
        </p:txBody>
      </p:sp>
      <p:sp>
        <p:nvSpPr>
          <p:cNvPr id="21" name="手繪多邊形 20"/>
          <p:cNvSpPr/>
          <p:nvPr/>
        </p:nvSpPr>
        <p:spPr>
          <a:xfrm>
            <a:off x="6156176" y="3573016"/>
            <a:ext cx="2736850" cy="576263"/>
          </a:xfrm>
          <a:custGeom>
            <a:avLst/>
            <a:gdLst>
              <a:gd name="connsiteX0" fmla="*/ 0 w 2365083"/>
              <a:gd name="connsiteY0" fmla="*/ 0 h 946033"/>
              <a:gd name="connsiteX1" fmla="*/ 2365083 w 2365083"/>
              <a:gd name="connsiteY1" fmla="*/ 0 h 946033"/>
              <a:gd name="connsiteX2" fmla="*/ 2365083 w 2365083"/>
              <a:gd name="connsiteY2" fmla="*/ 946033 h 946033"/>
              <a:gd name="connsiteX3" fmla="*/ 0 w 2365083"/>
              <a:gd name="connsiteY3" fmla="*/ 946033 h 946033"/>
              <a:gd name="connsiteX4" fmla="*/ 0 w 2365083"/>
              <a:gd name="connsiteY4" fmla="*/ 0 h 94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946033">
                <a:moveTo>
                  <a:pt x="0" y="0"/>
                </a:moveTo>
                <a:lnTo>
                  <a:pt x="2365083" y="0"/>
                </a:lnTo>
                <a:lnTo>
                  <a:pt x="2365083" y="946033"/>
                </a:lnTo>
                <a:lnTo>
                  <a:pt x="0" y="946033"/>
                </a:lnTo>
                <a:lnTo>
                  <a:pt x="0" y="0"/>
                </a:lnTo>
                <a:close/>
              </a:path>
            </a:pathLst>
          </a:cu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lIns="170688" tIns="97536" rIns="170688" bIns="97536" spcCol="1270" anchor="ctr"/>
          <a:lstStyle/>
          <a:p>
            <a:pPr algn="ctr" defTabSz="1066800">
              <a:lnSpc>
                <a:spcPct val="900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股東會分散</a:t>
            </a:r>
          </a:p>
        </p:txBody>
      </p:sp>
      <p:sp>
        <p:nvSpPr>
          <p:cNvPr id="22" name="手繪多邊形 21"/>
          <p:cNvSpPr/>
          <p:nvPr/>
        </p:nvSpPr>
        <p:spPr>
          <a:xfrm>
            <a:off x="6156176" y="4149278"/>
            <a:ext cx="2736850" cy="2159545"/>
          </a:xfrm>
          <a:custGeom>
            <a:avLst/>
            <a:gdLst>
              <a:gd name="connsiteX0" fmla="*/ 0 w 2365083"/>
              <a:gd name="connsiteY0" fmla="*/ 0 h 3211649"/>
              <a:gd name="connsiteX1" fmla="*/ 2365083 w 2365083"/>
              <a:gd name="connsiteY1" fmla="*/ 0 h 3211649"/>
              <a:gd name="connsiteX2" fmla="*/ 2365083 w 2365083"/>
              <a:gd name="connsiteY2" fmla="*/ 3211649 h 3211649"/>
              <a:gd name="connsiteX3" fmla="*/ 0 w 2365083"/>
              <a:gd name="connsiteY3" fmla="*/ 3211649 h 3211649"/>
              <a:gd name="connsiteX4" fmla="*/ 0 w 2365083"/>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3211649">
                <a:moveTo>
                  <a:pt x="0" y="0"/>
                </a:moveTo>
                <a:lnTo>
                  <a:pt x="2365083" y="0"/>
                </a:lnTo>
                <a:lnTo>
                  <a:pt x="2365083" y="3211649"/>
                </a:lnTo>
                <a:lnTo>
                  <a:pt x="0" y="3211649"/>
                </a:lnTo>
                <a:lnTo>
                  <a:pt x="0" y="0"/>
                </a:lnTo>
                <a:close/>
              </a:path>
            </a:pathLst>
          </a:custGeom>
          <a:solidFill>
            <a:schemeClr val="accent6">
              <a:lumMod val="40000"/>
              <a:lumOff val="60000"/>
              <a:alpha val="90000"/>
            </a:schemeClr>
          </a:solidFill>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17348" tIns="117348" rIns="156464" bIns="176022" spcCol="1270"/>
          <a:lstStyle/>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99</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起限制每日</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200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家</a:t>
            </a:r>
          </a:p>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101</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起限制每日</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120</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家</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103</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年起限制每日</a:t>
            </a: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100</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家</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圓角矩形圖說文字 2"/>
          <p:cNvSpPr/>
          <p:nvPr/>
        </p:nvSpPr>
        <p:spPr>
          <a:xfrm>
            <a:off x="4572000" y="2899621"/>
            <a:ext cx="2516497" cy="702494"/>
          </a:xfrm>
          <a:prstGeom prst="wedgeRoundRectCallout">
            <a:avLst>
              <a:gd name="adj1" fmla="val -38002"/>
              <a:gd name="adj2" fmla="val -9232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t>20~100</a:t>
            </a:r>
            <a:r>
              <a:rPr lang="zh-TW" altLang="en-US" b="1" dirty="0" smtClean="0"/>
              <a:t>億元，</a:t>
            </a:r>
            <a:r>
              <a:rPr lang="en-US" altLang="zh-TW" b="1" dirty="0" smtClean="0"/>
              <a:t>106</a:t>
            </a:r>
            <a:r>
              <a:rPr lang="zh-TW" altLang="en-US" b="1" dirty="0" smtClean="0"/>
              <a:t>至</a:t>
            </a:r>
            <a:r>
              <a:rPr lang="en-US" altLang="zh-TW" b="1" dirty="0" smtClean="0"/>
              <a:t>108</a:t>
            </a:r>
            <a:r>
              <a:rPr lang="zh-TW" altLang="en-US" b="1" dirty="0" smtClean="0"/>
              <a:t>年間設置完成</a:t>
            </a:r>
            <a:endParaRPr lang="zh-TW" altLang="en-US" b="1" dirty="0"/>
          </a:p>
        </p:txBody>
      </p:sp>
      <p:sp>
        <p:nvSpPr>
          <p:cNvPr id="25" name="圓角矩形圖說文字 24"/>
          <p:cNvSpPr/>
          <p:nvPr/>
        </p:nvSpPr>
        <p:spPr>
          <a:xfrm>
            <a:off x="1691680" y="5949280"/>
            <a:ext cx="2520280" cy="802754"/>
          </a:xfrm>
          <a:prstGeom prst="wedgeRoundRectCallout">
            <a:avLst>
              <a:gd name="adj1" fmla="val -24047"/>
              <a:gd name="adj2" fmla="val -7825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smtClean="0"/>
              <a:t>105</a:t>
            </a:r>
            <a:r>
              <a:rPr lang="zh-TW" altLang="en-US" b="1" dirty="0" smtClean="0"/>
              <a:t>年起，</a:t>
            </a:r>
            <a:r>
              <a:rPr lang="en-US" altLang="zh-TW" b="1" dirty="0" smtClean="0"/>
              <a:t>20</a:t>
            </a:r>
            <a:r>
              <a:rPr lang="zh-TW" altLang="en-US" b="1" dirty="0" smtClean="0"/>
              <a:t>億以上及新申請上市櫃公司</a:t>
            </a:r>
            <a:endParaRPr lang="zh-TW" altLang="en-US" b="1" dirty="0"/>
          </a:p>
        </p:txBody>
      </p:sp>
      <p:sp>
        <p:nvSpPr>
          <p:cNvPr id="26" name="圓角矩形圖說文字 25"/>
          <p:cNvSpPr/>
          <p:nvPr/>
        </p:nvSpPr>
        <p:spPr>
          <a:xfrm>
            <a:off x="6516217" y="6237312"/>
            <a:ext cx="2016223" cy="620688"/>
          </a:xfrm>
          <a:prstGeom prst="wedgeRoundRectCallout">
            <a:avLst>
              <a:gd name="adj1" fmla="val -8181"/>
              <a:gd name="adj2" fmla="val -11601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t>自願採行電子投票者不受限制</a:t>
            </a:r>
            <a:endParaRPr lang="zh-TW" altLang="en-US" b="1" dirty="0"/>
          </a:p>
        </p:txBody>
      </p:sp>
      <p:sp>
        <p:nvSpPr>
          <p:cNvPr id="23" name="標題 3"/>
          <p:cNvSpPr txBox="1">
            <a:spLocks/>
          </p:cNvSpPr>
          <p:nvPr/>
        </p:nvSpPr>
        <p:spPr>
          <a:xfrm>
            <a:off x="457200" y="28280"/>
            <a:ext cx="8229600" cy="1143000"/>
          </a:xfrm>
          <a:prstGeom prst="rect">
            <a:avLst/>
          </a:prstGeom>
        </p:spPr>
        <p:txBody>
          <a:bodyP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a:lstStyle>
          <a:p>
            <a:r>
              <a:rPr kumimoji="0" lang="zh-TW" altLang="en-US" sz="4000" b="1" dirty="0" smtClean="0"/>
              <a:t>公司治理近期</a:t>
            </a:r>
            <a:r>
              <a:rPr kumimoji="0" lang="zh-TW" altLang="en-US" sz="4000" b="1" dirty="0"/>
              <a:t>法規動態</a:t>
            </a:r>
          </a:p>
          <a:p>
            <a:endParaRPr kumimoji="0" lang="zh-TW" altLang="en-US" sz="4000" b="1" dirty="0"/>
          </a:p>
        </p:txBody>
      </p:sp>
    </p:spTree>
    <p:extLst>
      <p:ext uri="{BB962C8B-B14F-4D97-AF65-F5344CB8AC3E}">
        <p14:creationId xmlns:p14="http://schemas.microsoft.com/office/powerpoint/2010/main" val="207049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395536" y="980728"/>
          <a:ext cx="8208912"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投影片編號版面配置區 9"/>
          <p:cNvSpPr>
            <a:spLocks noGrp="1"/>
          </p:cNvSpPr>
          <p:nvPr>
            <p:ph type="sldNum" sz="quarter" idx="4294967295"/>
          </p:nvPr>
        </p:nvSpPr>
        <p:spPr>
          <a:xfrm>
            <a:off x="8613648" y="6305550"/>
            <a:ext cx="457200" cy="476250"/>
          </a:xfrm>
          <a:prstGeom prst="rect">
            <a:avLst/>
          </a:prstGeom>
        </p:spPr>
        <p:txBody>
          <a:bodyPr/>
          <a:lstStyle/>
          <a:p>
            <a:pPr>
              <a:defRPr/>
            </a:pPr>
            <a:fld id="{2DF2C52D-4FF3-480A-8818-EB5F754ED64A}" type="slidenum">
              <a:rPr lang="zh-TW" altLang="en-US"/>
              <a:pPr>
                <a:defRPr/>
              </a:pPr>
              <a:t>22</a:t>
            </a:fld>
            <a:endParaRPr lang="zh-TW" altLang="en-US"/>
          </a:p>
        </p:txBody>
      </p:sp>
      <p:graphicFrame>
        <p:nvGraphicFramePr>
          <p:cNvPr id="7" name="資料庫圖表 6"/>
          <p:cNvGraphicFramePr/>
          <p:nvPr>
            <p:extLst>
              <p:ext uri="{D42A27DB-BD31-4B8C-83A1-F6EECF244321}">
                <p14:modId xmlns:p14="http://schemas.microsoft.com/office/powerpoint/2010/main" val="2713568759"/>
              </p:ext>
            </p:extLst>
          </p:nvPr>
        </p:nvGraphicFramePr>
        <p:xfrm>
          <a:off x="179512" y="1916832"/>
          <a:ext cx="8784976"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圓角矩形圖說文字 1"/>
          <p:cNvSpPr/>
          <p:nvPr/>
        </p:nvSpPr>
        <p:spPr>
          <a:xfrm>
            <a:off x="4355976" y="5665440"/>
            <a:ext cx="2088232" cy="1147936"/>
          </a:xfrm>
          <a:prstGeom prst="wedgeRoundRectCallout">
            <a:avLst>
              <a:gd name="adj1" fmla="val 45503"/>
              <a:gd name="adj2" fmla="val -2045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t>106</a:t>
            </a:r>
            <a:r>
              <a:rPr lang="zh-TW" altLang="en-US" b="1" dirty="0" smtClean="0"/>
              <a:t>年</a:t>
            </a:r>
            <a:r>
              <a:rPr lang="zh-TW" altLang="en-US" b="1" dirty="0"/>
              <a:t>將擴大強制編制，資本額</a:t>
            </a:r>
            <a:r>
              <a:rPr lang="en-US" altLang="zh-TW" b="1" dirty="0"/>
              <a:t>100</a:t>
            </a:r>
            <a:r>
              <a:rPr lang="zh-TW" altLang="en-US" b="1" dirty="0"/>
              <a:t>億元降為</a:t>
            </a:r>
            <a:r>
              <a:rPr lang="en-US" altLang="zh-TW" b="1" dirty="0"/>
              <a:t>50</a:t>
            </a:r>
            <a:r>
              <a:rPr lang="zh-TW" altLang="en-US" b="1" dirty="0"/>
              <a:t>億元</a:t>
            </a:r>
          </a:p>
        </p:txBody>
      </p:sp>
      <p:sp>
        <p:nvSpPr>
          <p:cNvPr id="8" name="標題 3"/>
          <p:cNvSpPr txBox="1">
            <a:spLocks/>
          </p:cNvSpPr>
          <p:nvPr/>
        </p:nvSpPr>
        <p:spPr>
          <a:xfrm>
            <a:off x="457200" y="28280"/>
            <a:ext cx="8229600" cy="1143000"/>
          </a:xfrm>
          <a:prstGeom prst="rect">
            <a:avLst/>
          </a:prstGeom>
        </p:spPr>
        <p:txBody>
          <a:bodyP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a:lstStyle>
          <a:p>
            <a:r>
              <a:rPr kumimoji="0" lang="zh-TW" altLang="en-US" sz="4000" b="1" smtClean="0"/>
              <a:t>我國公司治理進程</a:t>
            </a:r>
            <a:endParaRPr kumimoji="0" lang="zh-TW" altLang="en-US" sz="4000" b="1" dirty="0"/>
          </a:p>
        </p:txBody>
      </p:sp>
    </p:spTree>
    <p:extLst>
      <p:ext uri="{BB962C8B-B14F-4D97-AF65-F5344CB8AC3E}">
        <p14:creationId xmlns:p14="http://schemas.microsoft.com/office/powerpoint/2010/main" val="279002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87450" y="260350"/>
            <a:ext cx="7499350" cy="1143000"/>
          </a:xfrm>
        </p:spPr>
        <p:txBody>
          <a:bodyPr/>
          <a:lstStyle/>
          <a:p>
            <a:pPr marL="0" indent="0">
              <a:buFont typeface="Wingdings" panose="05000000000000000000" pitchFamily="2" charset="2"/>
              <a:buNone/>
              <a:defRPr/>
            </a:pPr>
            <a:r>
              <a:rPr lang="zh-TW" altLang="en-US" sz="4200" b="1" dirty="0">
                <a:solidFill>
                  <a:schemeClr val="bg1">
                    <a:lumMod val="85000"/>
                  </a:schemeClr>
                </a:solidFill>
              </a:rPr>
              <a:t>簡報</a:t>
            </a:r>
            <a:r>
              <a:rPr lang="zh-TW" altLang="en-US" sz="4200" b="1" dirty="0" smtClean="0">
                <a:solidFill>
                  <a:schemeClr val="bg1">
                    <a:lumMod val="85000"/>
                  </a:schemeClr>
                </a:solidFill>
              </a:rPr>
              <a:t>大綱</a:t>
            </a:r>
            <a:endParaRPr lang="zh-TW" altLang="en-US" sz="4200" b="1" dirty="0">
              <a:solidFill>
                <a:schemeClr val="bg1">
                  <a:lumMod val="85000"/>
                </a:schemeClr>
              </a:solidFill>
            </a:endParaRPr>
          </a:p>
        </p:txBody>
      </p:sp>
      <p:sp>
        <p:nvSpPr>
          <p:cNvPr id="8195" name="內容版面配置區 4"/>
          <p:cNvSpPr>
            <a:spLocks noGrp="1"/>
          </p:cNvSpPr>
          <p:nvPr>
            <p:ph idx="1"/>
          </p:nvPr>
        </p:nvSpPr>
        <p:spPr>
          <a:xfrm>
            <a:off x="1116013" y="1447800"/>
            <a:ext cx="7704137" cy="4800600"/>
          </a:xfrm>
        </p:spPr>
        <p:txBody>
          <a:bodyPr/>
          <a:lstStyle/>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壹、公司治理評鑑簡介</a:t>
            </a:r>
            <a:endParaRPr lang="en-US" altLang="zh-TW" sz="4200" b="1" dirty="0">
              <a:solidFill>
                <a:schemeClr val="bg1">
                  <a:lumMod val="85000"/>
                </a:schemeClr>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貳、</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105</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年度</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第三屆</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評鑑介紹</a:t>
            </a:r>
            <a:endParaRPr lang="en-US" altLang="zh-TW" sz="4200" b="1" dirty="0">
              <a:solidFill>
                <a:schemeClr val="bg1">
                  <a:lumMod val="85000"/>
                </a:schemeClr>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參、公司治理近期法規動態</a:t>
            </a:r>
          </a:p>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肆、參考資源</a:t>
            </a:r>
          </a:p>
          <a:p>
            <a:pPr marL="82550" indent="0">
              <a:lnSpc>
                <a:spcPct val="150000"/>
              </a:lnSpc>
              <a:buFont typeface="Arial" panose="020B0604020202020204" pitchFamily="34" charset="0"/>
              <a:buNone/>
            </a:pPr>
            <a:endParaRPr lang="en-US" altLang="zh-TW"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23</a:t>
            </a:fld>
            <a:endParaRPr lang="en-US" altLang="zh-TW"/>
          </a:p>
        </p:txBody>
      </p:sp>
    </p:spTree>
    <p:extLst>
      <p:ext uri="{BB962C8B-B14F-4D97-AF65-F5344CB8AC3E}">
        <p14:creationId xmlns:p14="http://schemas.microsoft.com/office/powerpoint/2010/main" val="436244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8686800" y="6305550"/>
            <a:ext cx="457200" cy="476250"/>
          </a:xfrm>
        </p:spPr>
        <p:txBody>
          <a:bodyPr/>
          <a:lstStyle/>
          <a:p>
            <a:pPr>
              <a:defRPr/>
            </a:pPr>
            <a:fld id="{3A8CC481-1BE3-49CE-B9F5-2ACDE6A1EE83}" type="slidenum">
              <a:rPr lang="zh-TW" altLang="en-US" smtClean="0"/>
              <a:pPr>
                <a:defRPr/>
              </a:pPr>
              <a:t>24</a:t>
            </a:fld>
            <a:endParaRPr lang="zh-TW" altLang="en-US" dirty="0"/>
          </a:p>
        </p:txBody>
      </p:sp>
      <p:graphicFrame>
        <p:nvGraphicFramePr>
          <p:cNvPr id="4" name="資料庫圖表 3"/>
          <p:cNvGraphicFramePr/>
          <p:nvPr>
            <p:extLst>
              <p:ext uri="{D42A27DB-BD31-4B8C-83A1-F6EECF244321}">
                <p14:modId xmlns:p14="http://schemas.microsoft.com/office/powerpoint/2010/main" val="1204917022"/>
              </p:ext>
            </p:extLst>
          </p:nvPr>
        </p:nvGraphicFramePr>
        <p:xfrm>
          <a:off x="457200" y="836712"/>
          <a:ext cx="857929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3"/>
          <p:cNvSpPr txBox="1">
            <a:spLocks/>
          </p:cNvSpPr>
          <p:nvPr/>
        </p:nvSpPr>
        <p:spPr>
          <a:xfrm>
            <a:off x="457200" y="28280"/>
            <a:ext cx="8229600" cy="1143000"/>
          </a:xfrm>
          <a:prstGeom prst="rect">
            <a:avLst/>
          </a:prstGeom>
        </p:spPr>
        <p:txBody>
          <a:bodyP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a:lstStyle>
          <a:p>
            <a:r>
              <a:rPr kumimoji="0" lang="zh-TW" altLang="en-US" sz="4000" b="1" dirty="0" smtClean="0"/>
              <a:t>參考資源</a:t>
            </a:r>
            <a:endParaRPr kumimoji="0" lang="zh-TW" altLang="en-US" sz="4000" b="1" dirty="0"/>
          </a:p>
        </p:txBody>
      </p:sp>
    </p:spTree>
    <p:extLst>
      <p:ext uri="{BB962C8B-B14F-4D97-AF65-F5344CB8AC3E}">
        <p14:creationId xmlns:p14="http://schemas.microsoft.com/office/powerpoint/2010/main" val="4077490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000" dirty="0">
                <a:solidFill>
                  <a:srgbClr val="572314"/>
                </a:solidFill>
                <a:latin typeface="標楷體" pitchFamily="65" charset="-120"/>
              </a:rPr>
              <a:t>參考資源</a:t>
            </a:r>
          </a:p>
        </p:txBody>
      </p:sp>
      <p:sp>
        <p:nvSpPr>
          <p:cNvPr id="2" name="投影片編號版面配置區 1"/>
          <p:cNvSpPr>
            <a:spLocks noGrp="1"/>
          </p:cNvSpPr>
          <p:nvPr>
            <p:ph type="sldNum" sz="quarter" idx="4294967295"/>
          </p:nvPr>
        </p:nvSpPr>
        <p:spPr>
          <a:xfrm>
            <a:off x="8686800" y="6305550"/>
            <a:ext cx="457200" cy="476250"/>
          </a:xfrm>
        </p:spPr>
        <p:txBody>
          <a:bodyPr/>
          <a:lstStyle/>
          <a:p>
            <a:pPr>
              <a:defRPr/>
            </a:pPr>
            <a:fld id="{3A8CC481-1BE3-49CE-B9F5-2ACDE6A1EE83}" type="slidenum">
              <a:rPr lang="zh-TW" altLang="en-US" smtClean="0"/>
              <a:pPr>
                <a:defRPr/>
              </a:pPr>
              <a:t>25</a:t>
            </a:fld>
            <a:endParaRPr lang="zh-TW" altLang="en-US"/>
          </a:p>
        </p:txBody>
      </p:sp>
      <p:sp>
        <p:nvSpPr>
          <p:cNvPr id="8" name="文字方塊 7"/>
          <p:cNvSpPr txBox="1"/>
          <p:nvPr/>
        </p:nvSpPr>
        <p:spPr>
          <a:xfrm>
            <a:off x="953598" y="871083"/>
            <a:ext cx="7236804" cy="369332"/>
          </a:xfrm>
          <a:prstGeom prst="rect">
            <a:avLst/>
          </a:prstGeom>
          <a:noFill/>
        </p:spPr>
        <p:txBody>
          <a:bodyPr wrap="square" rtlCol="0">
            <a:spAutoFit/>
          </a:bodyPr>
          <a:lstStyle/>
          <a:p>
            <a:r>
              <a:rPr lang="en-US" altLang="zh-TW" dirty="0"/>
              <a:t>http://www.sfi.org.tw/finance/finance1/finance1_1</a:t>
            </a:r>
            <a:endParaRPr lang="zh-TW" altLang="en-US" dirty="0"/>
          </a:p>
        </p:txBody>
      </p:sp>
      <p:pic>
        <p:nvPicPr>
          <p:cNvPr id="10" name="內容版面配置區 9"/>
          <p:cNvPicPr>
            <a:picLocks noGrp="1" noChangeAspect="1"/>
          </p:cNvPicPr>
          <p:nvPr>
            <p:ph idx="1"/>
          </p:nvPr>
        </p:nvPicPr>
        <p:blipFill rotWithShape="1">
          <a:blip r:embed="rId2"/>
          <a:srcRect l="4492" t="2430" r="8874" b="6560"/>
          <a:stretch/>
        </p:blipFill>
        <p:spPr>
          <a:xfrm>
            <a:off x="614819" y="1265550"/>
            <a:ext cx="8529181" cy="5040000"/>
          </a:xfrm>
          <a:prstGeom prst="rect">
            <a:avLst/>
          </a:prstGeom>
        </p:spPr>
      </p:pic>
    </p:spTree>
    <p:extLst>
      <p:ext uri="{BB962C8B-B14F-4D97-AF65-F5344CB8AC3E}">
        <p14:creationId xmlns:p14="http://schemas.microsoft.com/office/powerpoint/2010/main" val="731060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000" dirty="0">
                <a:solidFill>
                  <a:srgbClr val="572314"/>
                </a:solidFill>
                <a:latin typeface="標楷體" pitchFamily="65" charset="-120"/>
              </a:rPr>
              <a:t>參考資源</a:t>
            </a:r>
          </a:p>
        </p:txBody>
      </p:sp>
      <p:sp>
        <p:nvSpPr>
          <p:cNvPr id="2" name="投影片編號版面配置區 1"/>
          <p:cNvSpPr>
            <a:spLocks noGrp="1"/>
          </p:cNvSpPr>
          <p:nvPr>
            <p:ph type="sldNum" sz="quarter" idx="4294967295"/>
          </p:nvPr>
        </p:nvSpPr>
        <p:spPr>
          <a:xfrm>
            <a:off x="8686800" y="6305550"/>
            <a:ext cx="457200" cy="476250"/>
          </a:xfrm>
        </p:spPr>
        <p:txBody>
          <a:bodyPr/>
          <a:lstStyle/>
          <a:p>
            <a:pPr>
              <a:defRPr/>
            </a:pPr>
            <a:fld id="{3A8CC481-1BE3-49CE-B9F5-2ACDE6A1EE83}" type="slidenum">
              <a:rPr lang="zh-TW" altLang="en-US" smtClean="0"/>
              <a:pPr>
                <a:defRPr/>
              </a:pPr>
              <a:t>26</a:t>
            </a:fld>
            <a:endParaRPr lang="zh-TW" altLang="en-US"/>
          </a:p>
        </p:txBody>
      </p:sp>
      <p:sp>
        <p:nvSpPr>
          <p:cNvPr id="8" name="文字方塊 7"/>
          <p:cNvSpPr txBox="1"/>
          <p:nvPr/>
        </p:nvSpPr>
        <p:spPr>
          <a:xfrm>
            <a:off x="1043608" y="921930"/>
            <a:ext cx="7236804" cy="369332"/>
          </a:xfrm>
          <a:prstGeom prst="rect">
            <a:avLst/>
          </a:prstGeom>
          <a:noFill/>
        </p:spPr>
        <p:txBody>
          <a:bodyPr wrap="square" rtlCol="0">
            <a:spAutoFit/>
          </a:bodyPr>
          <a:lstStyle/>
          <a:p>
            <a:r>
              <a:rPr lang="en-US" altLang="zh-TW" dirty="0"/>
              <a:t>http://www.sfi.org.tw/finance/finance1/finance1_1</a:t>
            </a:r>
            <a:endParaRPr lang="zh-TW" altLang="en-US" dirty="0"/>
          </a:p>
        </p:txBody>
      </p:sp>
      <p:pic>
        <p:nvPicPr>
          <p:cNvPr id="11" name="內容版面配置區 10"/>
          <p:cNvPicPr>
            <a:picLocks noGrp="1" noChangeAspect="1"/>
          </p:cNvPicPr>
          <p:nvPr>
            <p:ph idx="1"/>
          </p:nvPr>
        </p:nvPicPr>
        <p:blipFill rotWithShape="1">
          <a:blip r:embed="rId2"/>
          <a:srcRect l="4719" t="2800" r="10232" b="10800"/>
          <a:stretch/>
        </p:blipFill>
        <p:spPr>
          <a:xfrm>
            <a:off x="324103" y="1262841"/>
            <a:ext cx="8819897" cy="5040000"/>
          </a:xfrm>
          <a:prstGeom prst="rect">
            <a:avLst/>
          </a:prstGeom>
        </p:spPr>
      </p:pic>
    </p:spTree>
    <p:extLst>
      <p:ext uri="{BB962C8B-B14F-4D97-AF65-F5344CB8AC3E}">
        <p14:creationId xmlns:p14="http://schemas.microsoft.com/office/powerpoint/2010/main" val="1149644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8686800" y="6305550"/>
            <a:ext cx="457200" cy="476250"/>
          </a:xfrm>
        </p:spPr>
        <p:txBody>
          <a:bodyPr/>
          <a:lstStyle/>
          <a:p>
            <a:pPr>
              <a:defRPr/>
            </a:pPr>
            <a:fld id="{3A8CC481-1BE3-49CE-B9F5-2ACDE6A1EE83}" type="slidenum">
              <a:rPr lang="zh-TW" altLang="en-US" smtClean="0"/>
              <a:pPr>
                <a:defRPr/>
              </a:pPr>
              <a:t>27</a:t>
            </a:fld>
            <a:endParaRPr lang="zh-TW" altLang="en-US" dirty="0"/>
          </a:p>
        </p:txBody>
      </p:sp>
      <p:graphicFrame>
        <p:nvGraphicFramePr>
          <p:cNvPr id="4" name="資料庫圖表 3"/>
          <p:cNvGraphicFramePr/>
          <p:nvPr>
            <p:extLst>
              <p:ext uri="{D42A27DB-BD31-4B8C-83A1-F6EECF244321}">
                <p14:modId xmlns:p14="http://schemas.microsoft.com/office/powerpoint/2010/main" val="2106940605"/>
              </p:ext>
            </p:extLst>
          </p:nvPr>
        </p:nvGraphicFramePr>
        <p:xfrm>
          <a:off x="457200" y="1052736"/>
          <a:ext cx="8579296" cy="511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3"/>
          <p:cNvSpPr txBox="1">
            <a:spLocks/>
          </p:cNvSpPr>
          <p:nvPr/>
        </p:nvSpPr>
        <p:spPr>
          <a:xfrm>
            <a:off x="457200" y="28280"/>
            <a:ext cx="8229600" cy="1143000"/>
          </a:xfrm>
          <a:prstGeom prst="rect">
            <a:avLst/>
          </a:prstGeom>
        </p:spPr>
        <p:txBody>
          <a:bodyP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a:lstStyle>
          <a:p>
            <a:r>
              <a:rPr kumimoji="0" lang="zh-TW" altLang="en-US" sz="4000" b="1" dirty="0" smtClean="0"/>
              <a:t>參考資源</a:t>
            </a:r>
            <a:endParaRPr kumimoji="0" lang="zh-TW" altLang="en-US" sz="4000" b="1" dirty="0"/>
          </a:p>
        </p:txBody>
      </p:sp>
    </p:spTree>
    <p:extLst>
      <p:ext uri="{BB962C8B-B14F-4D97-AF65-F5344CB8AC3E}">
        <p14:creationId xmlns:p14="http://schemas.microsoft.com/office/powerpoint/2010/main" val="941427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457200" y="28280"/>
            <a:ext cx="8229600" cy="1143000"/>
          </a:xfrm>
          <a:prstGeom prst="rect">
            <a:avLst/>
          </a:prstGeom>
        </p:spPr>
        <p:txBody>
          <a:bodyP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a:lstStyle>
          <a:p>
            <a:r>
              <a:rPr kumimoji="0" lang="zh-TW" altLang="en-US" sz="4000" b="1" dirty="0" smtClean="0"/>
              <a:t>參考資源</a:t>
            </a:r>
            <a:endParaRPr kumimoji="0" lang="zh-TW" altLang="en-US" sz="4000" b="1" dirty="0"/>
          </a:p>
        </p:txBody>
      </p:sp>
      <p:pic>
        <p:nvPicPr>
          <p:cNvPr id="4" name="圖片 3"/>
          <p:cNvPicPr>
            <a:picLocks noChangeAspect="1"/>
          </p:cNvPicPr>
          <p:nvPr/>
        </p:nvPicPr>
        <p:blipFill rotWithShape="1">
          <a:blip r:embed="rId2"/>
          <a:srcRect l="4888" t="2483" r="18297" b="9375"/>
          <a:stretch/>
        </p:blipFill>
        <p:spPr>
          <a:xfrm>
            <a:off x="1043608" y="1124744"/>
            <a:ext cx="7920880" cy="5112568"/>
          </a:xfrm>
          <a:prstGeom prst="rect">
            <a:avLst/>
          </a:prstGeom>
        </p:spPr>
      </p:pic>
      <p:sp>
        <p:nvSpPr>
          <p:cNvPr id="3" name="文字方塊 2"/>
          <p:cNvSpPr txBox="1"/>
          <p:nvPr/>
        </p:nvSpPr>
        <p:spPr>
          <a:xfrm>
            <a:off x="1043608" y="755412"/>
            <a:ext cx="5976664" cy="369332"/>
          </a:xfrm>
          <a:prstGeom prst="rect">
            <a:avLst/>
          </a:prstGeom>
          <a:noFill/>
        </p:spPr>
        <p:txBody>
          <a:bodyPr wrap="square" rtlCol="0">
            <a:spAutoFit/>
          </a:bodyPr>
          <a:lstStyle/>
          <a:p>
            <a:r>
              <a:rPr lang="zh-TW" altLang="en-US" dirty="0">
                <a:ea typeface="標楷體" pitchFamily="65" charset="-120"/>
              </a:rPr>
              <a:t>網址：</a:t>
            </a:r>
            <a:r>
              <a:rPr lang="en-US" altLang="en-US" dirty="0">
                <a:ea typeface="標楷體" pitchFamily="65" charset="-120"/>
              </a:rPr>
              <a:t>http://</a:t>
            </a:r>
            <a:r>
              <a:rPr lang="en-US" altLang="en-US" dirty="0" smtClean="0">
                <a:ea typeface="標楷體" pitchFamily="65" charset="-120"/>
              </a:rPr>
              <a:t>cgc.twse.com.tw/evaluationCorp/listCh</a:t>
            </a:r>
            <a:endParaRPr lang="zh-TW" altLang="en-US" dirty="0">
              <a:ea typeface="標楷體" pitchFamily="65" charset="-120"/>
            </a:endParaRPr>
          </a:p>
        </p:txBody>
      </p:sp>
    </p:spTree>
    <p:extLst>
      <p:ext uri="{BB962C8B-B14F-4D97-AF65-F5344CB8AC3E}">
        <p14:creationId xmlns:p14="http://schemas.microsoft.com/office/powerpoint/2010/main" val="2902309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ctrTitle" idx="4294967295"/>
          </p:nvPr>
        </p:nvSpPr>
        <p:spPr bwMode="auto">
          <a:xfrm>
            <a:off x="1258888" y="1628775"/>
            <a:ext cx="7058025"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zh-TW" altLang="en-US" sz="4200" smtClean="0">
                <a:effectLst/>
              </a:rPr>
              <a:t>簡報結束</a:t>
            </a:r>
            <a:br>
              <a:rPr lang="zh-TW" altLang="en-US" sz="4200" smtClean="0">
                <a:effectLst/>
              </a:rPr>
            </a:br>
            <a:r>
              <a:rPr lang="zh-TW" altLang="en-US" sz="4200" smtClean="0">
                <a:effectLst/>
              </a:rPr>
              <a:t>敬請指教</a:t>
            </a:r>
            <a:endParaRPr lang="en-US" altLang="zh-TW" sz="4200" smtClean="0">
              <a:effectLst/>
            </a:endParaRPr>
          </a:p>
        </p:txBody>
      </p:sp>
      <p:sp>
        <p:nvSpPr>
          <p:cNvPr id="9219" name="投影片編號版面配置區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6DEC61B6-AD4E-4FB6-ADEE-07A1E08BC9C2}" type="slidenum">
              <a:rPr kumimoji="0" lang="zh-TW" altLang="en-US">
                <a:solidFill>
                  <a:srgbClr val="4B3E21"/>
                </a:solidFill>
                <a:latin typeface="Arial" panose="020B0604020202020204" pitchFamily="34" charset="0"/>
              </a:rPr>
              <a:pPr/>
              <a:t>29</a:t>
            </a:fld>
            <a:endParaRPr kumimoji="0" lang="en-US" altLang="zh-TW">
              <a:solidFill>
                <a:srgbClr val="4B3E2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87450" y="260350"/>
            <a:ext cx="7499350" cy="1143000"/>
          </a:xfrm>
        </p:spPr>
        <p:txBody>
          <a:bodyPr/>
          <a:lstStyle/>
          <a:p>
            <a:pPr marL="0" indent="0">
              <a:buFont typeface="Wingdings" panose="05000000000000000000" pitchFamily="2" charset="2"/>
              <a:buNone/>
              <a:defRPr/>
            </a:pPr>
            <a:r>
              <a:rPr lang="zh-TW" altLang="en-US" sz="4200" b="1" dirty="0">
                <a:solidFill>
                  <a:schemeClr val="bg1">
                    <a:lumMod val="85000"/>
                  </a:schemeClr>
                </a:solidFill>
              </a:rPr>
              <a:t>簡報</a:t>
            </a:r>
            <a:r>
              <a:rPr lang="zh-TW" altLang="en-US" sz="4200" b="1" dirty="0" smtClean="0">
                <a:solidFill>
                  <a:schemeClr val="bg1">
                    <a:lumMod val="85000"/>
                  </a:schemeClr>
                </a:solidFill>
              </a:rPr>
              <a:t>大綱</a:t>
            </a:r>
            <a:endParaRPr lang="zh-TW" altLang="en-US" sz="4200" b="1" dirty="0">
              <a:solidFill>
                <a:schemeClr val="bg1">
                  <a:lumMod val="85000"/>
                </a:schemeClr>
              </a:solidFill>
            </a:endParaRPr>
          </a:p>
        </p:txBody>
      </p:sp>
      <p:sp>
        <p:nvSpPr>
          <p:cNvPr id="8195" name="內容版面配置區 4"/>
          <p:cNvSpPr>
            <a:spLocks noGrp="1"/>
          </p:cNvSpPr>
          <p:nvPr>
            <p:ph idx="1"/>
          </p:nvPr>
        </p:nvSpPr>
        <p:spPr>
          <a:xfrm>
            <a:off x="1116013" y="1447800"/>
            <a:ext cx="7704137" cy="4800600"/>
          </a:xfrm>
        </p:spPr>
        <p:txBody>
          <a:bodyPr/>
          <a:lstStyle/>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壹、公司治理評鑑簡介</a:t>
            </a:r>
            <a:endParaRPr lang="en-US" altLang="zh-TW" sz="4200" b="1" dirty="0">
              <a:solidFill>
                <a:srgbClr val="572314"/>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貳、</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105</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年度</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第三屆</a:t>
            </a:r>
            <a:r>
              <a:rPr lang="en-US" altLang="zh-TW" sz="4200" b="1" dirty="0">
                <a:solidFill>
                  <a:schemeClr val="bg1">
                    <a:lumMod val="85000"/>
                  </a:schemeClr>
                </a:solidFill>
                <a:effectLst>
                  <a:outerShdw blurRad="50000" dist="30000" dir="5400000" algn="tl" rotWithShape="0">
                    <a:srgbClr val="000000">
                      <a:alpha val="30000"/>
                    </a:srgbClr>
                  </a:outerShdw>
                </a:effectLst>
                <a:cs typeface="+mj-cs"/>
              </a:rPr>
              <a:t>)</a:t>
            </a: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評鑑介紹</a:t>
            </a:r>
            <a:endParaRPr lang="en-US" altLang="zh-TW" sz="4200" b="1" dirty="0">
              <a:solidFill>
                <a:schemeClr val="bg1">
                  <a:lumMod val="85000"/>
                </a:schemeClr>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參、公司治理近期法規動態</a:t>
            </a: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肆、參考資源</a:t>
            </a:r>
          </a:p>
          <a:p>
            <a:pPr marL="82550" indent="0">
              <a:lnSpc>
                <a:spcPct val="150000"/>
              </a:lnSpc>
              <a:buFont typeface="Arial" panose="020B0604020202020204" pitchFamily="34" charset="0"/>
              <a:buNone/>
            </a:pPr>
            <a:endParaRPr lang="en-US" altLang="zh-TW"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3</a:t>
            </a:fld>
            <a:endParaRPr lang="en-US" altLang="zh-TW"/>
          </a:p>
        </p:txBody>
      </p:sp>
    </p:spTree>
    <p:extLst>
      <p:ext uri="{BB962C8B-B14F-4D97-AF65-F5344CB8AC3E}">
        <p14:creationId xmlns:p14="http://schemas.microsoft.com/office/powerpoint/2010/main" val="79868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buSzPct val="80000"/>
              <a:defRPr/>
            </a:pPr>
            <a:r>
              <a:rPr lang="zh-TW" altLang="en-US" sz="4200" dirty="0">
                <a:solidFill>
                  <a:srgbClr val="572314"/>
                </a:solidFill>
                <a:latin typeface="標楷體" pitchFamily="65" charset="-120"/>
              </a:rPr>
              <a:t>公司治理藍圖各項具體措施</a:t>
            </a:r>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4</a:t>
            </a:fld>
            <a:endParaRPr lang="zh-TW" altLang="en-US"/>
          </a:p>
        </p:txBody>
      </p:sp>
      <p:sp>
        <p:nvSpPr>
          <p:cNvPr id="5" name="文字方塊 4"/>
          <p:cNvSpPr txBox="1"/>
          <p:nvPr/>
        </p:nvSpPr>
        <p:spPr>
          <a:xfrm>
            <a:off x="827584" y="1052736"/>
            <a:ext cx="1800200" cy="400110"/>
          </a:xfrm>
          <a:prstGeom prst="rect">
            <a:avLst/>
          </a:prstGeom>
          <a:noFill/>
        </p:spPr>
        <p:txBody>
          <a:bodyPr wrap="square" rtlCol="0">
            <a:spAutoFit/>
          </a:bodyPr>
          <a:lstStyle/>
          <a:p>
            <a:r>
              <a:rPr lang="en-US" altLang="zh-TW" sz="2000" b="1" dirty="0" smtClean="0">
                <a:solidFill>
                  <a:schemeClr val="accent4">
                    <a:lumMod val="50000"/>
                  </a:schemeClr>
                </a:solidFill>
                <a:latin typeface="Arial" pitchFamily="34" charset="0"/>
                <a:ea typeface="標楷體" pitchFamily="65" charset="-120"/>
                <a:cs typeface="Arial" pitchFamily="34" charset="0"/>
              </a:rPr>
              <a:t>5</a:t>
            </a:r>
            <a:r>
              <a:rPr lang="zh-TW" altLang="en-US" sz="2000" b="1" dirty="0" smtClean="0">
                <a:solidFill>
                  <a:schemeClr val="accent4">
                    <a:lumMod val="50000"/>
                  </a:schemeClr>
                </a:solidFill>
                <a:latin typeface="Arial" pitchFamily="34" charset="0"/>
                <a:ea typeface="標楷體" pitchFamily="65" charset="-120"/>
                <a:cs typeface="Arial" pitchFamily="34" charset="0"/>
              </a:rPr>
              <a:t>大計畫項目</a:t>
            </a:r>
            <a:endParaRPr lang="zh-TW" altLang="en-US" sz="2000" b="1" dirty="0">
              <a:solidFill>
                <a:schemeClr val="accent4">
                  <a:lumMod val="50000"/>
                </a:schemeClr>
              </a:solidFill>
              <a:latin typeface="Arial" pitchFamily="34" charset="0"/>
              <a:ea typeface="標楷體" pitchFamily="65" charset="-120"/>
              <a:cs typeface="Arial" pitchFamily="34" charset="0"/>
            </a:endParaRPr>
          </a:p>
        </p:txBody>
      </p:sp>
      <p:sp>
        <p:nvSpPr>
          <p:cNvPr id="6" name="文字方塊 5"/>
          <p:cNvSpPr txBox="1"/>
          <p:nvPr/>
        </p:nvSpPr>
        <p:spPr>
          <a:xfrm>
            <a:off x="4756745" y="1052736"/>
            <a:ext cx="1800200" cy="400110"/>
          </a:xfrm>
          <a:prstGeom prst="rect">
            <a:avLst/>
          </a:prstGeom>
          <a:noFill/>
        </p:spPr>
        <p:txBody>
          <a:bodyPr wrap="square" rtlCol="0">
            <a:spAutoFit/>
          </a:bodyPr>
          <a:lstStyle/>
          <a:p>
            <a:r>
              <a:rPr lang="en-US" altLang="zh-TW" sz="2000" b="1" dirty="0" smtClean="0">
                <a:solidFill>
                  <a:schemeClr val="accent4">
                    <a:lumMod val="50000"/>
                  </a:schemeClr>
                </a:solidFill>
                <a:latin typeface="Arial" pitchFamily="34" charset="0"/>
                <a:ea typeface="標楷體" pitchFamily="65" charset="-120"/>
                <a:cs typeface="Arial" pitchFamily="34" charset="0"/>
              </a:rPr>
              <a:t>13</a:t>
            </a:r>
            <a:r>
              <a:rPr lang="zh-TW" altLang="en-US" sz="2000" b="1" dirty="0" smtClean="0">
                <a:solidFill>
                  <a:schemeClr val="accent4">
                    <a:lumMod val="50000"/>
                  </a:schemeClr>
                </a:solidFill>
                <a:latin typeface="Arial" pitchFamily="34" charset="0"/>
                <a:ea typeface="標楷體" pitchFamily="65" charset="-120"/>
                <a:cs typeface="Arial" pitchFamily="34" charset="0"/>
              </a:rPr>
              <a:t>項具體措施</a:t>
            </a:r>
            <a:endParaRPr lang="zh-TW" altLang="en-US" sz="2000" b="1" dirty="0">
              <a:solidFill>
                <a:schemeClr val="accent4">
                  <a:lumMod val="50000"/>
                </a:schemeClr>
              </a:solidFill>
              <a:latin typeface="Arial" pitchFamily="34" charset="0"/>
              <a:ea typeface="標楷體" pitchFamily="65" charset="-120"/>
              <a:cs typeface="Arial" pitchFamily="34" charset="0"/>
            </a:endParaRPr>
          </a:p>
        </p:txBody>
      </p:sp>
      <p:sp>
        <p:nvSpPr>
          <p:cNvPr id="35" name="Rectangle 2"/>
          <p:cNvSpPr>
            <a:spLocks noChangeArrowheads="1"/>
          </p:cNvSpPr>
          <p:nvPr/>
        </p:nvSpPr>
        <p:spPr bwMode="gray">
          <a:xfrm>
            <a:off x="467544" y="1628800"/>
            <a:ext cx="2507679" cy="744984"/>
          </a:xfrm>
          <a:prstGeom prst="rect">
            <a:avLst/>
          </a:prstGeom>
          <a:solidFill>
            <a:srgbClr val="6399AB"/>
          </a:solidFill>
          <a:ln w="25400" algn="ctr">
            <a:noFill/>
            <a:miter lim="800000"/>
            <a:headEnd/>
            <a:tailEnd/>
          </a:ln>
          <a:effectLst/>
        </p:spPr>
        <p:txBody>
          <a:bodyPr lIns="0" tIns="44450" rIns="45720" bIns="44450" anchor="ctr" anchorCtr="1"/>
          <a:lstStyle/>
          <a:p>
            <a:pPr lvl="0"/>
            <a:r>
              <a:rPr lang="zh-TW" altLang="en-US" b="1" dirty="0" smtClean="0">
                <a:solidFill>
                  <a:schemeClr val="bg1"/>
                </a:solidFill>
                <a:latin typeface="標楷體" pitchFamily="65" charset="-120"/>
                <a:ea typeface="標楷體" pitchFamily="65" charset="-120"/>
              </a:rPr>
              <a:t>形塑公司治理文化</a:t>
            </a:r>
            <a:endParaRPr lang="zh-TW" altLang="en-US" b="1" dirty="0">
              <a:solidFill>
                <a:schemeClr val="bg1"/>
              </a:solidFill>
              <a:latin typeface="標楷體" pitchFamily="65" charset="-120"/>
              <a:ea typeface="標楷體" pitchFamily="65" charset="-120"/>
            </a:endParaRPr>
          </a:p>
        </p:txBody>
      </p:sp>
      <p:sp>
        <p:nvSpPr>
          <p:cNvPr id="36" name="Rectangle 3"/>
          <p:cNvSpPr>
            <a:spLocks noChangeArrowheads="1"/>
          </p:cNvSpPr>
          <p:nvPr/>
        </p:nvSpPr>
        <p:spPr bwMode="gray">
          <a:xfrm>
            <a:off x="467544" y="2564645"/>
            <a:ext cx="2507679" cy="743654"/>
          </a:xfrm>
          <a:prstGeom prst="rect">
            <a:avLst/>
          </a:prstGeom>
          <a:solidFill>
            <a:srgbClr val="B1A35D"/>
          </a:solidFill>
          <a:ln w="25400" algn="ctr">
            <a:noFill/>
            <a:miter lim="800000"/>
            <a:headEnd/>
            <a:tailEnd/>
          </a:ln>
          <a:effectLst/>
        </p:spPr>
        <p:txBody>
          <a:bodyPr lIns="45720" tIns="44450" rIns="45720" bIns="44450" anchor="ctr" anchorCtr="1"/>
          <a:lstStyle/>
          <a:p>
            <a:pPr lvl="0"/>
            <a:r>
              <a:rPr lang="zh-TW" altLang="en-US" b="1" dirty="0" smtClean="0">
                <a:solidFill>
                  <a:schemeClr val="bg1"/>
                </a:solidFill>
                <a:latin typeface="標楷體" pitchFamily="65" charset="-120"/>
                <a:ea typeface="標楷體" pitchFamily="65" charset="-120"/>
              </a:rPr>
              <a:t>促進股東行動主義</a:t>
            </a:r>
            <a:endParaRPr lang="zh-TW" altLang="en-US" b="1" dirty="0">
              <a:solidFill>
                <a:schemeClr val="bg1"/>
              </a:solidFill>
              <a:latin typeface="標楷體" pitchFamily="65" charset="-120"/>
              <a:ea typeface="標楷體" pitchFamily="65" charset="-120"/>
            </a:endParaRPr>
          </a:p>
        </p:txBody>
      </p:sp>
      <p:sp>
        <p:nvSpPr>
          <p:cNvPr id="37" name="Rectangle 4"/>
          <p:cNvSpPr>
            <a:spLocks noChangeArrowheads="1"/>
          </p:cNvSpPr>
          <p:nvPr/>
        </p:nvSpPr>
        <p:spPr bwMode="gray">
          <a:xfrm>
            <a:off x="467544" y="3493799"/>
            <a:ext cx="2507679" cy="746313"/>
          </a:xfrm>
          <a:prstGeom prst="rect">
            <a:avLst/>
          </a:prstGeom>
          <a:solidFill>
            <a:srgbClr val="D97300"/>
          </a:solidFill>
          <a:ln w="25400" algn="ctr">
            <a:noFill/>
            <a:miter lim="800000"/>
            <a:headEnd/>
            <a:tailEnd/>
          </a:ln>
          <a:effectLst/>
        </p:spPr>
        <p:txBody>
          <a:bodyPr lIns="45720" tIns="44450" rIns="45720" bIns="44450" anchor="ctr" anchorCtr="1"/>
          <a:lstStyle/>
          <a:p>
            <a:pPr lvl="0"/>
            <a:r>
              <a:rPr lang="zh-TW" altLang="en-US" b="1" dirty="0" smtClean="0">
                <a:solidFill>
                  <a:schemeClr val="bg1"/>
                </a:solidFill>
                <a:latin typeface="標楷體" pitchFamily="65" charset="-120"/>
                <a:ea typeface="標楷體" pitchFamily="65" charset="-120"/>
              </a:rPr>
              <a:t>提升董事會職能</a:t>
            </a:r>
            <a:endParaRPr lang="zh-TW" altLang="en-US" b="1" dirty="0">
              <a:solidFill>
                <a:schemeClr val="bg1"/>
              </a:solidFill>
              <a:latin typeface="標楷體" pitchFamily="65" charset="-120"/>
              <a:ea typeface="標楷體" pitchFamily="65" charset="-120"/>
            </a:endParaRPr>
          </a:p>
        </p:txBody>
      </p:sp>
      <p:sp>
        <p:nvSpPr>
          <p:cNvPr id="38" name="Rectangle 5"/>
          <p:cNvSpPr>
            <a:spLocks noChangeArrowheads="1"/>
          </p:cNvSpPr>
          <p:nvPr/>
        </p:nvSpPr>
        <p:spPr bwMode="gray">
          <a:xfrm>
            <a:off x="467544" y="4448200"/>
            <a:ext cx="2507679" cy="744984"/>
          </a:xfrm>
          <a:prstGeom prst="rect">
            <a:avLst/>
          </a:prstGeom>
          <a:solidFill>
            <a:srgbClr val="E0AD12"/>
          </a:solidFill>
          <a:ln w="25400" algn="ctr">
            <a:noFill/>
            <a:miter lim="800000"/>
            <a:headEnd/>
            <a:tailEnd/>
          </a:ln>
          <a:effectLst/>
        </p:spPr>
        <p:txBody>
          <a:bodyPr lIns="45720" tIns="44450" rIns="45720" bIns="44450" anchor="ctr" anchorCtr="1"/>
          <a:lstStyle/>
          <a:p>
            <a:pPr lvl="0"/>
            <a:r>
              <a:rPr lang="zh-TW" altLang="en-US" b="1" dirty="0" smtClean="0">
                <a:solidFill>
                  <a:schemeClr val="bg1"/>
                </a:solidFill>
                <a:latin typeface="標楷體" pitchFamily="65" charset="-120"/>
                <a:ea typeface="標楷體" pitchFamily="65" charset="-120"/>
              </a:rPr>
              <a:t>揭露重要公司治理資訊</a:t>
            </a:r>
            <a:endParaRPr lang="zh-TW" altLang="en-US" b="1" dirty="0">
              <a:solidFill>
                <a:schemeClr val="bg1"/>
              </a:solidFill>
              <a:latin typeface="標楷體" pitchFamily="65" charset="-120"/>
              <a:ea typeface="標楷體" pitchFamily="65" charset="-120"/>
            </a:endParaRPr>
          </a:p>
        </p:txBody>
      </p:sp>
      <p:sp>
        <p:nvSpPr>
          <p:cNvPr id="39" name="Line 6"/>
          <p:cNvSpPr>
            <a:spLocks noChangeShapeType="1"/>
          </p:cNvSpPr>
          <p:nvPr/>
        </p:nvSpPr>
        <p:spPr bwMode="gray">
          <a:xfrm>
            <a:off x="3203848" y="1484784"/>
            <a:ext cx="4864224" cy="0"/>
          </a:xfrm>
          <a:prstGeom prst="line">
            <a:avLst/>
          </a:prstGeom>
          <a:noFill/>
          <a:ln w="28575" cap="rnd">
            <a:solidFill>
              <a:srgbClr val="80808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40" name="Line 7"/>
          <p:cNvSpPr>
            <a:spLocks noChangeShapeType="1"/>
          </p:cNvSpPr>
          <p:nvPr/>
        </p:nvSpPr>
        <p:spPr bwMode="gray">
          <a:xfrm flipV="1">
            <a:off x="3203848" y="2420888"/>
            <a:ext cx="4864224" cy="4763"/>
          </a:xfrm>
          <a:prstGeom prst="line">
            <a:avLst/>
          </a:prstGeom>
          <a:noFill/>
          <a:ln w="28575" cap="rnd">
            <a:solidFill>
              <a:srgbClr val="80808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41" name="Line 8"/>
          <p:cNvSpPr>
            <a:spLocks noChangeShapeType="1"/>
          </p:cNvSpPr>
          <p:nvPr/>
        </p:nvSpPr>
        <p:spPr bwMode="gray">
          <a:xfrm>
            <a:off x="3203848" y="3351112"/>
            <a:ext cx="4864224" cy="5879"/>
          </a:xfrm>
          <a:prstGeom prst="line">
            <a:avLst/>
          </a:prstGeom>
          <a:noFill/>
          <a:ln w="28575" cap="rnd">
            <a:solidFill>
              <a:srgbClr val="80808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42" name="Line 9"/>
          <p:cNvSpPr>
            <a:spLocks noChangeShapeType="1"/>
          </p:cNvSpPr>
          <p:nvPr/>
        </p:nvSpPr>
        <p:spPr bwMode="gray">
          <a:xfrm flipV="1">
            <a:off x="3203848" y="4293096"/>
            <a:ext cx="4792216" cy="15850"/>
          </a:xfrm>
          <a:prstGeom prst="line">
            <a:avLst/>
          </a:prstGeom>
          <a:noFill/>
          <a:ln w="28575" cap="rnd">
            <a:solidFill>
              <a:srgbClr val="80808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43" name="Rectangle 10"/>
          <p:cNvSpPr>
            <a:spLocks noChangeArrowheads="1"/>
          </p:cNvSpPr>
          <p:nvPr/>
        </p:nvSpPr>
        <p:spPr bwMode="gray">
          <a:xfrm>
            <a:off x="467544" y="5420320"/>
            <a:ext cx="2507679" cy="744984"/>
          </a:xfrm>
          <a:prstGeom prst="rect">
            <a:avLst/>
          </a:prstGeom>
          <a:solidFill>
            <a:srgbClr val="A1A646"/>
          </a:solidFill>
          <a:ln w="25400" algn="ctr">
            <a:noFill/>
            <a:miter lim="800000"/>
            <a:headEnd/>
            <a:tailEnd/>
          </a:ln>
          <a:effectLst/>
        </p:spPr>
        <p:txBody>
          <a:bodyPr wrap="none" lIns="45720" tIns="44450" rIns="45720" bIns="44450" anchor="ctr" anchorCtr="1"/>
          <a:lstStyle/>
          <a:p>
            <a:pPr lvl="0"/>
            <a:r>
              <a:rPr lang="zh-TW" altLang="en-US" b="1" dirty="0" smtClean="0">
                <a:solidFill>
                  <a:schemeClr val="bg1"/>
                </a:solidFill>
                <a:latin typeface="標楷體" pitchFamily="65" charset="-120"/>
                <a:ea typeface="標楷體" pitchFamily="65" charset="-120"/>
              </a:rPr>
              <a:t>強化法制作業</a:t>
            </a:r>
            <a:endParaRPr lang="zh-TW" altLang="en-US" b="1" dirty="0">
              <a:solidFill>
                <a:schemeClr val="bg1"/>
              </a:solidFill>
              <a:latin typeface="標楷體" pitchFamily="65" charset="-120"/>
              <a:ea typeface="標楷體" pitchFamily="65" charset="-120"/>
            </a:endParaRPr>
          </a:p>
        </p:txBody>
      </p:sp>
      <p:sp>
        <p:nvSpPr>
          <p:cNvPr id="44" name="Line 11"/>
          <p:cNvSpPr>
            <a:spLocks noChangeShapeType="1"/>
          </p:cNvSpPr>
          <p:nvPr/>
        </p:nvSpPr>
        <p:spPr bwMode="gray">
          <a:xfrm>
            <a:off x="3203848" y="5279478"/>
            <a:ext cx="4864224" cy="21729"/>
          </a:xfrm>
          <a:prstGeom prst="line">
            <a:avLst/>
          </a:prstGeom>
          <a:noFill/>
          <a:ln w="28575" cap="rnd">
            <a:solidFill>
              <a:srgbClr val="80808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46" name="Line 11"/>
          <p:cNvSpPr>
            <a:spLocks noChangeShapeType="1"/>
          </p:cNvSpPr>
          <p:nvPr/>
        </p:nvSpPr>
        <p:spPr bwMode="gray">
          <a:xfrm>
            <a:off x="3203848" y="6237312"/>
            <a:ext cx="4936232" cy="0"/>
          </a:xfrm>
          <a:prstGeom prst="line">
            <a:avLst/>
          </a:prstGeom>
          <a:noFill/>
          <a:ln w="28575" cap="rnd">
            <a:solidFill>
              <a:srgbClr val="80808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47" name="文字方塊 46"/>
          <p:cNvSpPr txBox="1"/>
          <p:nvPr/>
        </p:nvSpPr>
        <p:spPr>
          <a:xfrm>
            <a:off x="3275856" y="1484784"/>
            <a:ext cx="3960440" cy="923330"/>
          </a:xfrm>
          <a:prstGeom prst="rect">
            <a:avLst/>
          </a:prstGeom>
          <a:noFill/>
        </p:spPr>
        <p:txBody>
          <a:bodyPr wrap="square" rtlCol="0">
            <a:spAutoFit/>
          </a:bodyPr>
          <a:lstStyle/>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成立公司治理中心</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辦理公司治理評鑑</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編製公司治理指數 </a:t>
            </a:r>
          </a:p>
        </p:txBody>
      </p:sp>
      <p:sp>
        <p:nvSpPr>
          <p:cNvPr id="48" name="文字方塊 47"/>
          <p:cNvSpPr txBox="1"/>
          <p:nvPr/>
        </p:nvSpPr>
        <p:spPr>
          <a:xfrm>
            <a:off x="3275856" y="2433662"/>
            <a:ext cx="3960440" cy="923330"/>
          </a:xfrm>
          <a:prstGeom prst="rect">
            <a:avLst/>
          </a:prstGeom>
          <a:noFill/>
        </p:spPr>
        <p:txBody>
          <a:bodyPr wrap="square" rtlCol="0">
            <a:spAutoFit/>
          </a:bodyPr>
          <a:lstStyle/>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擴大實施電子投票</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提升股東會品質</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建置利害關係人聯繫平台</a:t>
            </a:r>
          </a:p>
        </p:txBody>
      </p:sp>
      <p:sp>
        <p:nvSpPr>
          <p:cNvPr id="49" name="文字方塊 48"/>
          <p:cNvSpPr txBox="1"/>
          <p:nvPr/>
        </p:nvSpPr>
        <p:spPr>
          <a:xfrm>
            <a:off x="3275856" y="3540941"/>
            <a:ext cx="4248472" cy="646331"/>
          </a:xfrm>
          <a:prstGeom prst="rect">
            <a:avLst/>
          </a:prstGeom>
          <a:noFill/>
        </p:spPr>
        <p:txBody>
          <a:bodyPr wrap="square" rtlCol="0">
            <a:spAutoFit/>
          </a:bodyPr>
          <a:lstStyle/>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擴大獨立董事及審計委員會之設置</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強化董事會效能</a:t>
            </a:r>
          </a:p>
        </p:txBody>
      </p:sp>
      <p:sp>
        <p:nvSpPr>
          <p:cNvPr id="50" name="文字方塊 49"/>
          <p:cNvSpPr txBox="1"/>
          <p:nvPr/>
        </p:nvSpPr>
        <p:spPr>
          <a:xfrm>
            <a:off x="3275856" y="4492755"/>
            <a:ext cx="4248472" cy="646331"/>
          </a:xfrm>
          <a:prstGeom prst="rect">
            <a:avLst/>
          </a:prstGeom>
          <a:noFill/>
        </p:spPr>
        <p:txBody>
          <a:bodyPr wrap="square" rtlCol="0">
            <a:spAutoFit/>
          </a:bodyPr>
          <a:lstStyle/>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提升非財務性資訊之揭露品質</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整合違規及交易面異常資訊之揭露 </a:t>
            </a:r>
          </a:p>
        </p:txBody>
      </p:sp>
      <p:sp>
        <p:nvSpPr>
          <p:cNvPr id="51" name="文字方塊 50"/>
          <p:cNvSpPr txBox="1"/>
          <p:nvPr/>
        </p:nvSpPr>
        <p:spPr>
          <a:xfrm>
            <a:off x="3275856" y="5295876"/>
            <a:ext cx="5184576" cy="923330"/>
          </a:xfrm>
          <a:prstGeom prst="rect">
            <a:avLst/>
          </a:prstGeom>
          <a:noFill/>
        </p:spPr>
        <p:txBody>
          <a:bodyPr wrap="square" rtlCol="0">
            <a:spAutoFit/>
          </a:bodyPr>
          <a:lstStyle/>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建立公司內部控制之核心原則</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強化股東權益保護事項</a:t>
            </a:r>
          </a:p>
          <a:p>
            <a:pPr marL="361950" lvl="0" indent="-361950">
              <a:buClr>
                <a:srgbClr val="0B486B"/>
              </a:buClr>
              <a:buSzPct val="80000"/>
              <a:buFont typeface="Wingdings" pitchFamily="2" charset="2"/>
              <a:buChar char="n"/>
            </a:pPr>
            <a:r>
              <a:rPr lang="zh-TW" altLang="en-US" dirty="0" smtClean="0">
                <a:latin typeface="標楷體" pitchFamily="65" charset="-120"/>
                <a:ea typeface="標楷體" pitchFamily="65" charset="-120"/>
              </a:rPr>
              <a:t>研修相關法規促使公司重視公司治理相關規定</a:t>
            </a:r>
          </a:p>
        </p:txBody>
      </p:sp>
      <p:sp>
        <p:nvSpPr>
          <p:cNvPr id="22" name="矩形 21"/>
          <p:cNvSpPr/>
          <p:nvPr/>
        </p:nvSpPr>
        <p:spPr>
          <a:xfrm>
            <a:off x="3131840" y="1772816"/>
            <a:ext cx="5184576" cy="360040"/>
          </a:xfrm>
          <a:prstGeom prst="rect">
            <a:avLst/>
          </a:prstGeom>
          <a:noFill/>
          <a:ln>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8132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SzPct val="80000"/>
              <a:defRPr/>
            </a:pPr>
            <a:r>
              <a:rPr lang="zh-TW" altLang="en-US" sz="4200" dirty="0">
                <a:solidFill>
                  <a:srgbClr val="572314"/>
                </a:solidFill>
                <a:latin typeface="標楷體" pitchFamily="65" charset="-120"/>
              </a:rPr>
              <a:t>評鑑期間及評鑑對象</a:t>
            </a:r>
          </a:p>
        </p:txBody>
      </p:sp>
      <p:sp>
        <p:nvSpPr>
          <p:cNvPr id="6" name="內容版面配置區 5"/>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solidFill>
                  <a:prstClr val="black">
                    <a:tint val="75000"/>
                  </a:prstClr>
                </a:solidFill>
              </a:rPr>
              <a:pPr>
                <a:defRPr/>
              </a:pPr>
              <a:t>5</a:t>
            </a:fld>
            <a:endParaRPr lang="zh-TW" altLang="en-US">
              <a:solidFill>
                <a:prstClr val="black">
                  <a:tint val="75000"/>
                </a:prstClr>
              </a:solidFill>
            </a:endParaRPr>
          </a:p>
        </p:txBody>
      </p:sp>
      <p:grpSp>
        <p:nvGrpSpPr>
          <p:cNvPr id="3" name="Group 3"/>
          <p:cNvGrpSpPr>
            <a:grpSpLocks/>
          </p:cNvGrpSpPr>
          <p:nvPr/>
        </p:nvGrpSpPr>
        <p:grpSpPr bwMode="auto">
          <a:xfrm>
            <a:off x="539552" y="1196752"/>
            <a:ext cx="8280919" cy="5112567"/>
            <a:chOff x="1106" y="1371"/>
            <a:chExt cx="3612" cy="1792"/>
          </a:xfrm>
        </p:grpSpPr>
        <p:sp>
          <p:nvSpPr>
            <p:cNvPr id="57" name="AutoShape 4"/>
            <p:cNvSpPr>
              <a:spLocks noChangeArrowheads="1"/>
            </p:cNvSpPr>
            <p:nvPr/>
          </p:nvSpPr>
          <p:spPr bwMode="gray">
            <a:xfrm>
              <a:off x="1106" y="1582"/>
              <a:ext cx="1517" cy="1353"/>
            </a:xfrm>
            <a:prstGeom prst="homePlate">
              <a:avLst>
                <a:gd name="adj" fmla="val 17945"/>
              </a:avLst>
            </a:prstGeom>
            <a:solidFill>
              <a:srgbClr val="0070C0"/>
            </a:solidFill>
            <a:ln w="25400" algn="ctr">
              <a:noFill/>
              <a:miter lim="800000"/>
              <a:headEnd/>
              <a:tailEnd/>
            </a:ln>
            <a:effectLst>
              <a:outerShdw dist="107763" dir="2700000" algn="ctr" rotWithShape="0">
                <a:srgbClr val="808080">
                  <a:alpha val="50000"/>
                </a:srgbClr>
              </a:outerShdw>
            </a:effectLst>
          </p:spPr>
          <p:txBody>
            <a:bodyPr lIns="45720" tIns="44450" rIns="45720" bIns="44450" anchor="ctr" anchorCtr="1"/>
            <a:lstStyle/>
            <a:p>
              <a:pPr fontAlgn="auto">
                <a:spcBef>
                  <a:spcPts val="0"/>
                </a:spcBef>
                <a:spcAft>
                  <a:spcPts val="0"/>
                </a:spcAft>
                <a:defRPr/>
              </a:pPr>
              <a:endParaRPr kumimoji="0" lang="zh-TW" altLang="en-US" kern="0">
                <a:solidFill>
                  <a:sysClr val="windowText" lastClr="000000"/>
                </a:solidFill>
                <a:ea typeface="新細明體" pitchFamily="18" charset="-120"/>
              </a:endParaRPr>
            </a:p>
          </p:txBody>
        </p:sp>
        <p:sp>
          <p:nvSpPr>
            <p:cNvPr id="58" name="Rectangle 5"/>
            <p:cNvSpPr>
              <a:spLocks noChangeArrowheads="1"/>
            </p:cNvSpPr>
            <p:nvPr/>
          </p:nvSpPr>
          <p:spPr bwMode="gray">
            <a:xfrm>
              <a:off x="2642" y="1371"/>
              <a:ext cx="2076" cy="1792"/>
            </a:xfrm>
            <a:prstGeom prst="rect">
              <a:avLst/>
            </a:prstGeom>
            <a:solidFill>
              <a:srgbClr val="E0AD12"/>
            </a:solidFill>
            <a:ln w="25400" algn="ctr">
              <a:noFill/>
              <a:miter lim="800000"/>
              <a:headEnd/>
              <a:tailEnd/>
            </a:ln>
            <a:effectLst>
              <a:outerShdw dist="107763" dir="2700000" algn="ctr" rotWithShape="0">
                <a:srgbClr val="808080">
                  <a:alpha val="50000"/>
                </a:srgbClr>
              </a:outerShdw>
            </a:effectLst>
          </p:spPr>
          <p:txBody>
            <a:bodyPr lIns="45720" tIns="44450" rIns="45720" bIns="44450" anchor="ctr" anchorCtr="1"/>
            <a:lstStyle/>
            <a:p>
              <a:pPr fontAlgn="auto">
                <a:spcBef>
                  <a:spcPts val="0"/>
                </a:spcBef>
                <a:spcAft>
                  <a:spcPts val="0"/>
                </a:spcAft>
                <a:defRPr/>
              </a:pPr>
              <a:endParaRPr kumimoji="0" lang="zh-TW" altLang="en-US" kern="0">
                <a:solidFill>
                  <a:sysClr val="windowText" lastClr="000000"/>
                </a:solidFill>
                <a:ea typeface="新細明體" pitchFamily="18" charset="-120"/>
              </a:endParaRPr>
            </a:p>
          </p:txBody>
        </p:sp>
        <p:sp>
          <p:nvSpPr>
            <p:cNvPr id="59" name="AutoShape 6"/>
            <p:cNvSpPr>
              <a:spLocks noChangeArrowheads="1"/>
            </p:cNvSpPr>
            <p:nvPr/>
          </p:nvSpPr>
          <p:spPr bwMode="auto">
            <a:xfrm>
              <a:off x="1225" y="1664"/>
              <a:ext cx="1070" cy="311"/>
            </a:xfrm>
            <a:prstGeom prst="roundRect">
              <a:avLst>
                <a:gd name="adj" fmla="val 50000"/>
              </a:avLst>
            </a:prstGeom>
            <a:solidFill>
              <a:srgbClr val="C0C0C0"/>
            </a:solidFill>
            <a:ln w="38100">
              <a:solidFill>
                <a:srgbClr val="969696"/>
              </a:solidFill>
              <a:round/>
              <a:headEnd/>
              <a:tailEnd/>
            </a:ln>
          </p:spPr>
          <p:txBody>
            <a:bodyPr wrap="none" anchor="ctr"/>
            <a:lstStyle/>
            <a:p>
              <a:pPr algn="ctr" fontAlgn="auto">
                <a:spcBef>
                  <a:spcPts val="0"/>
                </a:spcBef>
                <a:spcAft>
                  <a:spcPts val="0"/>
                </a:spcAft>
                <a:defRPr/>
              </a:pPr>
              <a:r>
                <a:rPr kumimoji="0" lang="zh-TW" altLang="en-US" sz="2400" b="1" kern="0" dirty="0" smtClean="0">
                  <a:latin typeface="標楷體" pitchFamily="65" charset="-120"/>
                  <a:ea typeface="標楷體" pitchFamily="65" charset="-120"/>
                </a:rPr>
                <a:t>評鑑期間</a:t>
              </a:r>
            </a:p>
          </p:txBody>
        </p:sp>
        <p:sp>
          <p:nvSpPr>
            <p:cNvPr id="60" name="AutoShape 7"/>
            <p:cNvSpPr>
              <a:spLocks noChangeArrowheads="1"/>
            </p:cNvSpPr>
            <p:nvPr/>
          </p:nvSpPr>
          <p:spPr bwMode="auto">
            <a:xfrm>
              <a:off x="2742" y="1463"/>
              <a:ext cx="1792" cy="311"/>
            </a:xfrm>
            <a:prstGeom prst="roundRect">
              <a:avLst>
                <a:gd name="adj" fmla="val 50000"/>
              </a:avLst>
            </a:prstGeom>
            <a:solidFill>
              <a:srgbClr val="C0C0C0"/>
            </a:solidFill>
            <a:ln w="38100">
              <a:solidFill>
                <a:srgbClr val="969696"/>
              </a:solidFill>
              <a:round/>
              <a:headEnd/>
              <a:tailEnd/>
            </a:ln>
          </p:spPr>
          <p:txBody>
            <a:bodyPr wrap="none" anchor="ctr"/>
            <a:lstStyle/>
            <a:p>
              <a:pPr algn="ctr" fontAlgn="auto">
                <a:spcBef>
                  <a:spcPts val="0"/>
                </a:spcBef>
                <a:spcAft>
                  <a:spcPts val="0"/>
                </a:spcAft>
                <a:defRPr/>
              </a:pPr>
              <a:r>
                <a:rPr kumimoji="0" lang="zh-TW" altLang="en-US" sz="2400" b="1" kern="0" dirty="0" smtClean="0">
                  <a:latin typeface="標楷體" pitchFamily="65" charset="-120"/>
                  <a:ea typeface="標楷體" pitchFamily="65" charset="-120"/>
                </a:rPr>
                <a:t>適用對象</a:t>
              </a:r>
            </a:p>
          </p:txBody>
        </p:sp>
      </p:grpSp>
      <p:sp>
        <p:nvSpPr>
          <p:cNvPr id="61" name="文字方塊 60"/>
          <p:cNvSpPr txBox="1"/>
          <p:nvPr/>
        </p:nvSpPr>
        <p:spPr>
          <a:xfrm>
            <a:off x="827584" y="3284984"/>
            <a:ext cx="2016224" cy="1200329"/>
          </a:xfrm>
          <a:prstGeom prst="rect">
            <a:avLst/>
          </a:prstGeom>
          <a:noFill/>
        </p:spPr>
        <p:txBody>
          <a:bodyPr wrap="square" rtlCol="0">
            <a:spAutoFit/>
          </a:bodyPr>
          <a:lstStyle/>
          <a:p>
            <a:r>
              <a:rPr lang="zh-TW" altLang="en-US" sz="2400" b="1" dirty="0" smtClean="0">
                <a:solidFill>
                  <a:prstClr val="white"/>
                </a:solidFill>
                <a:latin typeface="Arial" pitchFamily="34" charset="0"/>
                <a:ea typeface="標楷體" pitchFamily="65" charset="-120"/>
                <a:cs typeface="Arial" pitchFamily="34" charset="0"/>
              </a:rPr>
              <a:t>以</a:t>
            </a:r>
            <a:r>
              <a:rPr lang="en-US" altLang="zh-TW" sz="2400" b="1" dirty="0" smtClean="0">
                <a:solidFill>
                  <a:prstClr val="white"/>
                </a:solidFill>
                <a:latin typeface="Arial" pitchFamily="34" charset="0"/>
                <a:ea typeface="標楷體" pitchFamily="65" charset="-120"/>
                <a:cs typeface="Arial" pitchFamily="34" charset="0"/>
              </a:rPr>
              <a:t>105</a:t>
            </a:r>
            <a:r>
              <a:rPr lang="zh-TW" altLang="en-US" sz="2400" b="1" dirty="0" smtClean="0">
                <a:solidFill>
                  <a:prstClr val="white"/>
                </a:solidFill>
                <a:latin typeface="Arial" pitchFamily="34" charset="0"/>
                <a:ea typeface="標楷體" pitchFamily="65" charset="-120"/>
                <a:cs typeface="Arial" pitchFamily="34" charset="0"/>
              </a:rPr>
              <a:t>年度發布資料為評鑑分析資料</a:t>
            </a:r>
            <a:endParaRPr lang="zh-TW" altLang="en-US" sz="2400" b="1" dirty="0">
              <a:solidFill>
                <a:prstClr val="white"/>
              </a:solidFill>
              <a:latin typeface="Arial" pitchFamily="34" charset="0"/>
              <a:ea typeface="標楷體" pitchFamily="65" charset="-120"/>
              <a:cs typeface="Arial" pitchFamily="34" charset="0"/>
            </a:endParaRPr>
          </a:p>
        </p:txBody>
      </p:sp>
      <p:sp>
        <p:nvSpPr>
          <p:cNvPr id="62" name="文字方塊 61"/>
          <p:cNvSpPr txBox="1"/>
          <p:nvPr/>
        </p:nvSpPr>
        <p:spPr>
          <a:xfrm>
            <a:off x="4283968" y="2708920"/>
            <a:ext cx="4248472" cy="2677656"/>
          </a:xfrm>
          <a:prstGeom prst="rect">
            <a:avLst/>
          </a:prstGeom>
          <a:noFill/>
        </p:spPr>
        <p:txBody>
          <a:bodyPr wrap="square" rtlCol="0">
            <a:spAutoFit/>
          </a:bodyPr>
          <a:lstStyle/>
          <a:p>
            <a:pPr marL="173038" indent="-173038">
              <a:buClr>
                <a:srgbClr val="3B8686"/>
              </a:buClr>
              <a:buSzPct val="80000"/>
              <a:buFont typeface="Wingdings" pitchFamily="2" charset="2"/>
              <a:buChar char="n"/>
            </a:pPr>
            <a:r>
              <a:rPr lang="zh-TW" altLang="en-US" sz="2400" dirty="0" smtClean="0">
                <a:solidFill>
                  <a:schemeClr val="bg2">
                    <a:lumMod val="10000"/>
                  </a:schemeClr>
                </a:solidFill>
                <a:latin typeface="標楷體" pitchFamily="65" charset="-120"/>
                <a:ea typeface="標楷體" pitchFamily="65" charset="-120"/>
              </a:rPr>
              <a:t>全體上市櫃公司</a:t>
            </a:r>
            <a:endParaRPr lang="en-US" altLang="zh-TW" sz="2400" dirty="0" smtClean="0">
              <a:solidFill>
                <a:schemeClr val="bg2">
                  <a:lumMod val="10000"/>
                </a:schemeClr>
              </a:solidFill>
              <a:latin typeface="標楷體" pitchFamily="65" charset="-120"/>
              <a:ea typeface="標楷體" pitchFamily="65" charset="-120"/>
            </a:endParaRPr>
          </a:p>
          <a:p>
            <a:pPr marL="173038" indent="-173038">
              <a:buClr>
                <a:srgbClr val="3B8686"/>
              </a:buClr>
              <a:buSzPct val="80000"/>
              <a:buFont typeface="Wingdings" pitchFamily="2" charset="2"/>
              <a:buChar char="n"/>
            </a:pPr>
            <a:r>
              <a:rPr lang="zh-TW" altLang="en-US" sz="2400" dirty="0" smtClean="0">
                <a:solidFill>
                  <a:schemeClr val="bg2">
                    <a:lumMod val="10000"/>
                  </a:schemeClr>
                </a:solidFill>
                <a:latin typeface="標楷體" pitchFamily="65" charset="-120"/>
                <a:ea typeface="標楷體" pitchFamily="65" charset="-120"/>
              </a:rPr>
              <a:t>有下列情事之上市櫃公司不列為評鑑排名對象</a:t>
            </a:r>
            <a:r>
              <a:rPr lang="en-US" altLang="zh-TW" sz="2400" dirty="0" smtClean="0">
                <a:solidFill>
                  <a:schemeClr val="bg2">
                    <a:lumMod val="10000"/>
                  </a:schemeClr>
                </a:solidFill>
                <a:latin typeface="標楷體" pitchFamily="65" charset="-120"/>
                <a:ea typeface="標楷體" pitchFamily="65" charset="-120"/>
              </a:rPr>
              <a:t>:</a:t>
            </a: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上市櫃未滿一年</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變更交易方法之公司</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停止買賣之公司</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終止上市櫃之公司</a:t>
            </a:r>
            <a:endParaRPr lang="en-US" altLang="zh-TW" sz="2400" dirty="0" smtClean="0">
              <a:solidFill>
                <a:schemeClr val="bg2">
                  <a:lumMod val="10000"/>
                </a:schemeClr>
              </a:solidFill>
              <a:latin typeface="標楷體" pitchFamily="65" charset="-120"/>
              <a:ea typeface="標楷體" pitchFamily="65" charset="-120"/>
            </a:endParaRPr>
          </a:p>
        </p:txBody>
      </p:sp>
      <p:grpSp>
        <p:nvGrpSpPr>
          <p:cNvPr id="5" name="群組 13"/>
          <p:cNvGrpSpPr/>
          <p:nvPr/>
        </p:nvGrpSpPr>
        <p:grpSpPr>
          <a:xfrm>
            <a:off x="2771800" y="4797152"/>
            <a:ext cx="1656184" cy="1942074"/>
            <a:chOff x="2771800" y="4797152"/>
            <a:chExt cx="1656184" cy="1942074"/>
          </a:xfrm>
        </p:grpSpPr>
        <p:pic>
          <p:nvPicPr>
            <p:cNvPr id="73732" name="Picture 4" descr="http://cra.ca/wp-content/uploads/2013/09/Evaluation.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lumMod val="60000"/>
                  <a:lumOff val="40000"/>
                  <a:tint val="45000"/>
                  <a:satMod val="400000"/>
                </a:schemeClr>
              </a:duotone>
            </a:blip>
            <a:srcRect/>
            <a:stretch>
              <a:fillRect/>
            </a:stretch>
          </p:blipFill>
          <p:spPr bwMode="auto">
            <a:xfrm>
              <a:off x="2771800" y="4797152"/>
              <a:ext cx="1656184" cy="1942074"/>
            </a:xfrm>
            <a:prstGeom prst="rect">
              <a:avLst/>
            </a:prstGeom>
            <a:noFill/>
          </p:spPr>
        </p:pic>
        <p:sp>
          <p:nvSpPr>
            <p:cNvPr id="13" name="文字方塊 12"/>
            <p:cNvSpPr txBox="1"/>
            <p:nvPr/>
          </p:nvSpPr>
          <p:spPr>
            <a:xfrm rot="21089742">
              <a:off x="3635896" y="6093296"/>
              <a:ext cx="720080" cy="369332"/>
            </a:xfrm>
            <a:prstGeom prst="rect">
              <a:avLst/>
            </a:prstGeom>
            <a:noFill/>
          </p:spPr>
          <p:txBody>
            <a:bodyPr wrap="square" rtlCol="0">
              <a:spAutoFit/>
            </a:bodyPr>
            <a:lstStyle/>
            <a:p>
              <a:r>
                <a:rPr lang="zh-TW" altLang="en-US" dirty="0" smtClean="0">
                  <a:solidFill>
                    <a:prstClr val="white">
                      <a:lumMod val="95000"/>
                    </a:prstClr>
                  </a:solidFill>
                  <a:latin typeface="微軟正黑體" pitchFamily="34" charset="-120"/>
                  <a:ea typeface="微軟正黑體" pitchFamily="34" charset="-120"/>
                </a:rPr>
                <a:t>評鑑</a:t>
              </a:r>
              <a:endParaRPr lang="zh-TW" altLang="en-US" dirty="0">
                <a:solidFill>
                  <a:prstClr val="white">
                    <a:lumMod val="95000"/>
                  </a:prstClr>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538106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extLst/>
        </p:spPr>
        <p:txBody>
          <a:bodyPr>
            <a:normAutofit/>
          </a:bodyPr>
          <a:lstStyle/>
          <a:p>
            <a:pPr>
              <a:buSzPct val="80000"/>
              <a:defRPr/>
            </a:pPr>
            <a:r>
              <a:rPr lang="zh-TW" altLang="en-US" sz="4200" dirty="0">
                <a:solidFill>
                  <a:srgbClr val="572314"/>
                </a:solidFill>
                <a:latin typeface="標楷體" pitchFamily="65" charset="-120"/>
              </a:rPr>
              <a:t>評鑑指標之參考依據</a:t>
            </a:r>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667AA1C6-339A-4E70-966F-8BDDB7EB602C}" type="slidenum">
              <a:rPr lang="zh-TW" altLang="en-US" smtClean="0">
                <a:solidFill>
                  <a:prstClr val="black">
                    <a:tint val="75000"/>
                  </a:prstClr>
                </a:solidFill>
              </a:rPr>
              <a:pPr>
                <a:defRPr/>
              </a:pPr>
              <a:t>6</a:t>
            </a:fld>
            <a:endParaRPr lang="zh-TW" altLang="en-US">
              <a:solidFill>
                <a:prstClr val="black">
                  <a:tint val="75000"/>
                </a:prstClr>
              </a:solidFill>
            </a:endParaRPr>
          </a:p>
        </p:txBody>
      </p:sp>
      <p:sp>
        <p:nvSpPr>
          <p:cNvPr id="31" name="Freeform 8"/>
          <p:cNvSpPr>
            <a:spLocks/>
          </p:cNvSpPr>
          <p:nvPr/>
        </p:nvSpPr>
        <p:spPr bwMode="gray">
          <a:xfrm>
            <a:off x="4932040" y="3428999"/>
            <a:ext cx="3610898" cy="475637"/>
          </a:xfrm>
          <a:custGeom>
            <a:avLst/>
            <a:gdLst/>
            <a:ahLst/>
            <a:cxnLst>
              <a:cxn ang="0">
                <a:pos x="0" y="0"/>
              </a:cxn>
              <a:cxn ang="0">
                <a:pos x="1840" y="0"/>
              </a:cxn>
              <a:cxn ang="0">
                <a:pos x="1840" y="252"/>
              </a:cxn>
              <a:cxn ang="0">
                <a:pos x="256" y="252"/>
              </a:cxn>
              <a:cxn ang="0">
                <a:pos x="256" y="92"/>
              </a:cxn>
              <a:cxn ang="0">
                <a:pos x="0" y="0"/>
              </a:cxn>
            </a:cxnLst>
            <a:rect l="0" t="0" r="r" b="b"/>
            <a:pathLst>
              <a:path w="1840" h="252">
                <a:moveTo>
                  <a:pt x="0" y="0"/>
                </a:moveTo>
                <a:lnTo>
                  <a:pt x="1840" y="0"/>
                </a:lnTo>
                <a:lnTo>
                  <a:pt x="1840" y="252"/>
                </a:lnTo>
                <a:lnTo>
                  <a:pt x="256" y="252"/>
                </a:lnTo>
                <a:lnTo>
                  <a:pt x="256" y="92"/>
                </a:lnTo>
                <a:lnTo>
                  <a:pt x="0" y="0"/>
                </a:lnTo>
                <a:close/>
              </a:path>
            </a:pathLst>
          </a:custGeom>
          <a:solidFill>
            <a:srgbClr val="6399AB"/>
          </a:solidFill>
          <a:ln w="25400" cap="flat" cmpd="sng">
            <a:noFill/>
            <a:prstDash val="solid"/>
            <a:round/>
            <a:headEnd/>
            <a:tailEnd/>
          </a:ln>
          <a:effectLst>
            <a:outerShdw dist="107763" dir="2700000" algn="ctr" rotWithShape="0">
              <a:schemeClr val="bg2">
                <a:alpha val="50000"/>
              </a:schemeClr>
            </a:outerShdw>
          </a:effectLst>
        </p:spPr>
        <p:txBody>
          <a:bodyPr lIns="45720" tIns="44450" rIns="45720" bIns="44450" anchor="ctr" anchorCtr="1"/>
          <a:lstStyle/>
          <a:p>
            <a:r>
              <a:rPr lang="zh-TW" altLang="en-US" sz="2000" b="1" dirty="0" smtClean="0">
                <a:solidFill>
                  <a:prstClr val="white">
                    <a:lumMod val="95000"/>
                  </a:prstClr>
                </a:solidFill>
                <a:latin typeface="標楷體" pitchFamily="65" charset="-120"/>
                <a:ea typeface="標楷體" pitchFamily="65" charset="-120"/>
              </a:rPr>
              <a:t>國內</a:t>
            </a:r>
            <a:endParaRPr lang="zh-TW" altLang="en-US" sz="2000" b="1" dirty="0">
              <a:solidFill>
                <a:prstClr val="white">
                  <a:lumMod val="95000"/>
                </a:prstClr>
              </a:solidFill>
              <a:latin typeface="標楷體" pitchFamily="65" charset="-120"/>
              <a:ea typeface="標楷體" pitchFamily="65" charset="-120"/>
            </a:endParaRPr>
          </a:p>
        </p:txBody>
      </p:sp>
      <p:grpSp>
        <p:nvGrpSpPr>
          <p:cNvPr id="2" name="群組 45"/>
          <p:cNvGrpSpPr/>
          <p:nvPr/>
        </p:nvGrpSpPr>
        <p:grpSpPr>
          <a:xfrm>
            <a:off x="4976490" y="4005064"/>
            <a:ext cx="3555950" cy="2132055"/>
            <a:chOff x="5124276" y="4322127"/>
            <a:chExt cx="2876550" cy="1793235"/>
          </a:xfrm>
        </p:grpSpPr>
        <p:sp>
          <p:nvSpPr>
            <p:cNvPr id="27" name="Freeform 4"/>
            <p:cNvSpPr>
              <a:spLocks/>
            </p:cNvSpPr>
            <p:nvPr/>
          </p:nvSpPr>
          <p:spPr bwMode="gray">
            <a:xfrm>
              <a:off x="5124276" y="4322127"/>
              <a:ext cx="2876550" cy="1793235"/>
            </a:xfrm>
            <a:custGeom>
              <a:avLst/>
              <a:gdLst/>
              <a:ahLst/>
              <a:cxnLst>
                <a:cxn ang="0">
                  <a:pos x="231" y="1008"/>
                </a:cxn>
                <a:cxn ang="0">
                  <a:pos x="1812" y="1008"/>
                </a:cxn>
                <a:cxn ang="0">
                  <a:pos x="1812" y="0"/>
                </a:cxn>
                <a:cxn ang="0">
                  <a:pos x="0" y="0"/>
                </a:cxn>
                <a:cxn ang="0">
                  <a:pos x="234" y="135"/>
                </a:cxn>
                <a:cxn ang="0">
                  <a:pos x="231" y="1008"/>
                </a:cxn>
              </a:cxnLst>
              <a:rect l="0" t="0" r="r" b="b"/>
              <a:pathLst>
                <a:path w="1812" h="1008">
                  <a:moveTo>
                    <a:pt x="231" y="1008"/>
                  </a:moveTo>
                  <a:lnTo>
                    <a:pt x="1812" y="1008"/>
                  </a:lnTo>
                  <a:lnTo>
                    <a:pt x="1812" y="0"/>
                  </a:lnTo>
                  <a:lnTo>
                    <a:pt x="0" y="0"/>
                  </a:lnTo>
                  <a:lnTo>
                    <a:pt x="234" y="135"/>
                  </a:lnTo>
                  <a:lnTo>
                    <a:pt x="231" y="1008"/>
                  </a:lnTo>
                  <a:close/>
                </a:path>
              </a:pathLst>
            </a:custGeom>
            <a:solidFill>
              <a:srgbClr val="E0AD12"/>
            </a:solidFill>
            <a:ln w="25400" cap="flat" cmpd="sng">
              <a:noFill/>
              <a:prstDash val="solid"/>
              <a:round/>
              <a:headEnd/>
              <a:tailEnd/>
            </a:ln>
            <a:effectLst>
              <a:outerShdw dist="107763" dir="2700000" algn="ctr" rotWithShape="0">
                <a:schemeClr val="bg2">
                  <a:alpha val="50000"/>
                </a:schemeClr>
              </a:outerShdw>
            </a:effectLst>
          </p:spPr>
          <p:txBody>
            <a:bodyPr lIns="45720" tIns="44450" rIns="45720" bIns="44450" anchor="ctr" anchorCtr="1"/>
            <a:lstStyle/>
            <a:p>
              <a:endParaRPr lang="zh-TW" altLang="en-US">
                <a:ea typeface="新細明體" pitchFamily="18" charset="-120"/>
              </a:endParaRPr>
            </a:p>
          </p:txBody>
        </p:sp>
        <p:sp>
          <p:nvSpPr>
            <p:cNvPr id="20" name="文字方塊 19"/>
            <p:cNvSpPr txBox="1"/>
            <p:nvPr/>
          </p:nvSpPr>
          <p:spPr>
            <a:xfrm>
              <a:off x="5511874" y="4350003"/>
              <a:ext cx="2448272" cy="1604967"/>
            </a:xfrm>
            <a:prstGeom prst="rect">
              <a:avLst/>
            </a:prstGeom>
            <a:noFill/>
          </p:spPr>
          <p:txBody>
            <a:bodyPr wrap="square" rtlCol="0">
              <a:spAutoFit/>
            </a:bodyPr>
            <a:lstStyle/>
            <a:p>
              <a:pPr marL="268288" lvl="2" indent="-268288">
                <a:buClr>
                  <a:prstClr val="white"/>
                </a:buClr>
                <a:buSzPct val="80000"/>
                <a:buFont typeface="Wingdings" pitchFamily="2" charset="2"/>
                <a:buChar char="n"/>
              </a:pPr>
              <a:r>
                <a:rPr lang="zh-TW" altLang="en-US" sz="2000" dirty="0" smtClean="0">
                  <a:latin typeface="標楷體" pitchFamily="65" charset="-120"/>
                  <a:ea typeface="標楷體" pitchFamily="65" charset="-120"/>
                </a:rPr>
                <a:t>資訊揭露評鑑指標</a:t>
              </a:r>
              <a:endParaRPr lang="en-US" altLang="zh-TW" sz="2000" dirty="0" smtClean="0">
                <a:latin typeface="標楷體" pitchFamily="65" charset="-120"/>
                <a:ea typeface="標楷體" pitchFamily="65" charset="-120"/>
              </a:endParaRPr>
            </a:p>
            <a:p>
              <a:pPr marL="268288" lvl="2" indent="-268288">
                <a:buClr>
                  <a:prstClr val="white"/>
                </a:buClr>
                <a:buSzPct val="80000"/>
                <a:buFont typeface="Wingdings" pitchFamily="2" charset="2"/>
                <a:buChar char="n"/>
              </a:pPr>
              <a:r>
                <a:rPr lang="zh-TW" altLang="en-US" sz="2000" dirty="0" smtClean="0">
                  <a:latin typeface="標楷體" pitchFamily="65" charset="-120"/>
                  <a:ea typeface="標楷體" pitchFamily="65" charset="-120"/>
                </a:rPr>
                <a:t>公司法、證交法等相關規章</a:t>
              </a:r>
              <a:endParaRPr lang="en-US" altLang="zh-TW" sz="2000" dirty="0" smtClean="0">
                <a:latin typeface="標楷體" pitchFamily="65" charset="-120"/>
                <a:ea typeface="標楷體" pitchFamily="65" charset="-120"/>
              </a:endParaRPr>
            </a:p>
            <a:p>
              <a:pPr marL="268288" lvl="2" indent="-268288">
                <a:buClr>
                  <a:prstClr val="white"/>
                </a:buClr>
                <a:buSzPct val="80000"/>
                <a:buFont typeface="Wingdings" pitchFamily="2" charset="2"/>
                <a:buChar char="n"/>
              </a:pPr>
              <a:r>
                <a:rPr lang="zh-TW" altLang="en-US" sz="2000" dirty="0" smtClean="0">
                  <a:latin typeface="標楷體" pitchFamily="65" charset="-120"/>
                  <a:ea typeface="標楷體" pitchFamily="65" charset="-120"/>
                </a:rPr>
                <a:t>公司治理實務等守則及其他上市、上櫃規則</a:t>
              </a:r>
              <a:endParaRPr lang="zh-TW" altLang="en-US" sz="2000" dirty="0" smtClean="0"/>
            </a:p>
            <a:p>
              <a:pPr marL="268288" lvl="2" indent="-268288">
                <a:buClr>
                  <a:srgbClr val="3B8686"/>
                </a:buClr>
                <a:buSzPct val="80000"/>
                <a:buFont typeface="Wingdings" pitchFamily="2" charset="2"/>
                <a:buChar char="n"/>
              </a:pPr>
              <a:endParaRPr lang="zh-TW" altLang="en-US" dirty="0">
                <a:ea typeface="新細明體" pitchFamily="18" charset="-120"/>
              </a:endParaRPr>
            </a:p>
          </p:txBody>
        </p:sp>
      </p:grpSp>
      <p:sp>
        <p:nvSpPr>
          <p:cNvPr id="30" name="Freeform 7"/>
          <p:cNvSpPr>
            <a:spLocks/>
          </p:cNvSpPr>
          <p:nvPr/>
        </p:nvSpPr>
        <p:spPr bwMode="gray">
          <a:xfrm>
            <a:off x="4923767" y="1412776"/>
            <a:ext cx="3464657" cy="400050"/>
          </a:xfrm>
          <a:custGeom>
            <a:avLst/>
            <a:gdLst/>
            <a:ahLst/>
            <a:cxnLst>
              <a:cxn ang="0">
                <a:pos x="0" y="0"/>
              </a:cxn>
              <a:cxn ang="0">
                <a:pos x="1840" y="0"/>
              </a:cxn>
              <a:cxn ang="0">
                <a:pos x="1840" y="252"/>
              </a:cxn>
              <a:cxn ang="0">
                <a:pos x="256" y="252"/>
              </a:cxn>
              <a:cxn ang="0">
                <a:pos x="256" y="92"/>
              </a:cxn>
              <a:cxn ang="0">
                <a:pos x="0" y="0"/>
              </a:cxn>
            </a:cxnLst>
            <a:rect l="0" t="0" r="r" b="b"/>
            <a:pathLst>
              <a:path w="1840" h="252">
                <a:moveTo>
                  <a:pt x="0" y="0"/>
                </a:moveTo>
                <a:lnTo>
                  <a:pt x="1840" y="0"/>
                </a:lnTo>
                <a:lnTo>
                  <a:pt x="1840" y="252"/>
                </a:lnTo>
                <a:lnTo>
                  <a:pt x="256" y="252"/>
                </a:lnTo>
                <a:lnTo>
                  <a:pt x="256" y="92"/>
                </a:lnTo>
                <a:lnTo>
                  <a:pt x="0" y="0"/>
                </a:lnTo>
                <a:close/>
              </a:path>
            </a:pathLst>
          </a:custGeom>
          <a:solidFill>
            <a:srgbClr val="6399AB"/>
          </a:solidFill>
          <a:ln w="25400" cap="flat" cmpd="sng">
            <a:noFill/>
            <a:prstDash val="solid"/>
            <a:round/>
            <a:headEnd/>
            <a:tailEnd/>
          </a:ln>
          <a:effectLst>
            <a:outerShdw dist="107763" dir="2700000" algn="ctr" rotWithShape="0">
              <a:schemeClr val="bg2">
                <a:alpha val="50000"/>
              </a:schemeClr>
            </a:outerShdw>
          </a:effectLst>
        </p:spPr>
        <p:txBody>
          <a:bodyPr lIns="45720" tIns="44450" rIns="45720" bIns="44450" anchor="ctr" anchorCtr="1"/>
          <a:lstStyle/>
          <a:p>
            <a:r>
              <a:rPr lang="zh-TW" altLang="en-US" sz="2000" b="1" dirty="0" smtClean="0">
                <a:solidFill>
                  <a:prstClr val="white">
                    <a:lumMod val="95000"/>
                  </a:prstClr>
                </a:solidFill>
                <a:latin typeface="標楷體" pitchFamily="65" charset="-120"/>
                <a:ea typeface="標楷體" pitchFamily="65" charset="-120"/>
              </a:rPr>
              <a:t>國外</a:t>
            </a:r>
            <a:endParaRPr lang="zh-TW" altLang="en-US" sz="2000" b="1" dirty="0">
              <a:solidFill>
                <a:prstClr val="white">
                  <a:lumMod val="95000"/>
                </a:prstClr>
              </a:solidFill>
              <a:latin typeface="標楷體" pitchFamily="65" charset="-120"/>
              <a:ea typeface="標楷體" pitchFamily="65" charset="-120"/>
            </a:endParaRPr>
          </a:p>
        </p:txBody>
      </p:sp>
      <p:grpSp>
        <p:nvGrpSpPr>
          <p:cNvPr id="3" name="群組 44"/>
          <p:cNvGrpSpPr/>
          <p:nvPr/>
        </p:nvGrpSpPr>
        <p:grpSpPr>
          <a:xfrm>
            <a:off x="4968217" y="1916832"/>
            <a:ext cx="3411934" cy="1224136"/>
            <a:chOff x="5076056" y="1988840"/>
            <a:chExt cx="2876550" cy="1224136"/>
          </a:xfrm>
        </p:grpSpPr>
        <p:sp>
          <p:nvSpPr>
            <p:cNvPr id="28" name="Freeform 5"/>
            <p:cNvSpPr>
              <a:spLocks/>
            </p:cNvSpPr>
            <p:nvPr/>
          </p:nvSpPr>
          <p:spPr bwMode="gray">
            <a:xfrm>
              <a:off x="5076056" y="1988840"/>
              <a:ext cx="2876550" cy="1224136"/>
            </a:xfrm>
            <a:custGeom>
              <a:avLst/>
              <a:gdLst/>
              <a:ahLst/>
              <a:cxnLst>
                <a:cxn ang="0">
                  <a:pos x="231" y="1008"/>
                </a:cxn>
                <a:cxn ang="0">
                  <a:pos x="1812" y="1008"/>
                </a:cxn>
                <a:cxn ang="0">
                  <a:pos x="1812" y="0"/>
                </a:cxn>
                <a:cxn ang="0">
                  <a:pos x="0" y="0"/>
                </a:cxn>
                <a:cxn ang="0">
                  <a:pos x="234" y="135"/>
                </a:cxn>
                <a:cxn ang="0">
                  <a:pos x="231" y="1008"/>
                </a:cxn>
              </a:cxnLst>
              <a:rect l="0" t="0" r="r" b="b"/>
              <a:pathLst>
                <a:path w="1812" h="1008">
                  <a:moveTo>
                    <a:pt x="231" y="1008"/>
                  </a:moveTo>
                  <a:lnTo>
                    <a:pt x="1812" y="1008"/>
                  </a:lnTo>
                  <a:lnTo>
                    <a:pt x="1812" y="0"/>
                  </a:lnTo>
                  <a:lnTo>
                    <a:pt x="0" y="0"/>
                  </a:lnTo>
                  <a:lnTo>
                    <a:pt x="234" y="135"/>
                  </a:lnTo>
                  <a:lnTo>
                    <a:pt x="231" y="1008"/>
                  </a:lnTo>
                  <a:close/>
                </a:path>
              </a:pathLst>
            </a:custGeom>
            <a:solidFill>
              <a:srgbClr val="D97300"/>
            </a:solidFill>
            <a:ln w="25400" cap="flat" cmpd="sng">
              <a:noFill/>
              <a:prstDash val="solid"/>
              <a:round/>
              <a:headEnd/>
              <a:tailEnd/>
            </a:ln>
            <a:effectLst>
              <a:outerShdw dist="107763" dir="2700000" algn="ctr" rotWithShape="0">
                <a:schemeClr val="bg2">
                  <a:alpha val="50000"/>
                </a:schemeClr>
              </a:outerShdw>
            </a:effectLst>
          </p:spPr>
          <p:txBody>
            <a:bodyPr lIns="45720" tIns="44450" rIns="45720" bIns="44450" anchor="ctr" anchorCtr="1"/>
            <a:lstStyle/>
            <a:p>
              <a:endParaRPr lang="zh-TW" altLang="en-US">
                <a:ea typeface="新細明體" pitchFamily="18" charset="-120"/>
              </a:endParaRPr>
            </a:p>
          </p:txBody>
        </p:sp>
        <p:sp>
          <p:nvSpPr>
            <p:cNvPr id="19" name="文字方塊 18"/>
            <p:cNvSpPr txBox="1"/>
            <p:nvPr/>
          </p:nvSpPr>
          <p:spPr>
            <a:xfrm>
              <a:off x="5508104" y="2060848"/>
              <a:ext cx="2376264" cy="984885"/>
            </a:xfrm>
            <a:prstGeom prst="rect">
              <a:avLst/>
            </a:prstGeom>
            <a:noFill/>
          </p:spPr>
          <p:txBody>
            <a:bodyPr wrap="square" rtlCol="0">
              <a:spAutoFit/>
            </a:bodyPr>
            <a:lstStyle/>
            <a:p>
              <a:pPr marL="268288" lvl="2" indent="-268288">
                <a:buClr>
                  <a:prstClr val="white"/>
                </a:buClr>
                <a:buSzPct val="80000"/>
                <a:buFont typeface="Wingdings" pitchFamily="2" charset="2"/>
                <a:buChar char="n"/>
              </a:pPr>
              <a:r>
                <a:rPr lang="en-US" altLang="zh-TW" sz="2000" dirty="0" smtClean="0">
                  <a:latin typeface="Arial" pitchFamily="34" charset="0"/>
                  <a:ea typeface="標楷體" pitchFamily="65" charset="-120"/>
                  <a:cs typeface="Arial" pitchFamily="34" charset="0"/>
                </a:rPr>
                <a:t>ACGA</a:t>
              </a:r>
              <a:r>
                <a:rPr lang="zh-TW" altLang="en-US" sz="2000" dirty="0" smtClean="0">
                  <a:latin typeface="Arial" pitchFamily="34" charset="0"/>
                  <a:ea typeface="標楷體" pitchFamily="65" charset="-120"/>
                  <a:cs typeface="Arial" pitchFamily="34" charset="0"/>
                </a:rPr>
                <a:t>公司評鑑指標</a:t>
              </a:r>
              <a:endParaRPr lang="en-US" altLang="zh-TW" sz="2000" dirty="0" smtClean="0">
                <a:latin typeface="Arial" pitchFamily="34" charset="0"/>
                <a:ea typeface="標楷體" pitchFamily="65" charset="-120"/>
                <a:cs typeface="Arial" pitchFamily="34" charset="0"/>
              </a:endParaRPr>
            </a:p>
            <a:p>
              <a:pPr marL="268288" lvl="2" indent="-268288">
                <a:buClr>
                  <a:prstClr val="white"/>
                </a:buClr>
                <a:buSzPct val="80000"/>
                <a:buFont typeface="Wingdings" pitchFamily="2" charset="2"/>
                <a:buChar char="n"/>
              </a:pPr>
              <a:r>
                <a:rPr lang="en-US" altLang="zh-TW" sz="2000" dirty="0" smtClean="0">
                  <a:latin typeface="Arial" pitchFamily="34" charset="0"/>
                  <a:ea typeface="標楷體" pitchFamily="65" charset="-120"/>
                  <a:cs typeface="Arial" pitchFamily="34" charset="0"/>
                </a:rPr>
                <a:t>ASEAN</a:t>
              </a:r>
              <a:r>
                <a:rPr lang="zh-TW" altLang="en-US" sz="2000" dirty="0" smtClean="0">
                  <a:latin typeface="Arial" pitchFamily="34" charset="0"/>
                  <a:ea typeface="標楷體" pitchFamily="65" charset="-120"/>
                  <a:cs typeface="Arial" pitchFamily="34" charset="0"/>
                </a:rPr>
                <a:t>計分卡指標</a:t>
              </a:r>
            </a:p>
            <a:p>
              <a:pPr marL="268288" lvl="2" indent="-268288">
                <a:buClr>
                  <a:srgbClr val="3B8686"/>
                </a:buClr>
                <a:buSzPct val="80000"/>
                <a:buFont typeface="Wingdings" pitchFamily="2" charset="2"/>
                <a:buChar char="n"/>
              </a:pPr>
              <a:endParaRPr lang="zh-TW" altLang="en-US" dirty="0">
                <a:ea typeface="新細明體" pitchFamily="18" charset="-120"/>
              </a:endParaRPr>
            </a:p>
          </p:txBody>
        </p:sp>
      </p:grpSp>
      <p:sp>
        <p:nvSpPr>
          <p:cNvPr id="38" name="Freeform 6"/>
          <p:cNvSpPr>
            <a:spLocks/>
          </p:cNvSpPr>
          <p:nvPr/>
        </p:nvSpPr>
        <p:spPr bwMode="gray">
          <a:xfrm>
            <a:off x="728018" y="1900808"/>
            <a:ext cx="3267918" cy="1096144"/>
          </a:xfrm>
          <a:custGeom>
            <a:avLst/>
            <a:gdLst/>
            <a:ahLst/>
            <a:cxnLst>
              <a:cxn ang="0">
                <a:pos x="231" y="1008"/>
              </a:cxn>
              <a:cxn ang="0">
                <a:pos x="1812" y="1008"/>
              </a:cxn>
              <a:cxn ang="0">
                <a:pos x="1812" y="0"/>
              </a:cxn>
              <a:cxn ang="0">
                <a:pos x="0" y="0"/>
              </a:cxn>
              <a:cxn ang="0">
                <a:pos x="234" y="135"/>
              </a:cxn>
              <a:cxn ang="0">
                <a:pos x="231" y="1008"/>
              </a:cxn>
            </a:cxnLst>
            <a:rect l="0" t="0" r="r" b="b"/>
            <a:pathLst>
              <a:path w="1812" h="1008">
                <a:moveTo>
                  <a:pt x="231" y="1008"/>
                </a:moveTo>
                <a:lnTo>
                  <a:pt x="1812" y="1008"/>
                </a:lnTo>
                <a:lnTo>
                  <a:pt x="1812" y="0"/>
                </a:lnTo>
                <a:lnTo>
                  <a:pt x="0" y="0"/>
                </a:lnTo>
                <a:lnTo>
                  <a:pt x="234" y="135"/>
                </a:lnTo>
                <a:lnTo>
                  <a:pt x="231" y="1008"/>
                </a:lnTo>
                <a:close/>
              </a:path>
            </a:pathLst>
          </a:custGeom>
          <a:solidFill>
            <a:srgbClr val="A1A646"/>
          </a:solidFill>
          <a:ln w="25400" cap="flat" cmpd="sng">
            <a:noFill/>
            <a:prstDash val="solid"/>
            <a:round/>
            <a:headEnd/>
            <a:tailEnd/>
          </a:ln>
          <a:effectLst>
            <a:outerShdw dist="107763" dir="2700000" algn="ctr" rotWithShape="0">
              <a:schemeClr val="bg2">
                <a:alpha val="50000"/>
              </a:schemeClr>
            </a:outerShdw>
          </a:effectLst>
        </p:spPr>
        <p:txBody>
          <a:bodyPr lIns="45720" tIns="44450" rIns="45720" bIns="44450" anchor="ctr" anchorCtr="1"/>
          <a:lstStyle/>
          <a:p>
            <a:r>
              <a:rPr lang="en-US" altLang="zh-TW" sz="2000" dirty="0" smtClean="0">
                <a:latin typeface="Arial" pitchFamily="34" charset="0"/>
                <a:ea typeface="標楷體" pitchFamily="65" charset="-120"/>
                <a:cs typeface="Arial" pitchFamily="34" charset="0"/>
              </a:rPr>
              <a:t>OECD</a:t>
            </a:r>
            <a:r>
              <a:rPr lang="en-US" altLang="zh-TW" sz="2000" dirty="0" smtClean="0">
                <a:solidFill>
                  <a:prstClr val="black"/>
                </a:solidFill>
                <a:latin typeface="Arial" pitchFamily="34" charset="0"/>
                <a:ea typeface="標楷體" pitchFamily="65" charset="-120"/>
                <a:cs typeface="Arial" pitchFamily="34" charset="0"/>
              </a:rPr>
              <a:t> 2004</a:t>
            </a:r>
            <a:r>
              <a:rPr lang="zh-TW" altLang="en-US" sz="2000" dirty="0" smtClean="0">
                <a:solidFill>
                  <a:prstClr val="black"/>
                </a:solidFill>
                <a:latin typeface="Arial" pitchFamily="34" charset="0"/>
                <a:ea typeface="標楷體" pitchFamily="65" charset="-120"/>
                <a:cs typeface="Arial" pitchFamily="34" charset="0"/>
              </a:rPr>
              <a:t>年版</a:t>
            </a:r>
            <a:endParaRPr lang="en-US" altLang="zh-TW" sz="2000" dirty="0" smtClean="0">
              <a:solidFill>
                <a:prstClr val="black"/>
              </a:solidFill>
              <a:latin typeface="Arial" pitchFamily="34" charset="0"/>
              <a:ea typeface="標楷體" pitchFamily="65" charset="-120"/>
              <a:cs typeface="Arial" pitchFamily="34" charset="0"/>
            </a:endParaRPr>
          </a:p>
          <a:p>
            <a:r>
              <a:rPr lang="zh-TW" altLang="en-US" sz="2000" dirty="0" smtClean="0">
                <a:latin typeface="Arial" pitchFamily="34" charset="0"/>
                <a:ea typeface="標楷體" pitchFamily="65" charset="-120"/>
                <a:cs typeface="Arial" pitchFamily="34" charset="0"/>
              </a:rPr>
              <a:t>公司治理</a:t>
            </a:r>
            <a:r>
              <a:rPr lang="en-US" altLang="zh-TW" sz="2000" dirty="0" smtClean="0">
                <a:latin typeface="Arial" pitchFamily="34" charset="0"/>
                <a:ea typeface="標楷體" pitchFamily="65" charset="-120"/>
                <a:cs typeface="Arial" pitchFamily="34" charset="0"/>
              </a:rPr>
              <a:t>5</a:t>
            </a:r>
            <a:r>
              <a:rPr lang="zh-TW" altLang="en-US" sz="2000" dirty="0" smtClean="0">
                <a:latin typeface="Arial" pitchFamily="34" charset="0"/>
                <a:ea typeface="標楷體" pitchFamily="65" charset="-120"/>
                <a:cs typeface="Arial" pitchFamily="34" charset="0"/>
              </a:rPr>
              <a:t>大原則</a:t>
            </a:r>
            <a:endParaRPr lang="zh-TW" altLang="en-US" sz="2000" dirty="0">
              <a:latin typeface="Arial" pitchFamily="34" charset="0"/>
              <a:ea typeface="標楷體" pitchFamily="65" charset="-120"/>
              <a:cs typeface="Arial" pitchFamily="34" charset="0"/>
            </a:endParaRPr>
          </a:p>
        </p:txBody>
      </p:sp>
      <p:sp>
        <p:nvSpPr>
          <p:cNvPr id="40" name="Freeform 8"/>
          <p:cNvSpPr>
            <a:spLocks/>
          </p:cNvSpPr>
          <p:nvPr/>
        </p:nvSpPr>
        <p:spPr bwMode="gray">
          <a:xfrm>
            <a:off x="683568" y="1340768"/>
            <a:ext cx="3318416" cy="498242"/>
          </a:xfrm>
          <a:custGeom>
            <a:avLst/>
            <a:gdLst/>
            <a:ahLst/>
            <a:cxnLst>
              <a:cxn ang="0">
                <a:pos x="0" y="0"/>
              </a:cxn>
              <a:cxn ang="0">
                <a:pos x="1840" y="0"/>
              </a:cxn>
              <a:cxn ang="0">
                <a:pos x="1840" y="252"/>
              </a:cxn>
              <a:cxn ang="0">
                <a:pos x="256" y="252"/>
              </a:cxn>
              <a:cxn ang="0">
                <a:pos x="256" y="92"/>
              </a:cxn>
              <a:cxn ang="0">
                <a:pos x="0" y="0"/>
              </a:cxn>
            </a:cxnLst>
            <a:rect l="0" t="0" r="r" b="b"/>
            <a:pathLst>
              <a:path w="1840" h="252">
                <a:moveTo>
                  <a:pt x="0" y="0"/>
                </a:moveTo>
                <a:lnTo>
                  <a:pt x="1840" y="0"/>
                </a:lnTo>
                <a:lnTo>
                  <a:pt x="1840" y="252"/>
                </a:lnTo>
                <a:lnTo>
                  <a:pt x="256" y="252"/>
                </a:lnTo>
                <a:lnTo>
                  <a:pt x="256" y="92"/>
                </a:lnTo>
                <a:lnTo>
                  <a:pt x="0" y="0"/>
                </a:lnTo>
                <a:close/>
              </a:path>
            </a:pathLst>
          </a:custGeom>
          <a:solidFill>
            <a:srgbClr val="6399AB"/>
          </a:solidFill>
          <a:ln w="25400" cap="flat" cmpd="sng">
            <a:noFill/>
            <a:prstDash val="solid"/>
            <a:round/>
            <a:headEnd/>
            <a:tailEnd/>
          </a:ln>
          <a:effectLst>
            <a:outerShdw dist="107763" dir="2700000" algn="ctr" rotWithShape="0">
              <a:schemeClr val="bg2">
                <a:alpha val="50000"/>
              </a:schemeClr>
            </a:outerShdw>
          </a:effectLst>
        </p:spPr>
        <p:txBody>
          <a:bodyPr lIns="45720" tIns="44450" rIns="45720" bIns="44450" anchor="ctr" anchorCtr="1"/>
          <a:lstStyle/>
          <a:p>
            <a:pPr algn="ctr"/>
            <a:r>
              <a:rPr lang="zh-TW" altLang="en-US" sz="2000" b="1" dirty="0" smtClean="0">
                <a:solidFill>
                  <a:prstClr val="white">
                    <a:lumMod val="95000"/>
                  </a:prstClr>
                </a:solidFill>
                <a:latin typeface="標楷體" pitchFamily="65" charset="-120"/>
                <a:ea typeface="標楷體" pitchFamily="65" charset="-120"/>
              </a:rPr>
              <a:t>指標擬定原則</a:t>
            </a:r>
            <a:endParaRPr lang="zh-TW" altLang="en-US" sz="2000" b="1" dirty="0">
              <a:solidFill>
                <a:prstClr val="white">
                  <a:lumMod val="95000"/>
                </a:prstClr>
              </a:solidFill>
              <a:latin typeface="標楷體" pitchFamily="65" charset="-120"/>
              <a:ea typeface="標楷體" pitchFamily="65" charset="-120"/>
            </a:endParaRPr>
          </a:p>
        </p:txBody>
      </p:sp>
      <p:grpSp>
        <p:nvGrpSpPr>
          <p:cNvPr id="5" name="群組 16"/>
          <p:cNvGrpSpPr/>
          <p:nvPr/>
        </p:nvGrpSpPr>
        <p:grpSpPr>
          <a:xfrm>
            <a:off x="1544782" y="3386270"/>
            <a:ext cx="3459266" cy="2851042"/>
            <a:chOff x="1544782" y="3386270"/>
            <a:chExt cx="3459266" cy="2851042"/>
          </a:xfrm>
        </p:grpSpPr>
        <p:pic>
          <p:nvPicPr>
            <p:cNvPr id="3074" name="Picture 2" descr="http://www.telecompie.com/wp-content/uploads/2012/11/Finding-the-best-internet-deal-onlin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4782" y="3386270"/>
              <a:ext cx="3459266" cy="2851042"/>
            </a:xfrm>
            <a:prstGeom prst="rect">
              <a:avLst/>
            </a:prstGeom>
            <a:noFill/>
          </p:spPr>
        </p:pic>
        <p:sp>
          <p:nvSpPr>
            <p:cNvPr id="16" name="矩形 15"/>
            <p:cNvSpPr/>
            <p:nvPr/>
          </p:nvSpPr>
          <p:spPr>
            <a:xfrm rot="21124146">
              <a:off x="2594632" y="4725144"/>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prstClr val="white">
                      <a:lumMod val="95000"/>
                    </a:prstClr>
                  </a:solidFill>
                  <a:latin typeface="微軟正黑體" pitchFamily="34" charset="-120"/>
                  <a:ea typeface="微軟正黑體" pitchFamily="34" charset="-120"/>
                </a:rPr>
                <a:t>公司治理評鑑指標</a:t>
              </a:r>
              <a:endParaRPr lang="zh-TW" altLang="en-US" dirty="0">
                <a:solidFill>
                  <a:prstClr val="white">
                    <a:lumMod val="95000"/>
                  </a:prstClr>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1179486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a:noFill/>
          <a:ln w="9525">
            <a:noFill/>
            <a:miter lim="800000"/>
            <a:headEnd/>
            <a:tailEnd/>
          </a:ln>
          <a:extLst/>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SzPct val="80000"/>
              <a:defRPr/>
            </a:pPr>
            <a:r>
              <a:rPr lang="zh-TW" altLang="en-US" sz="4200" dirty="0">
                <a:solidFill>
                  <a:srgbClr val="572314"/>
                </a:solidFill>
                <a:latin typeface="標楷體" pitchFamily="65" charset="-120"/>
              </a:rPr>
              <a:t>評分方式說明</a:t>
            </a:r>
          </a:p>
        </p:txBody>
      </p:sp>
      <p:sp>
        <p:nvSpPr>
          <p:cNvPr id="4" name="投影片編號版面配置區 3"/>
          <p:cNvSpPr>
            <a:spLocks noGrp="1"/>
          </p:cNvSpPr>
          <p:nvPr>
            <p:ph type="sldNum" sz="quarter" idx="4294967295"/>
          </p:nvPr>
        </p:nvSpPr>
        <p:spPr>
          <a:xfrm>
            <a:off x="8686800" y="6305550"/>
            <a:ext cx="457200" cy="476250"/>
          </a:xfrm>
        </p:spPr>
        <p:txBody>
          <a:bodyPr/>
          <a:lstStyle/>
          <a:p>
            <a:pPr>
              <a:defRPr/>
            </a:pPr>
            <a:fld id="{4470ECBB-68B0-404B-80DA-90892AF12680}" type="slidenum">
              <a:rPr lang="zh-TW" altLang="en-US" smtClean="0"/>
              <a:pPr>
                <a:defRPr/>
              </a:pPr>
              <a:t>7</a:t>
            </a:fld>
            <a:endParaRPr lang="zh-TW" altLang="en-US"/>
          </a:p>
        </p:txBody>
      </p:sp>
      <p:sp>
        <p:nvSpPr>
          <p:cNvPr id="14" name="手繪多邊形 13"/>
          <p:cNvSpPr/>
          <p:nvPr/>
        </p:nvSpPr>
        <p:spPr>
          <a:xfrm>
            <a:off x="827584" y="1340767"/>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2"/>
          </a:lnRef>
          <a:fillRef idx="3">
            <a:schemeClr val="accent2"/>
          </a:fillRef>
          <a:effectRef idx="3">
            <a:schemeClr val="accent2"/>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3200" b="1" dirty="0">
                <a:latin typeface="標楷體" pitchFamily="65" charset="-120"/>
                <a:ea typeface="標楷體" pitchFamily="65" charset="-120"/>
              </a:rPr>
              <a:t>公司自評</a:t>
            </a:r>
          </a:p>
        </p:txBody>
      </p:sp>
      <p:sp>
        <p:nvSpPr>
          <p:cNvPr id="15" name="手繪多邊形 14"/>
          <p:cNvSpPr/>
          <p:nvPr/>
        </p:nvSpPr>
        <p:spPr>
          <a:xfrm>
            <a:off x="2627784" y="1700808"/>
            <a:ext cx="453157"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0" y="77510"/>
                </a:moveTo>
                <a:lnTo>
                  <a:pt x="165646" y="77510"/>
                </a:lnTo>
                <a:lnTo>
                  <a:pt x="165646" y="0"/>
                </a:lnTo>
                <a:lnTo>
                  <a:pt x="331291" y="193774"/>
                </a:lnTo>
                <a:lnTo>
                  <a:pt x="165646" y="387548"/>
                </a:lnTo>
                <a:lnTo>
                  <a:pt x="165646" y="310038"/>
                </a:lnTo>
                <a:lnTo>
                  <a:pt x="0" y="310038"/>
                </a:lnTo>
                <a:lnTo>
                  <a:pt x="0" y="77510"/>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77510" rIns="99387" bIns="77510" spcCol="1270" anchor="ctr"/>
          <a:lstStyle/>
          <a:p>
            <a:pPr algn="ctr" defTabSz="711200">
              <a:lnSpc>
                <a:spcPct val="90000"/>
              </a:lnSpc>
              <a:spcAft>
                <a:spcPct val="35000"/>
              </a:spcAft>
              <a:defRPr/>
            </a:pPr>
            <a:endParaRPr lang="zh-TW" altLang="en-US" sz="1600"/>
          </a:p>
        </p:txBody>
      </p:sp>
      <p:sp>
        <p:nvSpPr>
          <p:cNvPr id="16" name="手繪多邊形 15"/>
          <p:cNvSpPr/>
          <p:nvPr/>
        </p:nvSpPr>
        <p:spPr>
          <a:xfrm>
            <a:off x="3275856" y="1340768"/>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2"/>
          </a:lnRef>
          <a:fillRef idx="3">
            <a:schemeClr val="accent2"/>
          </a:fillRef>
          <a:effectRef idx="3">
            <a:schemeClr val="accent2"/>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2800" b="1" dirty="0">
                <a:latin typeface="標楷體" pitchFamily="65" charset="-120"/>
                <a:ea typeface="標楷體" pitchFamily="65" charset="-120"/>
              </a:rPr>
              <a:t>分數Ａ</a:t>
            </a:r>
          </a:p>
        </p:txBody>
      </p:sp>
      <p:sp>
        <p:nvSpPr>
          <p:cNvPr id="17" name="手繪多邊形 16"/>
          <p:cNvSpPr/>
          <p:nvPr/>
        </p:nvSpPr>
        <p:spPr>
          <a:xfrm rot="1617223">
            <a:off x="4974292" y="1869949"/>
            <a:ext cx="839191"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0" y="77510"/>
                </a:moveTo>
                <a:lnTo>
                  <a:pt x="165646" y="77510"/>
                </a:lnTo>
                <a:lnTo>
                  <a:pt x="165646" y="0"/>
                </a:lnTo>
                <a:lnTo>
                  <a:pt x="331291" y="193774"/>
                </a:lnTo>
                <a:lnTo>
                  <a:pt x="165646" y="387548"/>
                </a:lnTo>
                <a:lnTo>
                  <a:pt x="165646" y="310038"/>
                </a:lnTo>
                <a:lnTo>
                  <a:pt x="0" y="310038"/>
                </a:lnTo>
                <a:lnTo>
                  <a:pt x="0" y="77510"/>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lIns="0" tIns="77510" rIns="99387" bIns="77510" spcCol="1270" anchor="ctr"/>
          <a:lstStyle/>
          <a:p>
            <a:pPr algn="ctr" defTabSz="711200">
              <a:lnSpc>
                <a:spcPct val="90000"/>
              </a:lnSpc>
              <a:spcAft>
                <a:spcPct val="35000"/>
              </a:spcAft>
              <a:defRPr/>
            </a:pPr>
            <a:endParaRPr lang="zh-TW" altLang="en-US" sz="1600"/>
          </a:p>
        </p:txBody>
      </p:sp>
      <p:sp>
        <p:nvSpPr>
          <p:cNvPr id="18" name="手繪多邊形 17"/>
          <p:cNvSpPr/>
          <p:nvPr/>
        </p:nvSpPr>
        <p:spPr>
          <a:xfrm>
            <a:off x="6084168" y="1844824"/>
            <a:ext cx="1944216" cy="1584176"/>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4"/>
          </a:lnRef>
          <a:fillRef idx="3">
            <a:schemeClr val="accent4"/>
          </a:fillRef>
          <a:effectRef idx="3">
            <a:schemeClr val="accent4"/>
          </a:effectRef>
          <a:fontRef idx="minor">
            <a:schemeClr val="lt1"/>
          </a:fontRef>
        </p:style>
        <p:txBody>
          <a:bodyPr lIns="172242" tIns="172242" rIns="172242" bIns="172242" spcCol="1270" anchor="ctr"/>
          <a:lstStyle/>
          <a:p>
            <a:pPr algn="ctr" defTabSz="1689100">
              <a:lnSpc>
                <a:spcPct val="90000"/>
              </a:lnSpc>
              <a:spcAft>
                <a:spcPct val="35000"/>
              </a:spcAft>
              <a:defRPr/>
            </a:pPr>
            <a:r>
              <a:rPr lang="en-US" altLang="zh-TW" sz="2400" dirty="0">
                <a:solidFill>
                  <a:schemeClr val="tx1"/>
                </a:solidFill>
                <a:latin typeface="標楷體" pitchFamily="65" charset="-120"/>
                <a:ea typeface="標楷體" pitchFamily="65" charset="-120"/>
              </a:rPr>
              <a:t>A</a:t>
            </a:r>
            <a:r>
              <a:rPr lang="zh-TW" altLang="en-US" sz="2400" dirty="0">
                <a:solidFill>
                  <a:schemeClr val="tx1"/>
                </a:solidFill>
                <a:latin typeface="標楷體" pitchFamily="65" charset="-120"/>
                <a:ea typeface="標楷體" pitchFamily="65" charset="-120"/>
              </a:rPr>
              <a:t>、</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交叉比對，相異處請公司說明</a:t>
            </a:r>
          </a:p>
        </p:txBody>
      </p:sp>
      <p:sp>
        <p:nvSpPr>
          <p:cNvPr id="19" name="手繪多邊形 18"/>
          <p:cNvSpPr/>
          <p:nvPr/>
        </p:nvSpPr>
        <p:spPr>
          <a:xfrm>
            <a:off x="6876256" y="3573016"/>
            <a:ext cx="387549" cy="79208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265032" y="1"/>
                </a:moveTo>
                <a:lnTo>
                  <a:pt x="265032" y="193775"/>
                </a:lnTo>
                <a:lnTo>
                  <a:pt x="331291" y="193775"/>
                </a:lnTo>
                <a:lnTo>
                  <a:pt x="165646" y="387547"/>
                </a:lnTo>
                <a:lnTo>
                  <a:pt x="0" y="193775"/>
                </a:lnTo>
                <a:lnTo>
                  <a:pt x="66259" y="193775"/>
                </a:lnTo>
                <a:lnTo>
                  <a:pt x="66259" y="1"/>
                </a:lnTo>
                <a:lnTo>
                  <a:pt x="265032" y="1"/>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txBody>
          <a:bodyPr lIns="77511" tIns="1" rIns="77510" bIns="99387" spcCol="1270" anchor="ctr"/>
          <a:lstStyle/>
          <a:p>
            <a:pPr algn="ctr" defTabSz="711200">
              <a:lnSpc>
                <a:spcPct val="90000"/>
              </a:lnSpc>
              <a:spcAft>
                <a:spcPct val="35000"/>
              </a:spcAft>
              <a:defRPr/>
            </a:pPr>
            <a:endParaRPr lang="zh-TW" altLang="en-US" sz="1600"/>
          </a:p>
        </p:txBody>
      </p:sp>
      <p:sp>
        <p:nvSpPr>
          <p:cNvPr id="20" name="手繪多邊形 19"/>
          <p:cNvSpPr/>
          <p:nvPr/>
        </p:nvSpPr>
        <p:spPr>
          <a:xfrm>
            <a:off x="6012160" y="4653136"/>
            <a:ext cx="2304256" cy="1224136"/>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4"/>
          </a:lnRef>
          <a:fillRef idx="3">
            <a:schemeClr val="accent4"/>
          </a:fillRef>
          <a:effectRef idx="3">
            <a:schemeClr val="accent4"/>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2400" dirty="0">
                <a:solidFill>
                  <a:schemeClr val="tx1"/>
                </a:solidFill>
                <a:latin typeface="標楷體" pitchFamily="65" charset="-120"/>
                <a:ea typeface="標楷體" pitchFamily="65" charset="-120"/>
              </a:rPr>
              <a:t>評鑑委員會衡酌其他加、減分項目</a:t>
            </a:r>
          </a:p>
        </p:txBody>
      </p:sp>
      <p:sp>
        <p:nvSpPr>
          <p:cNvPr id="21" name="手繪多邊形 20"/>
          <p:cNvSpPr/>
          <p:nvPr/>
        </p:nvSpPr>
        <p:spPr>
          <a:xfrm rot="9296275">
            <a:off x="5050499" y="2922998"/>
            <a:ext cx="756913"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331291" y="310038"/>
                </a:moveTo>
                <a:lnTo>
                  <a:pt x="165645" y="310038"/>
                </a:lnTo>
                <a:lnTo>
                  <a:pt x="165645" y="387548"/>
                </a:lnTo>
                <a:lnTo>
                  <a:pt x="0" y="193774"/>
                </a:lnTo>
                <a:lnTo>
                  <a:pt x="165645" y="0"/>
                </a:lnTo>
                <a:lnTo>
                  <a:pt x="165645" y="77510"/>
                </a:lnTo>
                <a:lnTo>
                  <a:pt x="331291" y="77510"/>
                </a:lnTo>
                <a:lnTo>
                  <a:pt x="331291" y="310038"/>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txBody>
          <a:bodyPr lIns="99386" tIns="77510" rIns="0" bIns="77510" spcCol="1270" anchor="ctr"/>
          <a:lstStyle/>
          <a:p>
            <a:pPr algn="ctr" defTabSz="711200">
              <a:lnSpc>
                <a:spcPct val="90000"/>
              </a:lnSpc>
              <a:spcAft>
                <a:spcPct val="35000"/>
              </a:spcAft>
              <a:defRPr/>
            </a:pPr>
            <a:endParaRPr lang="zh-TW" altLang="en-US" sz="1600"/>
          </a:p>
        </p:txBody>
      </p:sp>
      <p:sp>
        <p:nvSpPr>
          <p:cNvPr id="22" name="手繪多邊形 21"/>
          <p:cNvSpPr/>
          <p:nvPr/>
        </p:nvSpPr>
        <p:spPr>
          <a:xfrm>
            <a:off x="3275856" y="2780928"/>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1"/>
          </a:lnRef>
          <a:fillRef idx="3">
            <a:schemeClr val="accent1"/>
          </a:fillRef>
          <a:effectRef idx="3">
            <a:schemeClr val="accent1"/>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2800" dirty="0">
                <a:solidFill>
                  <a:schemeClr val="tx1"/>
                </a:solidFill>
                <a:latin typeface="標楷體" pitchFamily="65" charset="-120"/>
                <a:ea typeface="標楷體" pitchFamily="65" charset="-120"/>
              </a:rPr>
              <a:t>分數Ｂ</a:t>
            </a:r>
            <a:endParaRPr lang="en-US" altLang="zh-TW" sz="2800" dirty="0">
              <a:solidFill>
                <a:schemeClr val="tx1"/>
              </a:solidFill>
              <a:latin typeface="標楷體" pitchFamily="65" charset="-120"/>
              <a:ea typeface="標楷體" pitchFamily="65" charset="-120"/>
            </a:endParaRPr>
          </a:p>
        </p:txBody>
      </p:sp>
      <p:sp>
        <p:nvSpPr>
          <p:cNvPr id="23" name="手繪多邊形 22"/>
          <p:cNvSpPr/>
          <p:nvPr/>
        </p:nvSpPr>
        <p:spPr>
          <a:xfrm rot="10800000">
            <a:off x="2627784" y="3041450"/>
            <a:ext cx="432048" cy="387549"/>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331291" y="310038"/>
                </a:moveTo>
                <a:lnTo>
                  <a:pt x="165645" y="310038"/>
                </a:lnTo>
                <a:lnTo>
                  <a:pt x="165645" y="387548"/>
                </a:lnTo>
                <a:lnTo>
                  <a:pt x="0" y="193774"/>
                </a:lnTo>
                <a:lnTo>
                  <a:pt x="165645" y="0"/>
                </a:lnTo>
                <a:lnTo>
                  <a:pt x="165645" y="77510"/>
                </a:lnTo>
                <a:lnTo>
                  <a:pt x="331291" y="77510"/>
                </a:lnTo>
                <a:lnTo>
                  <a:pt x="331291" y="310038"/>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txBody>
          <a:bodyPr lIns="99387" tIns="77511" rIns="1" bIns="77510" spcCol="1270" anchor="ctr"/>
          <a:lstStyle/>
          <a:p>
            <a:pPr algn="ctr" defTabSz="711200">
              <a:lnSpc>
                <a:spcPct val="90000"/>
              </a:lnSpc>
              <a:spcAft>
                <a:spcPct val="35000"/>
              </a:spcAft>
              <a:defRPr/>
            </a:pPr>
            <a:endParaRPr lang="zh-TW" altLang="en-US" sz="1600"/>
          </a:p>
        </p:txBody>
      </p:sp>
      <p:sp>
        <p:nvSpPr>
          <p:cNvPr id="24" name="手繪多邊形 23"/>
          <p:cNvSpPr/>
          <p:nvPr/>
        </p:nvSpPr>
        <p:spPr>
          <a:xfrm>
            <a:off x="827584" y="2780928"/>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1"/>
          </a:lnRef>
          <a:fillRef idx="3">
            <a:schemeClr val="accent1"/>
          </a:fillRef>
          <a:effectRef idx="3">
            <a:schemeClr val="accent1"/>
          </a:effectRef>
          <a:fontRef idx="minor">
            <a:schemeClr val="lt1"/>
          </a:fontRef>
        </p:style>
        <p:txBody>
          <a:bodyPr lIns="179862" tIns="179862" rIns="179862" bIns="179862" spcCol="1270" anchor="ctr"/>
          <a:lstStyle/>
          <a:p>
            <a:pPr algn="ctr" defTabSz="1778000">
              <a:lnSpc>
                <a:spcPct val="90000"/>
              </a:lnSpc>
              <a:spcAft>
                <a:spcPct val="35000"/>
              </a:spcAft>
              <a:defRPr/>
            </a:pPr>
            <a:r>
              <a:rPr lang="zh-TW" altLang="en-US" sz="3000" dirty="0">
                <a:solidFill>
                  <a:schemeClr val="tx1"/>
                </a:solidFill>
                <a:latin typeface="標楷體" pitchFamily="65" charset="-120"/>
                <a:ea typeface="標楷體" pitchFamily="65" charset="-120"/>
              </a:rPr>
              <a:t>證基會評核</a:t>
            </a:r>
          </a:p>
        </p:txBody>
      </p:sp>
      <p:sp>
        <p:nvSpPr>
          <p:cNvPr id="25" name="手繪多邊形 24"/>
          <p:cNvSpPr/>
          <p:nvPr/>
        </p:nvSpPr>
        <p:spPr>
          <a:xfrm rot="5400000">
            <a:off x="5335959" y="4969297"/>
            <a:ext cx="387549" cy="619324"/>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265032" y="1"/>
                </a:moveTo>
                <a:lnTo>
                  <a:pt x="265032" y="193775"/>
                </a:lnTo>
                <a:lnTo>
                  <a:pt x="331291" y="193775"/>
                </a:lnTo>
                <a:lnTo>
                  <a:pt x="165646" y="387547"/>
                </a:lnTo>
                <a:lnTo>
                  <a:pt x="0" y="193775"/>
                </a:lnTo>
                <a:lnTo>
                  <a:pt x="66259" y="193775"/>
                </a:lnTo>
                <a:lnTo>
                  <a:pt x="66259" y="1"/>
                </a:lnTo>
                <a:lnTo>
                  <a:pt x="265032" y="1"/>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lIns="77511" tIns="1" rIns="77510" bIns="99387" spcCol="1270" anchor="ctr"/>
          <a:lstStyle/>
          <a:p>
            <a:pPr algn="ctr" defTabSz="711200">
              <a:lnSpc>
                <a:spcPct val="90000"/>
              </a:lnSpc>
              <a:spcAft>
                <a:spcPct val="35000"/>
              </a:spcAft>
              <a:defRPr/>
            </a:pPr>
            <a:endParaRPr lang="zh-TW" altLang="en-US" sz="1600"/>
          </a:p>
        </p:txBody>
      </p:sp>
      <p:sp>
        <p:nvSpPr>
          <p:cNvPr id="26" name="手繪多邊形 25"/>
          <p:cNvSpPr/>
          <p:nvPr/>
        </p:nvSpPr>
        <p:spPr>
          <a:xfrm>
            <a:off x="1043608" y="4653136"/>
            <a:ext cx="4032448" cy="1656184"/>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p:spPr>
        <p:style>
          <a:lnRef idx="0">
            <a:schemeClr val="accent4"/>
          </a:lnRef>
          <a:fillRef idx="3">
            <a:schemeClr val="accent4"/>
          </a:fillRef>
          <a:effectRef idx="3">
            <a:schemeClr val="accent4"/>
          </a:effectRef>
          <a:fontRef idx="minor">
            <a:schemeClr val="lt1"/>
          </a:fontRef>
        </p:style>
        <p:txBody>
          <a:bodyPr lIns="179862" tIns="179862" rIns="179862" bIns="179862" spcCol="1270" anchor="ctr"/>
          <a:lstStyle/>
          <a:p>
            <a:pPr algn="ctr" defTabSz="1778000">
              <a:lnSpc>
                <a:spcPct val="90000"/>
              </a:lnSpc>
              <a:spcAft>
                <a:spcPct val="35000"/>
              </a:spcAft>
              <a:defRPr/>
            </a:pPr>
            <a:r>
              <a:rPr lang="zh-TW" altLang="en-US" sz="3600" dirty="0">
                <a:latin typeface="標楷體" pitchFamily="65" charset="-120"/>
                <a:ea typeface="標楷體" pitchFamily="65" charset="-120"/>
              </a:rPr>
              <a:t>公告最後評鑑</a:t>
            </a:r>
            <a:r>
              <a:rPr lang="zh-TW" altLang="en-US" sz="3600" dirty="0" smtClean="0">
                <a:latin typeface="標楷體" pitchFamily="65" charset="-120"/>
                <a:ea typeface="標楷體" pitchFamily="65" charset="-120"/>
              </a:rPr>
              <a:t>結果</a:t>
            </a:r>
            <a:endParaRPr lang="en-US" altLang="zh-TW" sz="3600" dirty="0" smtClean="0">
              <a:latin typeface="標楷體" pitchFamily="65" charset="-120"/>
              <a:ea typeface="標楷體" pitchFamily="65" charset="-120"/>
            </a:endParaRPr>
          </a:p>
          <a:p>
            <a:pPr algn="ctr" defTabSz="1778000">
              <a:lnSpc>
                <a:spcPct val="90000"/>
              </a:lnSpc>
              <a:spcAft>
                <a:spcPct val="35000"/>
              </a:spcAft>
              <a:defRPr/>
            </a:pPr>
            <a:r>
              <a:rPr lang="en-US" altLang="zh-TW" sz="3600" dirty="0" smtClean="0">
                <a:solidFill>
                  <a:srgbClr val="0000FF"/>
                </a:solidFill>
                <a:latin typeface="標楷體" pitchFamily="65" charset="-120"/>
                <a:ea typeface="標楷體" pitchFamily="65" charset="-120"/>
              </a:rPr>
              <a:t>(</a:t>
            </a:r>
            <a:r>
              <a:rPr lang="zh-TW" altLang="en-US" sz="3600" dirty="0" smtClean="0">
                <a:solidFill>
                  <a:srgbClr val="0000FF"/>
                </a:solidFill>
                <a:latin typeface="標楷體" pitchFamily="65" charset="-120"/>
                <a:ea typeface="標楷體" pitchFamily="65" charset="-120"/>
              </a:rPr>
              <a:t>全數公布</a:t>
            </a:r>
            <a:r>
              <a:rPr lang="en-US" altLang="zh-TW" sz="3600" dirty="0" smtClean="0">
                <a:solidFill>
                  <a:srgbClr val="0000FF"/>
                </a:solidFill>
                <a:latin typeface="標楷體" pitchFamily="65" charset="-120"/>
                <a:ea typeface="標楷體" pitchFamily="65" charset="-120"/>
              </a:rPr>
              <a:t>)</a:t>
            </a:r>
            <a:endParaRPr lang="zh-TW" altLang="en-US" sz="3600"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050578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87450" y="260350"/>
            <a:ext cx="7499350" cy="1143000"/>
          </a:xfrm>
        </p:spPr>
        <p:txBody>
          <a:bodyPr/>
          <a:lstStyle/>
          <a:p>
            <a:pPr marL="0" indent="0">
              <a:buFont typeface="Wingdings" panose="05000000000000000000" pitchFamily="2" charset="2"/>
              <a:buNone/>
              <a:defRPr/>
            </a:pPr>
            <a:r>
              <a:rPr lang="zh-TW" altLang="en-US" sz="4200" b="1" dirty="0">
                <a:solidFill>
                  <a:schemeClr val="bg1">
                    <a:lumMod val="85000"/>
                  </a:schemeClr>
                </a:solidFill>
              </a:rPr>
              <a:t>簡報</a:t>
            </a:r>
            <a:r>
              <a:rPr lang="zh-TW" altLang="en-US" sz="4200" b="1" dirty="0" smtClean="0">
                <a:solidFill>
                  <a:schemeClr val="bg1">
                    <a:lumMod val="85000"/>
                  </a:schemeClr>
                </a:solidFill>
              </a:rPr>
              <a:t>大綱</a:t>
            </a:r>
            <a:endParaRPr lang="zh-TW" altLang="en-US" sz="4200" b="1" dirty="0">
              <a:solidFill>
                <a:schemeClr val="bg1">
                  <a:lumMod val="85000"/>
                </a:schemeClr>
              </a:solidFill>
            </a:endParaRPr>
          </a:p>
        </p:txBody>
      </p:sp>
      <p:sp>
        <p:nvSpPr>
          <p:cNvPr id="8195" name="內容版面配置區 4"/>
          <p:cNvSpPr>
            <a:spLocks noGrp="1"/>
          </p:cNvSpPr>
          <p:nvPr>
            <p:ph idx="1"/>
          </p:nvPr>
        </p:nvSpPr>
        <p:spPr>
          <a:xfrm>
            <a:off x="1116013" y="1447800"/>
            <a:ext cx="7704137" cy="4800600"/>
          </a:xfrm>
        </p:spPr>
        <p:txBody>
          <a:bodyPr/>
          <a:lstStyle/>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壹、公司治理評鑑簡介</a:t>
            </a:r>
            <a:endParaRPr lang="en-US" altLang="zh-TW" sz="4200" b="1" dirty="0">
              <a:solidFill>
                <a:schemeClr val="bg1">
                  <a:lumMod val="85000"/>
                </a:schemeClr>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rgbClr val="572314"/>
                </a:solidFill>
                <a:effectLst>
                  <a:outerShdw blurRad="50000" dist="30000" dir="5400000" algn="tl" rotWithShape="0">
                    <a:srgbClr val="000000">
                      <a:alpha val="30000"/>
                    </a:srgbClr>
                  </a:outerShdw>
                </a:effectLst>
                <a:cs typeface="+mj-cs"/>
              </a:rPr>
              <a:t>貳、</a:t>
            </a:r>
            <a:r>
              <a:rPr lang="en-US" altLang="zh-TW" sz="4200" b="1" dirty="0">
                <a:solidFill>
                  <a:srgbClr val="572314"/>
                </a:solidFill>
                <a:effectLst>
                  <a:outerShdw blurRad="50000" dist="30000" dir="5400000" algn="tl" rotWithShape="0">
                    <a:srgbClr val="000000">
                      <a:alpha val="30000"/>
                    </a:srgbClr>
                  </a:outerShdw>
                </a:effectLst>
                <a:cs typeface="+mj-cs"/>
              </a:rPr>
              <a:t>105</a:t>
            </a:r>
            <a:r>
              <a:rPr lang="zh-TW" altLang="en-US" sz="4200" b="1" dirty="0">
                <a:solidFill>
                  <a:srgbClr val="572314"/>
                </a:solidFill>
                <a:effectLst>
                  <a:outerShdw blurRad="50000" dist="30000" dir="5400000" algn="tl" rotWithShape="0">
                    <a:srgbClr val="000000">
                      <a:alpha val="30000"/>
                    </a:srgbClr>
                  </a:outerShdw>
                </a:effectLst>
                <a:cs typeface="+mj-cs"/>
              </a:rPr>
              <a:t>年度</a:t>
            </a:r>
            <a:r>
              <a:rPr lang="en-US" altLang="zh-TW" sz="4200" b="1" dirty="0">
                <a:solidFill>
                  <a:srgbClr val="572314"/>
                </a:solidFill>
                <a:effectLst>
                  <a:outerShdw blurRad="50000" dist="30000" dir="5400000" algn="tl" rotWithShape="0">
                    <a:srgbClr val="000000">
                      <a:alpha val="30000"/>
                    </a:srgbClr>
                  </a:outerShdw>
                </a:effectLst>
                <a:cs typeface="+mj-cs"/>
              </a:rPr>
              <a:t>(</a:t>
            </a:r>
            <a:r>
              <a:rPr lang="zh-TW" altLang="en-US" sz="4200" b="1" dirty="0">
                <a:solidFill>
                  <a:srgbClr val="572314"/>
                </a:solidFill>
                <a:effectLst>
                  <a:outerShdw blurRad="50000" dist="30000" dir="5400000" algn="tl" rotWithShape="0">
                    <a:srgbClr val="000000">
                      <a:alpha val="30000"/>
                    </a:srgbClr>
                  </a:outerShdw>
                </a:effectLst>
                <a:cs typeface="+mj-cs"/>
              </a:rPr>
              <a:t>第三屆</a:t>
            </a:r>
            <a:r>
              <a:rPr lang="en-US" altLang="zh-TW" sz="4200" b="1" dirty="0">
                <a:solidFill>
                  <a:srgbClr val="572314"/>
                </a:solidFill>
                <a:effectLst>
                  <a:outerShdw blurRad="50000" dist="30000" dir="5400000" algn="tl" rotWithShape="0">
                    <a:srgbClr val="000000">
                      <a:alpha val="30000"/>
                    </a:srgbClr>
                  </a:outerShdw>
                </a:effectLst>
                <a:cs typeface="+mj-cs"/>
              </a:rPr>
              <a:t>)</a:t>
            </a:r>
            <a:r>
              <a:rPr lang="zh-TW" altLang="en-US" sz="4200" b="1" dirty="0">
                <a:solidFill>
                  <a:srgbClr val="572314"/>
                </a:solidFill>
                <a:effectLst>
                  <a:outerShdw blurRad="50000" dist="30000" dir="5400000" algn="tl" rotWithShape="0">
                    <a:srgbClr val="000000">
                      <a:alpha val="30000"/>
                    </a:srgbClr>
                  </a:outerShdw>
                </a:effectLst>
                <a:cs typeface="+mj-cs"/>
              </a:rPr>
              <a:t>評鑑介紹</a:t>
            </a:r>
            <a:endParaRPr lang="en-US" altLang="zh-TW" sz="4200" b="1" dirty="0">
              <a:solidFill>
                <a:srgbClr val="572314"/>
              </a:solidFill>
              <a:effectLst>
                <a:outerShdw blurRad="50000" dist="30000" dir="5400000" algn="tl" rotWithShape="0">
                  <a:srgbClr val="000000">
                    <a:alpha val="30000"/>
                  </a:srgbClr>
                </a:outerShdw>
              </a:effectLst>
              <a:cs typeface="+mj-cs"/>
            </a:endParaRP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參、公司治理近期法規動態</a:t>
            </a:r>
          </a:p>
          <a:p>
            <a:pPr marL="0" indent="0">
              <a:lnSpc>
                <a:spcPct val="150000"/>
              </a:lnSpc>
              <a:spcBef>
                <a:spcPct val="0"/>
              </a:spcBef>
              <a:buNone/>
              <a:defRPr/>
            </a:pPr>
            <a:r>
              <a:rPr lang="zh-TW" altLang="en-US" sz="4200" b="1" dirty="0">
                <a:solidFill>
                  <a:schemeClr val="bg1">
                    <a:lumMod val="85000"/>
                  </a:schemeClr>
                </a:solidFill>
                <a:effectLst>
                  <a:outerShdw blurRad="50000" dist="30000" dir="5400000" algn="tl" rotWithShape="0">
                    <a:srgbClr val="000000">
                      <a:alpha val="30000"/>
                    </a:srgbClr>
                  </a:outerShdw>
                </a:effectLst>
                <a:cs typeface="+mj-cs"/>
              </a:rPr>
              <a:t>肆、參考資源</a:t>
            </a:r>
          </a:p>
          <a:p>
            <a:pPr marL="82550" indent="0">
              <a:lnSpc>
                <a:spcPct val="150000"/>
              </a:lnSpc>
              <a:buFont typeface="Arial" panose="020B0604020202020204" pitchFamily="34" charset="0"/>
              <a:buNone/>
            </a:pPr>
            <a:endParaRPr lang="en-US" altLang="zh-TW"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8</a:t>
            </a:fld>
            <a:endParaRPr lang="en-US" altLang="zh-TW"/>
          </a:p>
        </p:txBody>
      </p:sp>
    </p:spTree>
    <p:extLst>
      <p:ext uri="{BB962C8B-B14F-4D97-AF65-F5344CB8AC3E}">
        <p14:creationId xmlns:p14="http://schemas.microsoft.com/office/powerpoint/2010/main" val="2965127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SzPct val="80000"/>
              <a:defRPr/>
            </a:pPr>
            <a:r>
              <a:rPr lang="zh-TW" altLang="en-US" sz="4200" dirty="0">
                <a:solidFill>
                  <a:srgbClr val="572314"/>
                </a:solidFill>
                <a:latin typeface="標楷體" pitchFamily="65" charset="-120"/>
              </a:rPr>
              <a:t>評鑑指標之配分比重</a:t>
            </a:r>
          </a:p>
        </p:txBody>
      </p:sp>
      <p:graphicFrame>
        <p:nvGraphicFramePr>
          <p:cNvPr id="5" name="內容版面配置區 4"/>
          <p:cNvGraphicFramePr>
            <a:graphicFrameLocks noGrp="1"/>
          </p:cNvGraphicFramePr>
          <p:nvPr>
            <p:ph idx="1"/>
            <p:extLst/>
          </p:nvPr>
        </p:nvGraphicFramePr>
        <p:xfrm>
          <a:off x="1043608" y="1115616"/>
          <a:ext cx="7890842" cy="5132784"/>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4294967295"/>
          </p:nvPr>
        </p:nvSpPr>
        <p:spPr>
          <a:xfrm>
            <a:off x="8686800" y="6305550"/>
            <a:ext cx="457200" cy="476250"/>
          </a:xfrm>
        </p:spPr>
        <p:txBody>
          <a:bodyPr/>
          <a:lstStyle/>
          <a:p>
            <a:pPr>
              <a:defRPr/>
            </a:pPr>
            <a:fld id="{40BC297A-DBB4-4349-9810-60612D9BEEF0}" type="slidenum">
              <a:rPr lang="zh-TW" altLang="en-US" smtClean="0"/>
              <a:pPr>
                <a:defRPr/>
              </a:pPr>
              <a:t>9</a:t>
            </a:fld>
            <a:endParaRPr lang="zh-TW" altLang="en-US"/>
          </a:p>
        </p:txBody>
      </p:sp>
      <p:sp>
        <p:nvSpPr>
          <p:cNvPr id="3" name="文字方塊 2"/>
          <p:cNvSpPr txBox="1"/>
          <p:nvPr/>
        </p:nvSpPr>
        <p:spPr>
          <a:xfrm>
            <a:off x="3131840" y="5013176"/>
            <a:ext cx="936104"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指標數</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42469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22269</TotalTime>
  <Words>2494</Words>
  <Application>Microsoft Office PowerPoint</Application>
  <PresentationFormat>如螢幕大小 (4:3)</PresentationFormat>
  <Paragraphs>431</Paragraphs>
  <Slides>29</Slides>
  <Notes>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29</vt:i4>
      </vt:variant>
    </vt:vector>
  </HeadingPairs>
  <TitlesOfParts>
    <vt:vector size="31" baseType="lpstr">
      <vt:lpstr>佈景主題1</vt:lpstr>
      <vt:lpstr>方程式</vt:lpstr>
      <vt:lpstr>公司治理評鑑簡介</vt:lpstr>
      <vt:lpstr>簡報大綱</vt:lpstr>
      <vt:lpstr>簡報大綱</vt:lpstr>
      <vt:lpstr>公司治理藍圖各項具體措施</vt:lpstr>
      <vt:lpstr>評鑑期間及評鑑對象</vt:lpstr>
      <vt:lpstr>評鑑指標之參考依據</vt:lpstr>
      <vt:lpstr>評分方式說明</vt:lpstr>
      <vt:lpstr>簡報大綱</vt:lpstr>
      <vt:lpstr>評鑑指標之配分比重</vt:lpstr>
      <vt:lpstr>指標修正項目-C題型計分方式變更</vt:lpstr>
      <vt:lpstr>範例-分數計算</vt:lpstr>
      <vt:lpstr>105年度評鑑工作展開</vt:lpstr>
      <vt:lpstr>指標修正項目-評鑑資訊來源</vt:lpstr>
      <vt:lpstr>105年度公司治理評鑑-指標新增</vt:lpstr>
      <vt:lpstr>105年度公司治理評鑑-指標新增(續)</vt:lpstr>
      <vt:lpstr>105年度公司治理評鑑-指標修正</vt:lpstr>
      <vt:lpstr>105年度公司治理評鑑-指標修正(續)</vt:lpstr>
      <vt:lpstr>105年度公司治理評鑑-題型修正</vt:lpstr>
      <vt:lpstr>105年度公司治理評鑑-題型修正(續)</vt:lpstr>
      <vt:lpstr>簡報大綱</vt:lpstr>
      <vt:lpstr>PowerPoint 簡報</vt:lpstr>
      <vt:lpstr>PowerPoint 簡報</vt:lpstr>
      <vt:lpstr>簡報大綱</vt:lpstr>
      <vt:lpstr>PowerPoint 簡報</vt:lpstr>
      <vt:lpstr>參考資源</vt:lpstr>
      <vt:lpstr>參考資源</vt:lpstr>
      <vt:lpstr>PowerPoint 簡報</vt:lpstr>
      <vt:lpstr>PowerPoint 簡報</vt:lpstr>
      <vt:lpstr>簡報結束 敬請指教</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開放式基金受益憑證交易平台規劃方案</dc:title>
  <dc:creator>柯馥甄</dc:creator>
  <cp:lastModifiedBy>沈振宇</cp:lastModifiedBy>
  <cp:revision>976</cp:revision>
  <cp:lastPrinted>2016-09-08T03:24:15Z</cp:lastPrinted>
  <dcterms:created xsi:type="dcterms:W3CDTF">2014-05-30T02:47:52Z</dcterms:created>
  <dcterms:modified xsi:type="dcterms:W3CDTF">2016-09-09T08:35:28Z</dcterms:modified>
</cp:coreProperties>
</file>