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4" r:id="rId1"/>
  </p:sldMasterIdLst>
  <p:notesMasterIdLst>
    <p:notesMasterId r:id="rId52"/>
  </p:notesMasterIdLst>
  <p:handoutMasterIdLst>
    <p:handoutMasterId r:id="rId53"/>
  </p:handoutMasterIdLst>
  <p:sldIdLst>
    <p:sldId id="256" r:id="rId2"/>
    <p:sldId id="714" r:id="rId3"/>
    <p:sldId id="953" r:id="rId4"/>
    <p:sldId id="1024" r:id="rId5"/>
    <p:sldId id="927" r:id="rId6"/>
    <p:sldId id="1023" r:id="rId7"/>
    <p:sldId id="1025" r:id="rId8"/>
    <p:sldId id="1026" r:id="rId9"/>
    <p:sldId id="1027" r:id="rId10"/>
    <p:sldId id="1028" r:id="rId11"/>
    <p:sldId id="1029" r:id="rId12"/>
    <p:sldId id="1031" r:id="rId13"/>
    <p:sldId id="1032" r:id="rId14"/>
    <p:sldId id="1011" r:id="rId15"/>
    <p:sldId id="981" r:id="rId16"/>
    <p:sldId id="1012" r:id="rId17"/>
    <p:sldId id="982" r:id="rId18"/>
    <p:sldId id="983" r:id="rId19"/>
    <p:sldId id="984" r:id="rId20"/>
    <p:sldId id="985" r:id="rId21"/>
    <p:sldId id="1033" r:id="rId22"/>
    <p:sldId id="993" r:id="rId23"/>
    <p:sldId id="979" r:id="rId24"/>
    <p:sldId id="950" r:id="rId25"/>
    <p:sldId id="986" r:id="rId26"/>
    <p:sldId id="974" r:id="rId27"/>
    <p:sldId id="959" r:id="rId28"/>
    <p:sldId id="1034" r:id="rId29"/>
    <p:sldId id="1002" r:id="rId30"/>
    <p:sldId id="1010" r:id="rId31"/>
    <p:sldId id="1009" r:id="rId32"/>
    <p:sldId id="1003" r:id="rId33"/>
    <p:sldId id="1007" r:id="rId34"/>
    <p:sldId id="1008" r:id="rId35"/>
    <p:sldId id="1035" r:id="rId36"/>
    <p:sldId id="1004" r:id="rId37"/>
    <p:sldId id="1005" r:id="rId38"/>
    <p:sldId id="1006" r:id="rId39"/>
    <p:sldId id="1036" r:id="rId40"/>
    <p:sldId id="1021" r:id="rId41"/>
    <p:sldId id="1037" r:id="rId42"/>
    <p:sldId id="1022" r:id="rId43"/>
    <p:sldId id="1038" r:id="rId44"/>
    <p:sldId id="1014" r:id="rId45"/>
    <p:sldId id="1040" r:id="rId46"/>
    <p:sldId id="1039" r:id="rId47"/>
    <p:sldId id="991" r:id="rId48"/>
    <p:sldId id="992" r:id="rId49"/>
    <p:sldId id="935" r:id="rId50"/>
    <p:sldId id="890" r:id="rId51"/>
  </p:sldIdLst>
  <p:sldSz cx="9144000" cy="6858000" type="screen4x3"/>
  <p:notesSz cx="6797675" cy="9874250"/>
  <p:defaultTextStyle>
    <a:defPPr>
      <a:defRPr lang="zh-TW"/>
    </a:defPPr>
    <a:lvl1pPr algn="l" rtl="0" fontAlgn="base">
      <a:spcBef>
        <a:spcPct val="0"/>
      </a:spcBef>
      <a:spcAft>
        <a:spcPct val="0"/>
      </a:spcAft>
      <a:defRPr kumimoji="1" sz="2000" kern="1200">
        <a:solidFill>
          <a:schemeClr val="tx1"/>
        </a:solidFill>
        <a:latin typeface="Arial" panose="020B0604020202020204" pitchFamily="34" charset="0"/>
        <a:ea typeface="新細明體" panose="02020500000000000000" pitchFamily="18" charset="-120"/>
        <a:cs typeface="+mn-cs"/>
      </a:defRPr>
    </a:lvl1pPr>
    <a:lvl2pPr marL="457200" algn="l" rtl="0" fontAlgn="base">
      <a:spcBef>
        <a:spcPct val="0"/>
      </a:spcBef>
      <a:spcAft>
        <a:spcPct val="0"/>
      </a:spcAft>
      <a:defRPr kumimoji="1" sz="2000" kern="1200">
        <a:solidFill>
          <a:schemeClr val="tx1"/>
        </a:solidFill>
        <a:latin typeface="Arial" panose="020B0604020202020204" pitchFamily="34" charset="0"/>
        <a:ea typeface="新細明體" panose="02020500000000000000" pitchFamily="18" charset="-120"/>
        <a:cs typeface="+mn-cs"/>
      </a:defRPr>
    </a:lvl2pPr>
    <a:lvl3pPr marL="914400" algn="l" rtl="0" fontAlgn="base">
      <a:spcBef>
        <a:spcPct val="0"/>
      </a:spcBef>
      <a:spcAft>
        <a:spcPct val="0"/>
      </a:spcAft>
      <a:defRPr kumimoji="1" sz="2000" kern="1200">
        <a:solidFill>
          <a:schemeClr val="tx1"/>
        </a:solidFill>
        <a:latin typeface="Arial" panose="020B0604020202020204" pitchFamily="34" charset="0"/>
        <a:ea typeface="新細明體" panose="02020500000000000000" pitchFamily="18" charset="-120"/>
        <a:cs typeface="+mn-cs"/>
      </a:defRPr>
    </a:lvl3pPr>
    <a:lvl4pPr marL="1371600" algn="l" rtl="0" fontAlgn="base">
      <a:spcBef>
        <a:spcPct val="0"/>
      </a:spcBef>
      <a:spcAft>
        <a:spcPct val="0"/>
      </a:spcAft>
      <a:defRPr kumimoji="1" sz="2000" kern="1200">
        <a:solidFill>
          <a:schemeClr val="tx1"/>
        </a:solidFill>
        <a:latin typeface="Arial" panose="020B0604020202020204" pitchFamily="34" charset="0"/>
        <a:ea typeface="新細明體" panose="02020500000000000000" pitchFamily="18" charset="-120"/>
        <a:cs typeface="+mn-cs"/>
      </a:defRPr>
    </a:lvl4pPr>
    <a:lvl5pPr marL="1828800" algn="l" rtl="0" fontAlgn="base">
      <a:spcBef>
        <a:spcPct val="0"/>
      </a:spcBef>
      <a:spcAft>
        <a:spcPct val="0"/>
      </a:spcAft>
      <a:defRPr kumimoji="1" sz="2000"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sz="2000"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sz="2000"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sz="2000"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sz="2000"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996633"/>
    <a:srgbClr val="FF3300"/>
    <a:srgbClr val="993300"/>
    <a:srgbClr val="D1A375"/>
    <a:srgbClr val="CA945E"/>
    <a:srgbClr val="0070C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FECB4D8-DB02-4DC6-A0A2-4F2EBAE1DC90}" styleName="中等深淺樣式 1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0A1B5D5-9B99-4C35-A422-299274C87663}" styleName="中等深淺樣式 1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A107856-5554-42FB-B03E-39F5DBC370BA}" styleName="中等深淺樣式 4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中等深淺樣式 1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中等深淺樣式 1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59" autoAdjust="0"/>
    <p:restoredTop sz="94591" autoAdjust="0"/>
  </p:normalViewPr>
  <p:slideViewPr>
    <p:cSldViewPr>
      <p:cViewPr varScale="1">
        <p:scale>
          <a:sx n="94" d="100"/>
          <a:sy n="94" d="100"/>
        </p:scale>
        <p:origin x="888" y="82"/>
      </p:cViewPr>
      <p:guideLst>
        <p:guide orient="horz" pos="2160"/>
        <p:guide pos="2880"/>
      </p:guideLst>
    </p:cSldViewPr>
  </p:slideViewPr>
  <p:outlineViewPr>
    <p:cViewPr>
      <p:scale>
        <a:sx n="33" d="100"/>
        <a:sy n="33" d="100"/>
      </p:scale>
      <p:origin x="0" y="21012"/>
    </p:cViewPr>
  </p:outlineViewPr>
  <p:notesTextViewPr>
    <p:cViewPr>
      <p:scale>
        <a:sx n="100" d="100"/>
        <a:sy n="100" d="100"/>
      </p:scale>
      <p:origin x="0" y="0"/>
    </p:cViewPr>
  </p:notesTextViewPr>
  <p:sorterViewPr>
    <p:cViewPr>
      <p:scale>
        <a:sx n="75" d="100"/>
        <a:sy n="75" d="100"/>
      </p:scale>
      <p:origin x="0" y="1061"/>
    </p:cViewPr>
  </p:sorterViewPr>
  <p:notesViewPr>
    <p:cSldViewPr>
      <p:cViewPr>
        <p:scale>
          <a:sx n="100" d="100"/>
          <a:sy n="100" d="100"/>
        </p:scale>
        <p:origin x="-456" y="2520"/>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3713"/>
          </a:xfrm>
          <a:prstGeom prst="rect">
            <a:avLst/>
          </a:prstGeom>
        </p:spPr>
        <p:txBody>
          <a:bodyPr vert="horz" wrap="square" lIns="91440" tIns="45720" rIns="91440" bIns="45720" numCol="1" anchor="t" anchorCtr="0" compatLnSpc="1">
            <a:prstTxWarp prst="textNoShape">
              <a:avLst/>
            </a:prstTxWarp>
          </a:bodyPr>
          <a:lstStyle>
            <a:lvl1pPr>
              <a:defRPr kumimoji="0" sz="1200">
                <a:latin typeface="Calibri" pitchFamily="34" charset="0"/>
                <a:ea typeface="新細明體" pitchFamily="18" charset="-120"/>
              </a:defRPr>
            </a:lvl1pPr>
          </a:lstStyle>
          <a:p>
            <a:pPr>
              <a:defRPr/>
            </a:pPr>
            <a:endParaRPr lang="en-US" altLang="zh-TW"/>
          </a:p>
        </p:txBody>
      </p:sp>
      <p:sp>
        <p:nvSpPr>
          <p:cNvPr id="3" name="日期版面配置區 2"/>
          <p:cNvSpPr>
            <a:spLocks noGrp="1"/>
          </p:cNvSpPr>
          <p:nvPr>
            <p:ph type="dt" sz="quarter" idx="1"/>
          </p:nvPr>
        </p:nvSpPr>
        <p:spPr>
          <a:xfrm>
            <a:off x="3849688" y="0"/>
            <a:ext cx="2946400" cy="493713"/>
          </a:xfrm>
          <a:prstGeom prst="rect">
            <a:avLst/>
          </a:prstGeom>
        </p:spPr>
        <p:txBody>
          <a:bodyPr vert="horz" wrap="square" lIns="91440" tIns="45720" rIns="91440" bIns="45720" numCol="1" anchor="t" anchorCtr="0" compatLnSpc="1">
            <a:prstTxWarp prst="textNoShape">
              <a:avLst/>
            </a:prstTxWarp>
          </a:bodyPr>
          <a:lstStyle>
            <a:lvl1pPr algn="r">
              <a:defRPr kumimoji="0" sz="1200">
                <a:latin typeface="Calibri" pitchFamily="34" charset="0"/>
                <a:ea typeface="新細明體" pitchFamily="18" charset="-120"/>
              </a:defRPr>
            </a:lvl1pPr>
          </a:lstStyle>
          <a:p>
            <a:pPr>
              <a:defRPr/>
            </a:pPr>
            <a:fld id="{1F11B103-846D-4E39-8D4C-70C1E3D4F681}" type="datetimeFigureOut">
              <a:rPr lang="zh-TW" altLang="en-US"/>
              <a:pPr>
                <a:defRPr/>
              </a:pPr>
              <a:t>2016/9/12</a:t>
            </a:fld>
            <a:endParaRPr lang="en-US" altLang="zh-TW"/>
          </a:p>
        </p:txBody>
      </p:sp>
      <p:sp>
        <p:nvSpPr>
          <p:cNvPr id="4" name="頁尾版面配置區 3"/>
          <p:cNvSpPr>
            <a:spLocks noGrp="1"/>
          </p:cNvSpPr>
          <p:nvPr>
            <p:ph type="ftr" sz="quarter" idx="2"/>
          </p:nvPr>
        </p:nvSpPr>
        <p:spPr>
          <a:xfrm>
            <a:off x="0" y="9378950"/>
            <a:ext cx="2946400" cy="493713"/>
          </a:xfrm>
          <a:prstGeom prst="rect">
            <a:avLst/>
          </a:prstGeom>
        </p:spPr>
        <p:txBody>
          <a:bodyPr vert="horz" wrap="square" lIns="91440" tIns="45720" rIns="91440" bIns="45720" numCol="1" anchor="b" anchorCtr="0" compatLnSpc="1">
            <a:prstTxWarp prst="textNoShape">
              <a:avLst/>
            </a:prstTxWarp>
          </a:bodyPr>
          <a:lstStyle>
            <a:lvl1pPr>
              <a:defRPr kumimoji="0" sz="1200">
                <a:latin typeface="Calibri" pitchFamily="34" charset="0"/>
                <a:ea typeface="新細明體" pitchFamily="18" charset="-120"/>
              </a:defRPr>
            </a:lvl1pPr>
          </a:lstStyle>
          <a:p>
            <a:pPr>
              <a:defRPr/>
            </a:pPr>
            <a:endParaRPr lang="en-US" altLang="zh-TW"/>
          </a:p>
        </p:txBody>
      </p:sp>
      <p:sp>
        <p:nvSpPr>
          <p:cNvPr id="5" name="投影片編號版面配置區 4"/>
          <p:cNvSpPr>
            <a:spLocks noGrp="1"/>
          </p:cNvSpPr>
          <p:nvPr>
            <p:ph type="sldNum" sz="quarter" idx="3"/>
          </p:nvPr>
        </p:nvSpPr>
        <p:spPr>
          <a:xfrm>
            <a:off x="3849688" y="9378950"/>
            <a:ext cx="2946400" cy="493713"/>
          </a:xfrm>
          <a:prstGeom prst="rect">
            <a:avLst/>
          </a:prstGeom>
        </p:spPr>
        <p:txBody>
          <a:bodyPr vert="horz" wrap="square" lIns="91440" tIns="45720" rIns="91440" bIns="45720" numCol="1" anchor="b" anchorCtr="0" compatLnSpc="1">
            <a:prstTxWarp prst="textNoShape">
              <a:avLst/>
            </a:prstTxWarp>
          </a:bodyPr>
          <a:lstStyle>
            <a:lvl1pPr algn="r">
              <a:defRPr kumimoji="0" sz="1200">
                <a:latin typeface="Calibri" panose="020F0502020204030204" pitchFamily="34" charset="0"/>
              </a:defRPr>
            </a:lvl1pPr>
          </a:lstStyle>
          <a:p>
            <a:fld id="{FD80E76E-3E21-4C48-AAB5-749759E074F3}" type="slidenum">
              <a:rPr lang="zh-TW" altLang="en-US"/>
              <a:pPr/>
              <a:t>‹#›</a:t>
            </a:fld>
            <a:endParaRPr lang="zh-TW" altLang="en-US"/>
          </a:p>
        </p:txBody>
      </p:sp>
    </p:spTree>
    <p:extLst>
      <p:ext uri="{BB962C8B-B14F-4D97-AF65-F5344CB8AC3E}">
        <p14:creationId xmlns:p14="http://schemas.microsoft.com/office/powerpoint/2010/main" val="1930760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3713"/>
          </a:xfrm>
          <a:prstGeom prst="rect">
            <a:avLst/>
          </a:prstGeom>
        </p:spPr>
        <p:txBody>
          <a:bodyPr vert="horz" wrap="square" lIns="91440" tIns="45720" rIns="91440" bIns="45720" numCol="1" anchor="t" anchorCtr="0" compatLnSpc="1">
            <a:prstTxWarp prst="textNoShape">
              <a:avLst/>
            </a:prstTxWarp>
          </a:bodyPr>
          <a:lstStyle>
            <a:lvl1pPr>
              <a:defRPr sz="1200">
                <a:latin typeface="Arial" pitchFamily="34" charset="0"/>
                <a:ea typeface="新細明體" pitchFamily="18" charset="-120"/>
              </a:defRPr>
            </a:lvl1pPr>
          </a:lstStyle>
          <a:p>
            <a:pPr>
              <a:defRPr/>
            </a:pPr>
            <a:endParaRPr lang="en-US" altLang="zh-TW"/>
          </a:p>
        </p:txBody>
      </p:sp>
      <p:sp>
        <p:nvSpPr>
          <p:cNvPr id="3" name="日期版面配置區 2"/>
          <p:cNvSpPr>
            <a:spLocks noGrp="1"/>
          </p:cNvSpPr>
          <p:nvPr>
            <p:ph type="dt" idx="1"/>
          </p:nvPr>
        </p:nvSpPr>
        <p:spPr>
          <a:xfrm>
            <a:off x="3849688" y="0"/>
            <a:ext cx="2946400" cy="493713"/>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ea typeface="新細明體" pitchFamily="18" charset="-120"/>
              </a:defRPr>
            </a:lvl1pPr>
          </a:lstStyle>
          <a:p>
            <a:pPr>
              <a:defRPr/>
            </a:pPr>
            <a:fld id="{EB5B9879-DD21-4F51-8237-3F48FC11F812}" type="datetimeFigureOut">
              <a:rPr lang="zh-TW" altLang="en-US"/>
              <a:pPr>
                <a:defRPr/>
              </a:pPr>
              <a:t>2016/9/12</a:t>
            </a:fld>
            <a:endParaRPr lang="en-US" altLang="zh-TW"/>
          </a:p>
        </p:txBody>
      </p:sp>
      <p:sp>
        <p:nvSpPr>
          <p:cNvPr id="4" name="投影片圖像版面配置區 3"/>
          <p:cNvSpPr>
            <a:spLocks noGrp="1" noRot="1" noChangeAspect="1"/>
          </p:cNvSpPr>
          <p:nvPr>
            <p:ph type="sldImg" idx="2"/>
          </p:nvPr>
        </p:nvSpPr>
        <p:spPr>
          <a:xfrm>
            <a:off x="930275" y="741363"/>
            <a:ext cx="4937125" cy="370205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79450" y="4691063"/>
            <a:ext cx="5438775" cy="4443412"/>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9378950"/>
            <a:ext cx="2946400" cy="493713"/>
          </a:xfrm>
          <a:prstGeom prst="rect">
            <a:avLst/>
          </a:prstGeom>
        </p:spPr>
        <p:txBody>
          <a:bodyPr vert="horz" wrap="square" lIns="91440" tIns="45720" rIns="91440" bIns="45720" numCol="1" anchor="b" anchorCtr="0" compatLnSpc="1">
            <a:prstTxWarp prst="textNoShape">
              <a:avLst/>
            </a:prstTxWarp>
          </a:bodyPr>
          <a:lstStyle>
            <a:lvl1pPr>
              <a:defRPr sz="1200">
                <a:latin typeface="Arial" pitchFamily="34" charset="0"/>
                <a:ea typeface="新細明體" pitchFamily="18" charset="-120"/>
              </a:defRPr>
            </a:lvl1pPr>
          </a:lstStyle>
          <a:p>
            <a:pPr>
              <a:defRPr/>
            </a:pPr>
            <a:endParaRPr lang="en-US" altLang="zh-TW"/>
          </a:p>
        </p:txBody>
      </p:sp>
      <p:sp>
        <p:nvSpPr>
          <p:cNvPr id="7" name="投影片編號版面配置區 6"/>
          <p:cNvSpPr>
            <a:spLocks noGrp="1"/>
          </p:cNvSpPr>
          <p:nvPr>
            <p:ph type="sldNum" sz="quarter" idx="5"/>
          </p:nvPr>
        </p:nvSpPr>
        <p:spPr>
          <a:xfrm>
            <a:off x="3849688" y="9378950"/>
            <a:ext cx="2946400" cy="493713"/>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9C8FAA4-D21C-4C2F-BE8B-A3394C89526F}" type="slidenum">
              <a:rPr lang="zh-TW" altLang="en-US"/>
              <a:pPr/>
              <a:t>‹#›</a:t>
            </a:fld>
            <a:endParaRPr lang="zh-TW" altLang="en-US"/>
          </a:p>
        </p:txBody>
      </p:sp>
    </p:spTree>
    <p:extLst>
      <p:ext uri="{BB962C8B-B14F-4D97-AF65-F5344CB8AC3E}">
        <p14:creationId xmlns:p14="http://schemas.microsoft.com/office/powerpoint/2010/main" val="84928301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投影片編號版面配置區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DE928D41-E9C2-456C-8BB0-6C010D1167A0}" type="slidenum">
              <a:rPr lang="zh-TW" altLang="en-US">
                <a:latin typeface="Arial" panose="020B0604020202020204" pitchFamily="34" charset="0"/>
              </a:rPr>
              <a:pPr eaLnBrk="1" hangingPunct="1">
                <a:spcBef>
                  <a:spcPct val="0"/>
                </a:spcBef>
              </a:pPr>
              <a:t>1</a:t>
            </a:fld>
            <a:endParaRPr lang="en-US" altLang="zh-TW">
              <a:latin typeface="Arial" panose="020B0604020202020204" pitchFamily="34" charset="0"/>
            </a:endParaRPr>
          </a:p>
        </p:txBody>
      </p:sp>
      <p:sp>
        <p:nvSpPr>
          <p:cNvPr id="39939"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39941" name="投影片編號版面配置區 3"/>
          <p:cNvSpPr txBox="1">
            <a:spLocks noGrp="1"/>
          </p:cNvSpPr>
          <p:nvPr/>
        </p:nvSpPr>
        <p:spPr bwMode="auto">
          <a:xfrm>
            <a:off x="3849688" y="9378950"/>
            <a:ext cx="2946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lgn="r" eaLnBrk="1" hangingPunct="1">
              <a:spcBef>
                <a:spcPct val="0"/>
              </a:spcBef>
            </a:pPr>
            <a:fld id="{9F025836-4AE5-46D0-AC84-BA299B143BCB}" type="slidenum">
              <a:rPr lang="zh-TW" altLang="en-US">
                <a:latin typeface="Arial" panose="020B0604020202020204" pitchFamily="34" charset="0"/>
              </a:rPr>
              <a:pPr algn="r" eaLnBrk="1" hangingPunct="1">
                <a:spcBef>
                  <a:spcPct val="0"/>
                </a:spcBef>
              </a:pPr>
              <a:t>1</a:t>
            </a:fld>
            <a:endParaRPr lang="en-US" altLang="zh-TW">
              <a:latin typeface="Arial" panose="020B0604020202020204" pitchFamily="34" charset="0"/>
            </a:endParaRPr>
          </a:p>
        </p:txBody>
      </p:sp>
    </p:spTree>
    <p:extLst>
      <p:ext uri="{BB962C8B-B14F-4D97-AF65-F5344CB8AC3E}">
        <p14:creationId xmlns:p14="http://schemas.microsoft.com/office/powerpoint/2010/main" val="3439538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2C66C7CF-CD87-4DD3-9662-058445A55B61}" type="slidenum">
              <a:rPr lang="zh-TW" altLang="en-US">
                <a:latin typeface="Arial" panose="020B0604020202020204" pitchFamily="34" charset="0"/>
              </a:rPr>
              <a:pPr eaLnBrk="1" hangingPunct="1">
                <a:spcBef>
                  <a:spcPct val="0"/>
                </a:spcBef>
              </a:pPr>
              <a:t>10</a:t>
            </a:fld>
            <a:endParaRPr lang="en-US" altLang="zh-TW">
              <a:latin typeface="Arial" panose="020B0604020202020204" pitchFamily="34"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zh-TW" altLang="en-US" smtClean="0"/>
              <a:t>興櫃要每月輸入嗎?</a:t>
            </a:r>
          </a:p>
        </p:txBody>
      </p:sp>
    </p:spTree>
    <p:extLst>
      <p:ext uri="{BB962C8B-B14F-4D97-AF65-F5344CB8AC3E}">
        <p14:creationId xmlns:p14="http://schemas.microsoft.com/office/powerpoint/2010/main" val="1183664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2C66C7CF-CD87-4DD3-9662-058445A55B61}" type="slidenum">
              <a:rPr lang="zh-TW" altLang="en-US">
                <a:latin typeface="Arial" panose="020B0604020202020204" pitchFamily="34" charset="0"/>
              </a:rPr>
              <a:pPr eaLnBrk="1" hangingPunct="1">
                <a:spcBef>
                  <a:spcPct val="0"/>
                </a:spcBef>
              </a:pPr>
              <a:t>11</a:t>
            </a:fld>
            <a:endParaRPr lang="en-US" altLang="zh-TW">
              <a:latin typeface="Arial" panose="020B0604020202020204" pitchFamily="34"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zh-TW" altLang="en-US" dirty="0" smtClean="0"/>
              <a:t>興櫃要每月輸入嗎?</a:t>
            </a:r>
          </a:p>
        </p:txBody>
      </p:sp>
    </p:spTree>
    <p:extLst>
      <p:ext uri="{BB962C8B-B14F-4D97-AF65-F5344CB8AC3E}">
        <p14:creationId xmlns:p14="http://schemas.microsoft.com/office/powerpoint/2010/main" val="3062545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2C66C7CF-CD87-4DD3-9662-058445A55B61}" type="slidenum">
              <a:rPr lang="zh-TW" altLang="en-US">
                <a:latin typeface="Arial" panose="020B0604020202020204" pitchFamily="34" charset="0"/>
              </a:rPr>
              <a:pPr eaLnBrk="1" hangingPunct="1">
                <a:spcBef>
                  <a:spcPct val="0"/>
                </a:spcBef>
              </a:pPr>
              <a:t>12</a:t>
            </a:fld>
            <a:endParaRPr lang="en-US" altLang="zh-TW">
              <a:latin typeface="Arial" panose="020B0604020202020204" pitchFamily="34"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zh-TW" altLang="en-US" smtClean="0"/>
              <a:t>興櫃要每月輸入嗎?</a:t>
            </a:r>
          </a:p>
        </p:txBody>
      </p:sp>
    </p:spTree>
    <p:extLst>
      <p:ext uri="{BB962C8B-B14F-4D97-AF65-F5344CB8AC3E}">
        <p14:creationId xmlns:p14="http://schemas.microsoft.com/office/powerpoint/2010/main" val="215945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2C66C7CF-CD87-4DD3-9662-058445A55B61}" type="slidenum">
              <a:rPr lang="zh-TW" altLang="en-US">
                <a:latin typeface="Arial" panose="020B0604020202020204" pitchFamily="34" charset="0"/>
              </a:rPr>
              <a:pPr eaLnBrk="1" hangingPunct="1">
                <a:spcBef>
                  <a:spcPct val="0"/>
                </a:spcBef>
              </a:pPr>
              <a:t>13</a:t>
            </a:fld>
            <a:endParaRPr lang="en-US" altLang="zh-TW">
              <a:latin typeface="Arial" panose="020B0604020202020204" pitchFamily="34"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zh-TW" altLang="en-US" smtClean="0"/>
              <a:t>興櫃要每月輸入嗎?</a:t>
            </a:r>
          </a:p>
        </p:txBody>
      </p:sp>
    </p:spTree>
    <p:extLst>
      <p:ext uri="{BB962C8B-B14F-4D97-AF65-F5344CB8AC3E}">
        <p14:creationId xmlns:p14="http://schemas.microsoft.com/office/powerpoint/2010/main" val="3358099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投影片編號版面配置區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123E4709-5763-4F23-AC4D-04D60C51F437}" type="slidenum">
              <a:rPr lang="zh-TW" altLang="en-US">
                <a:latin typeface="Arial" panose="020B0604020202020204" pitchFamily="34" charset="0"/>
              </a:rPr>
              <a:pPr eaLnBrk="1" hangingPunct="1">
                <a:spcBef>
                  <a:spcPct val="0"/>
                </a:spcBef>
              </a:pPr>
              <a:t>14</a:t>
            </a:fld>
            <a:endParaRPr lang="en-US" altLang="zh-TW">
              <a:latin typeface="Arial" panose="020B0604020202020204" pitchFamily="34" charset="0"/>
            </a:endParaRPr>
          </a:p>
        </p:txBody>
      </p:sp>
      <p:sp>
        <p:nvSpPr>
          <p:cNvPr id="4403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p:cNvSpPr>
          <p:nvPr>
            <p:ph type="body" idx="1"/>
          </p:nvPr>
        </p:nvSpPr>
        <p:spPr bwMode="auto">
          <a:xfrm>
            <a:off x="374650" y="4576763"/>
            <a:ext cx="6048375" cy="444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Tree>
    <p:extLst>
      <p:ext uri="{BB962C8B-B14F-4D97-AF65-F5344CB8AC3E}">
        <p14:creationId xmlns:p14="http://schemas.microsoft.com/office/powerpoint/2010/main" val="957250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3090D4AF-B79C-4097-ACAE-FACE31448CFB}" type="slidenum">
              <a:rPr lang="zh-TW" altLang="en-US">
                <a:latin typeface="Arial" panose="020B0604020202020204" pitchFamily="34" charset="0"/>
              </a:rPr>
              <a:pPr eaLnBrk="1" hangingPunct="1">
                <a:spcBef>
                  <a:spcPct val="0"/>
                </a:spcBef>
              </a:pPr>
              <a:t>15</a:t>
            </a:fld>
            <a:endParaRPr lang="en-US" altLang="zh-TW">
              <a:latin typeface="Arial" panose="020B0604020202020204" pitchFamily="34" charset="0"/>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zh-TW" altLang="en-US" smtClean="0"/>
              <a:t>興櫃要每月輸入嗎?</a:t>
            </a:r>
          </a:p>
        </p:txBody>
      </p:sp>
    </p:spTree>
    <p:extLst>
      <p:ext uri="{BB962C8B-B14F-4D97-AF65-F5344CB8AC3E}">
        <p14:creationId xmlns:p14="http://schemas.microsoft.com/office/powerpoint/2010/main" val="3781684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4131AECC-05DD-4135-A169-F7432A39BA0E}" type="slidenum">
              <a:rPr lang="zh-TW" altLang="en-US">
                <a:latin typeface="Arial" panose="020B0604020202020204" pitchFamily="34" charset="0"/>
              </a:rPr>
              <a:pPr eaLnBrk="1" hangingPunct="1">
                <a:spcBef>
                  <a:spcPct val="0"/>
                </a:spcBef>
              </a:pPr>
              <a:t>16</a:t>
            </a:fld>
            <a:endParaRPr lang="en-US" altLang="zh-TW">
              <a:latin typeface="Arial" panose="020B0604020202020204" pitchFamily="34" charset="0"/>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zh-TW" altLang="en-US" smtClean="0"/>
              <a:t>興櫃要每月輸入嗎?</a:t>
            </a:r>
          </a:p>
        </p:txBody>
      </p:sp>
    </p:spTree>
    <p:extLst>
      <p:ext uri="{BB962C8B-B14F-4D97-AF65-F5344CB8AC3E}">
        <p14:creationId xmlns:p14="http://schemas.microsoft.com/office/powerpoint/2010/main" val="3209548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77319AF5-001E-49F5-B719-7CCC9CA7E45E}" type="slidenum">
              <a:rPr lang="zh-TW" altLang="en-US">
                <a:latin typeface="Arial" panose="020B0604020202020204" pitchFamily="34" charset="0"/>
              </a:rPr>
              <a:pPr eaLnBrk="1" hangingPunct="1">
                <a:spcBef>
                  <a:spcPct val="0"/>
                </a:spcBef>
              </a:pPr>
              <a:t>17</a:t>
            </a:fld>
            <a:endParaRPr lang="en-US" altLang="zh-TW">
              <a:latin typeface="Arial" panose="020B0604020202020204" pitchFamily="34" charset="0"/>
            </a:endParaRPr>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zh-TW" altLang="en-US" smtClean="0"/>
              <a:t>興櫃要每月輸入嗎?</a:t>
            </a:r>
          </a:p>
        </p:txBody>
      </p:sp>
    </p:spTree>
    <p:extLst>
      <p:ext uri="{BB962C8B-B14F-4D97-AF65-F5344CB8AC3E}">
        <p14:creationId xmlns:p14="http://schemas.microsoft.com/office/powerpoint/2010/main" val="3792066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xfrm>
            <a:off x="931863" y="739775"/>
            <a:ext cx="4938712"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p:cNvSpPr>
          <p:nvPr>
            <p:ph type="body" idx="1"/>
          </p:nvPr>
        </p:nvSpPr>
        <p:spPr bwMode="auto">
          <a:xfrm>
            <a:off x="906463" y="4691063"/>
            <a:ext cx="4984750" cy="4441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興櫃要每月輸入嗎?</a:t>
            </a:r>
          </a:p>
        </p:txBody>
      </p:sp>
    </p:spTree>
    <p:extLst>
      <p:ext uri="{BB962C8B-B14F-4D97-AF65-F5344CB8AC3E}">
        <p14:creationId xmlns:p14="http://schemas.microsoft.com/office/powerpoint/2010/main" val="3691480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xfrm>
            <a:off x="931863" y="739775"/>
            <a:ext cx="4938712"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xfrm>
            <a:off x="906463" y="4691063"/>
            <a:ext cx="4984750" cy="4441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興櫃要每月輸入嗎?</a:t>
            </a:r>
          </a:p>
        </p:txBody>
      </p:sp>
    </p:spTree>
    <p:extLst>
      <p:ext uri="{BB962C8B-B14F-4D97-AF65-F5344CB8AC3E}">
        <p14:creationId xmlns:p14="http://schemas.microsoft.com/office/powerpoint/2010/main" val="1871883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編號版面配置區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F2A9862C-F245-4C57-92EA-79CAA79330C9}" type="slidenum">
              <a:rPr lang="zh-TW" altLang="en-US">
                <a:latin typeface="Arial" panose="020B0604020202020204" pitchFamily="34" charset="0"/>
              </a:rPr>
              <a:pPr eaLnBrk="1" hangingPunct="1">
                <a:spcBef>
                  <a:spcPct val="0"/>
                </a:spcBef>
              </a:pPr>
              <a:t>2</a:t>
            </a:fld>
            <a:endParaRPr lang="en-US" altLang="zh-TW">
              <a:latin typeface="Arial" panose="020B0604020202020204" pitchFamily="34" charset="0"/>
            </a:endParaRPr>
          </a:p>
        </p:txBody>
      </p:sp>
      <p:sp>
        <p:nvSpPr>
          <p:cNvPr id="4096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p:cNvSpPr>
          <p:nvPr>
            <p:ph type="body" idx="1"/>
          </p:nvPr>
        </p:nvSpPr>
        <p:spPr bwMode="auto">
          <a:xfrm>
            <a:off x="374650" y="4576763"/>
            <a:ext cx="6048375" cy="444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Tree>
    <p:extLst>
      <p:ext uri="{BB962C8B-B14F-4D97-AF65-F5344CB8AC3E}">
        <p14:creationId xmlns:p14="http://schemas.microsoft.com/office/powerpoint/2010/main" val="26317022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xfrm>
            <a:off x="931863" y="739775"/>
            <a:ext cx="4938712"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xfrm>
            <a:off x="906463" y="4691063"/>
            <a:ext cx="4984750" cy="4441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興櫃要每月輸入嗎?</a:t>
            </a:r>
          </a:p>
        </p:txBody>
      </p:sp>
    </p:spTree>
    <p:extLst>
      <p:ext uri="{BB962C8B-B14F-4D97-AF65-F5344CB8AC3E}">
        <p14:creationId xmlns:p14="http://schemas.microsoft.com/office/powerpoint/2010/main" val="18609062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bwMode="auto">
          <a:xfrm>
            <a:off x="931863" y="739775"/>
            <a:ext cx="4938712"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p:cNvSpPr>
            <a:spLocks noGrp="1"/>
          </p:cNvSpPr>
          <p:nvPr>
            <p:ph type="body" idx="1"/>
          </p:nvPr>
        </p:nvSpPr>
        <p:spPr bwMode="auto">
          <a:xfrm>
            <a:off x="906463" y="4691063"/>
            <a:ext cx="4984750" cy="4441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興櫃要每月輸入嗎?</a:t>
            </a:r>
          </a:p>
        </p:txBody>
      </p:sp>
    </p:spTree>
    <p:extLst>
      <p:ext uri="{BB962C8B-B14F-4D97-AF65-F5344CB8AC3E}">
        <p14:creationId xmlns:p14="http://schemas.microsoft.com/office/powerpoint/2010/main" val="37724714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9842D0C1-507B-4CFD-849D-10785AF80216}" type="slidenum">
              <a:rPr lang="zh-TW" altLang="en-US">
                <a:latin typeface="Arial" panose="020B0604020202020204" pitchFamily="34" charset="0"/>
              </a:rPr>
              <a:pPr eaLnBrk="1" hangingPunct="1">
                <a:spcBef>
                  <a:spcPct val="0"/>
                </a:spcBef>
              </a:pPr>
              <a:t>23</a:t>
            </a:fld>
            <a:endParaRPr lang="en-US" altLang="zh-TW">
              <a:latin typeface="Arial" panose="020B0604020202020204" pitchFamily="34" charset="0"/>
            </a:endParaRPr>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zh-TW" altLang="en-US" smtClean="0"/>
              <a:t>興櫃要每月輸入嗎?</a:t>
            </a:r>
          </a:p>
        </p:txBody>
      </p:sp>
    </p:spTree>
    <p:extLst>
      <p:ext uri="{BB962C8B-B14F-4D97-AF65-F5344CB8AC3E}">
        <p14:creationId xmlns:p14="http://schemas.microsoft.com/office/powerpoint/2010/main" val="36072040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C5F7BCF2-373D-4250-A19D-5B0D709BAFE6}" type="slidenum">
              <a:rPr lang="zh-TW" altLang="en-US">
                <a:latin typeface="Arial" panose="020B0604020202020204" pitchFamily="34" charset="0"/>
              </a:rPr>
              <a:pPr eaLnBrk="1" hangingPunct="1">
                <a:spcBef>
                  <a:spcPct val="0"/>
                </a:spcBef>
              </a:pPr>
              <a:t>24</a:t>
            </a:fld>
            <a:endParaRPr lang="en-US" altLang="zh-TW">
              <a:latin typeface="Arial" panose="020B0604020202020204" pitchFamily="34" charset="0"/>
            </a:endParaRPr>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zh-TW" altLang="en-US" smtClean="0"/>
              <a:t>興櫃要每月輸入嗎?</a:t>
            </a:r>
          </a:p>
        </p:txBody>
      </p:sp>
    </p:spTree>
    <p:extLst>
      <p:ext uri="{BB962C8B-B14F-4D97-AF65-F5344CB8AC3E}">
        <p14:creationId xmlns:p14="http://schemas.microsoft.com/office/powerpoint/2010/main" val="38258624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xfrm>
            <a:off x="931863" y="739775"/>
            <a:ext cx="4938712"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p:cNvSpPr>
            <a:spLocks noGrp="1"/>
          </p:cNvSpPr>
          <p:nvPr>
            <p:ph type="body" idx="1"/>
          </p:nvPr>
        </p:nvSpPr>
        <p:spPr bwMode="auto">
          <a:xfrm>
            <a:off x="906463" y="4691063"/>
            <a:ext cx="4984750" cy="4441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興櫃要每月輸入嗎?</a:t>
            </a:r>
          </a:p>
        </p:txBody>
      </p:sp>
    </p:spTree>
    <p:extLst>
      <p:ext uri="{BB962C8B-B14F-4D97-AF65-F5344CB8AC3E}">
        <p14:creationId xmlns:p14="http://schemas.microsoft.com/office/powerpoint/2010/main" val="7316334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B29025EA-6962-46F6-AF09-50A8E8D741DF}" type="slidenum">
              <a:rPr lang="zh-TW" altLang="en-US">
                <a:latin typeface="Arial" panose="020B0604020202020204" pitchFamily="34" charset="0"/>
              </a:rPr>
              <a:pPr eaLnBrk="1" hangingPunct="1">
                <a:spcBef>
                  <a:spcPct val="0"/>
                </a:spcBef>
              </a:pPr>
              <a:t>26</a:t>
            </a:fld>
            <a:endParaRPr lang="en-US" altLang="zh-TW">
              <a:latin typeface="Arial" panose="020B0604020202020204" pitchFamily="34" charset="0"/>
            </a:endParaRPr>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zh-TW" altLang="en-US" smtClean="0"/>
              <a:t>興櫃要每月輸入嗎?</a:t>
            </a:r>
          </a:p>
        </p:txBody>
      </p:sp>
    </p:spTree>
    <p:extLst>
      <p:ext uri="{BB962C8B-B14F-4D97-AF65-F5344CB8AC3E}">
        <p14:creationId xmlns:p14="http://schemas.microsoft.com/office/powerpoint/2010/main" val="27779326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編號版面配置區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A98E72BC-F942-4429-BAB1-3CCEB08A411A}" type="slidenum">
              <a:rPr lang="zh-TW" altLang="en-US">
                <a:latin typeface="Arial" panose="020B0604020202020204" pitchFamily="34" charset="0"/>
              </a:rPr>
              <a:pPr eaLnBrk="1" hangingPunct="1">
                <a:spcBef>
                  <a:spcPct val="0"/>
                </a:spcBef>
              </a:pPr>
              <a:t>27</a:t>
            </a:fld>
            <a:endParaRPr lang="en-US" altLang="zh-TW">
              <a:latin typeface="Arial" panose="020B0604020202020204" pitchFamily="34" charset="0"/>
            </a:endParaRPr>
          </a:p>
        </p:txBody>
      </p:sp>
      <p:sp>
        <p:nvSpPr>
          <p:cNvPr id="5529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p:cNvSpPr>
          <p:nvPr>
            <p:ph type="body" idx="1"/>
          </p:nvPr>
        </p:nvSpPr>
        <p:spPr bwMode="auto">
          <a:xfrm>
            <a:off x="374650" y="4576763"/>
            <a:ext cx="6048375" cy="444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Tree>
    <p:extLst>
      <p:ext uri="{BB962C8B-B14F-4D97-AF65-F5344CB8AC3E}">
        <p14:creationId xmlns:p14="http://schemas.microsoft.com/office/powerpoint/2010/main" val="38161519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編號版面配置區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A98E72BC-F942-4429-BAB1-3CCEB08A411A}" type="slidenum">
              <a:rPr lang="zh-TW" altLang="en-US">
                <a:latin typeface="Arial" panose="020B0604020202020204" pitchFamily="34" charset="0"/>
              </a:rPr>
              <a:pPr eaLnBrk="1" hangingPunct="1">
                <a:spcBef>
                  <a:spcPct val="0"/>
                </a:spcBef>
              </a:pPr>
              <a:t>28</a:t>
            </a:fld>
            <a:endParaRPr lang="en-US" altLang="zh-TW">
              <a:latin typeface="Arial" panose="020B0604020202020204" pitchFamily="34" charset="0"/>
            </a:endParaRPr>
          </a:p>
        </p:txBody>
      </p:sp>
      <p:sp>
        <p:nvSpPr>
          <p:cNvPr id="5529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p:cNvSpPr>
          <p:nvPr>
            <p:ph type="body" idx="1"/>
          </p:nvPr>
        </p:nvSpPr>
        <p:spPr bwMode="auto">
          <a:xfrm>
            <a:off x="374650" y="4576763"/>
            <a:ext cx="6048375" cy="444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Tree>
    <p:extLst>
      <p:ext uri="{BB962C8B-B14F-4D97-AF65-F5344CB8AC3E}">
        <p14:creationId xmlns:p14="http://schemas.microsoft.com/office/powerpoint/2010/main" val="29914533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EA37B578-874F-4F87-8E12-4065B41A28ED}" type="slidenum">
              <a:rPr lang="zh-TW" altLang="en-US">
                <a:latin typeface="Arial" panose="020B0604020202020204" pitchFamily="34" charset="0"/>
              </a:rPr>
              <a:pPr eaLnBrk="1" hangingPunct="1">
                <a:spcBef>
                  <a:spcPct val="0"/>
                </a:spcBef>
              </a:pPr>
              <a:t>29</a:t>
            </a:fld>
            <a:endParaRPr lang="en-US" altLang="zh-TW">
              <a:latin typeface="Arial" panose="020B0604020202020204" pitchFamily="34" charset="0"/>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zh-TW" altLang="en-US" smtClean="0"/>
              <a:t>興櫃要每月輸入嗎?</a:t>
            </a:r>
          </a:p>
        </p:txBody>
      </p:sp>
    </p:spTree>
    <p:extLst>
      <p:ext uri="{BB962C8B-B14F-4D97-AF65-F5344CB8AC3E}">
        <p14:creationId xmlns:p14="http://schemas.microsoft.com/office/powerpoint/2010/main" val="21133022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2F670687-7EF1-498B-A924-36EB4B41B46C}" type="slidenum">
              <a:rPr lang="zh-TW" altLang="en-US">
                <a:latin typeface="Arial" panose="020B0604020202020204" pitchFamily="34" charset="0"/>
              </a:rPr>
              <a:pPr eaLnBrk="1" hangingPunct="1">
                <a:spcBef>
                  <a:spcPct val="0"/>
                </a:spcBef>
              </a:pPr>
              <a:t>30</a:t>
            </a:fld>
            <a:endParaRPr lang="en-US" altLang="zh-TW">
              <a:latin typeface="Arial" panose="020B0604020202020204" pitchFamily="34" charset="0"/>
            </a:endParaRPr>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zh-TW" altLang="en-US" smtClean="0"/>
              <a:t>興櫃要每月輸入嗎?</a:t>
            </a:r>
          </a:p>
        </p:txBody>
      </p:sp>
    </p:spTree>
    <p:extLst>
      <p:ext uri="{BB962C8B-B14F-4D97-AF65-F5344CB8AC3E}">
        <p14:creationId xmlns:p14="http://schemas.microsoft.com/office/powerpoint/2010/main" val="2327625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編號版面配置區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6073F516-C73B-4F70-A371-DE47808E8528}" type="slidenum">
              <a:rPr lang="zh-TW" altLang="en-US">
                <a:latin typeface="Arial" panose="020B0604020202020204" pitchFamily="34" charset="0"/>
              </a:rPr>
              <a:pPr eaLnBrk="1" hangingPunct="1">
                <a:spcBef>
                  <a:spcPct val="0"/>
                </a:spcBef>
              </a:pPr>
              <a:t>3</a:t>
            </a:fld>
            <a:endParaRPr lang="en-US" altLang="zh-TW">
              <a:latin typeface="Arial" panose="020B0604020202020204" pitchFamily="34" charset="0"/>
            </a:endParaRPr>
          </a:p>
        </p:txBody>
      </p:sp>
      <p:sp>
        <p:nvSpPr>
          <p:cNvPr id="4198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p:cNvSpPr>
          <p:nvPr>
            <p:ph type="body" idx="1"/>
          </p:nvPr>
        </p:nvSpPr>
        <p:spPr bwMode="auto">
          <a:xfrm>
            <a:off x="374650" y="4576763"/>
            <a:ext cx="6048375" cy="444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Tree>
    <p:extLst>
      <p:ext uri="{BB962C8B-B14F-4D97-AF65-F5344CB8AC3E}">
        <p14:creationId xmlns:p14="http://schemas.microsoft.com/office/powerpoint/2010/main" val="41965667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0BE1A971-CD3A-4249-84F9-15BC623059B3}" type="slidenum">
              <a:rPr lang="zh-TW" altLang="en-US">
                <a:latin typeface="Arial" panose="020B0604020202020204" pitchFamily="34" charset="0"/>
              </a:rPr>
              <a:pPr eaLnBrk="1" hangingPunct="1">
                <a:spcBef>
                  <a:spcPct val="0"/>
                </a:spcBef>
              </a:pPr>
              <a:t>31</a:t>
            </a:fld>
            <a:endParaRPr lang="en-US" altLang="zh-TW">
              <a:latin typeface="Arial" panose="020B0604020202020204" pitchFamily="34" charset="0"/>
            </a:endParaRPr>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zh-TW" altLang="en-US" smtClean="0"/>
              <a:t>興櫃要每月輸入嗎?</a:t>
            </a:r>
          </a:p>
        </p:txBody>
      </p:sp>
    </p:spTree>
    <p:extLst>
      <p:ext uri="{BB962C8B-B14F-4D97-AF65-F5344CB8AC3E}">
        <p14:creationId xmlns:p14="http://schemas.microsoft.com/office/powerpoint/2010/main" val="22931580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C3DE6D84-AE05-4F0A-80DD-93ACD2F2668D}" type="slidenum">
              <a:rPr lang="zh-TW" altLang="en-US">
                <a:latin typeface="Arial" panose="020B0604020202020204" pitchFamily="34" charset="0"/>
              </a:rPr>
              <a:pPr eaLnBrk="1" hangingPunct="1">
                <a:spcBef>
                  <a:spcPct val="0"/>
                </a:spcBef>
              </a:pPr>
              <a:t>32</a:t>
            </a:fld>
            <a:endParaRPr lang="en-US" altLang="zh-TW">
              <a:latin typeface="Arial" panose="020B0604020202020204" pitchFamily="34" charset="0"/>
            </a:endParaRPr>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zh-TW" altLang="en-US" smtClean="0"/>
              <a:t>興櫃要每月輸入嗎?</a:t>
            </a:r>
          </a:p>
        </p:txBody>
      </p:sp>
    </p:spTree>
    <p:extLst>
      <p:ext uri="{BB962C8B-B14F-4D97-AF65-F5344CB8AC3E}">
        <p14:creationId xmlns:p14="http://schemas.microsoft.com/office/powerpoint/2010/main" val="24482036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4B9D1E07-A110-4B67-BBCB-747FC557C6D0}" type="slidenum">
              <a:rPr lang="zh-TW" altLang="en-US">
                <a:latin typeface="Arial" panose="020B0604020202020204" pitchFamily="34" charset="0"/>
              </a:rPr>
              <a:pPr eaLnBrk="1" hangingPunct="1">
                <a:spcBef>
                  <a:spcPct val="0"/>
                </a:spcBef>
              </a:pPr>
              <a:t>33</a:t>
            </a:fld>
            <a:endParaRPr lang="en-US" altLang="zh-TW">
              <a:latin typeface="Arial" panose="020B0604020202020204" pitchFamily="34"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zh-TW" altLang="en-US" smtClean="0"/>
              <a:t>興櫃要每月輸入嗎?</a:t>
            </a:r>
          </a:p>
        </p:txBody>
      </p:sp>
    </p:spTree>
    <p:extLst>
      <p:ext uri="{BB962C8B-B14F-4D97-AF65-F5344CB8AC3E}">
        <p14:creationId xmlns:p14="http://schemas.microsoft.com/office/powerpoint/2010/main" val="13322084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70DC8D4E-13BF-406B-8F33-CB2BB551F2CE}" type="slidenum">
              <a:rPr lang="zh-TW" altLang="en-US">
                <a:latin typeface="Arial" panose="020B0604020202020204" pitchFamily="34" charset="0"/>
              </a:rPr>
              <a:pPr eaLnBrk="1" hangingPunct="1">
                <a:spcBef>
                  <a:spcPct val="0"/>
                </a:spcBef>
              </a:pPr>
              <a:t>34</a:t>
            </a:fld>
            <a:endParaRPr lang="en-US" altLang="zh-TW">
              <a:latin typeface="Arial" panose="020B0604020202020204" pitchFamily="34" charset="0"/>
            </a:endParaRPr>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zh-TW" altLang="en-US" smtClean="0"/>
              <a:t>興櫃要每月輸入嗎?</a:t>
            </a:r>
          </a:p>
        </p:txBody>
      </p:sp>
    </p:spTree>
    <p:extLst>
      <p:ext uri="{BB962C8B-B14F-4D97-AF65-F5344CB8AC3E}">
        <p14:creationId xmlns:p14="http://schemas.microsoft.com/office/powerpoint/2010/main" val="22293439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70DC8D4E-13BF-406B-8F33-CB2BB551F2CE}" type="slidenum">
              <a:rPr lang="zh-TW" altLang="en-US">
                <a:latin typeface="Arial" panose="020B0604020202020204" pitchFamily="34" charset="0"/>
              </a:rPr>
              <a:pPr eaLnBrk="1" hangingPunct="1">
                <a:spcBef>
                  <a:spcPct val="0"/>
                </a:spcBef>
              </a:pPr>
              <a:t>35</a:t>
            </a:fld>
            <a:endParaRPr lang="en-US" altLang="zh-TW">
              <a:latin typeface="Arial" panose="020B0604020202020204" pitchFamily="34" charset="0"/>
            </a:endParaRPr>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zh-TW" altLang="en-US" smtClean="0"/>
              <a:t>興櫃要每月輸入嗎?</a:t>
            </a:r>
          </a:p>
        </p:txBody>
      </p:sp>
    </p:spTree>
    <p:extLst>
      <p:ext uri="{BB962C8B-B14F-4D97-AF65-F5344CB8AC3E}">
        <p14:creationId xmlns:p14="http://schemas.microsoft.com/office/powerpoint/2010/main" val="13657606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EDC955B0-E311-4B9A-96CF-F674BD6B6BE5}" type="slidenum">
              <a:rPr lang="zh-TW" altLang="en-US">
                <a:latin typeface="Arial" panose="020B0604020202020204" pitchFamily="34" charset="0"/>
              </a:rPr>
              <a:pPr eaLnBrk="1" hangingPunct="1">
                <a:spcBef>
                  <a:spcPct val="0"/>
                </a:spcBef>
              </a:pPr>
              <a:t>36</a:t>
            </a:fld>
            <a:endParaRPr lang="en-US" altLang="zh-TW">
              <a:latin typeface="Arial" panose="020B0604020202020204" pitchFamily="34" charset="0"/>
            </a:endParaRPr>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zh-TW" altLang="en-US" smtClean="0"/>
              <a:t>興櫃要每月輸入嗎?</a:t>
            </a:r>
          </a:p>
        </p:txBody>
      </p:sp>
    </p:spTree>
    <p:extLst>
      <p:ext uri="{BB962C8B-B14F-4D97-AF65-F5344CB8AC3E}">
        <p14:creationId xmlns:p14="http://schemas.microsoft.com/office/powerpoint/2010/main" val="7522057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2EF95AC4-8ABB-4B01-92EF-DE7AEABCE852}" type="slidenum">
              <a:rPr lang="zh-TW" altLang="en-US">
                <a:latin typeface="Arial" panose="020B0604020202020204" pitchFamily="34" charset="0"/>
              </a:rPr>
              <a:pPr eaLnBrk="1" hangingPunct="1">
                <a:spcBef>
                  <a:spcPct val="0"/>
                </a:spcBef>
              </a:pPr>
              <a:t>37</a:t>
            </a:fld>
            <a:endParaRPr lang="en-US" altLang="zh-TW">
              <a:latin typeface="Arial" panose="020B0604020202020204" pitchFamily="34" charset="0"/>
            </a:endParaRPr>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zh-TW" altLang="en-US" smtClean="0"/>
              <a:t>興櫃要每月輸入嗎?</a:t>
            </a:r>
          </a:p>
        </p:txBody>
      </p:sp>
    </p:spTree>
    <p:extLst>
      <p:ext uri="{BB962C8B-B14F-4D97-AF65-F5344CB8AC3E}">
        <p14:creationId xmlns:p14="http://schemas.microsoft.com/office/powerpoint/2010/main" val="40368549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B45B0A6A-4BC3-4988-B8AB-F6DA583D144E}" type="slidenum">
              <a:rPr lang="zh-TW" altLang="en-US">
                <a:latin typeface="Arial" panose="020B0604020202020204" pitchFamily="34" charset="0"/>
              </a:rPr>
              <a:pPr eaLnBrk="1" hangingPunct="1">
                <a:spcBef>
                  <a:spcPct val="0"/>
                </a:spcBef>
              </a:pPr>
              <a:t>38</a:t>
            </a:fld>
            <a:endParaRPr lang="en-US" altLang="zh-TW">
              <a:latin typeface="Arial" panose="020B0604020202020204" pitchFamily="34" charset="0"/>
            </a:endParaRPr>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zh-TW" altLang="en-US" smtClean="0"/>
              <a:t>興櫃要每月輸入嗎?</a:t>
            </a:r>
          </a:p>
        </p:txBody>
      </p:sp>
    </p:spTree>
    <p:extLst>
      <p:ext uri="{BB962C8B-B14F-4D97-AF65-F5344CB8AC3E}">
        <p14:creationId xmlns:p14="http://schemas.microsoft.com/office/powerpoint/2010/main" val="11037031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B45B0A6A-4BC3-4988-B8AB-F6DA583D144E}" type="slidenum">
              <a:rPr lang="zh-TW" altLang="en-US">
                <a:latin typeface="Arial" panose="020B0604020202020204" pitchFamily="34" charset="0"/>
              </a:rPr>
              <a:pPr eaLnBrk="1" hangingPunct="1">
                <a:spcBef>
                  <a:spcPct val="0"/>
                </a:spcBef>
              </a:pPr>
              <a:t>39</a:t>
            </a:fld>
            <a:endParaRPr lang="en-US" altLang="zh-TW">
              <a:latin typeface="Arial" panose="020B0604020202020204" pitchFamily="34" charset="0"/>
            </a:endParaRPr>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zh-TW" altLang="en-US" smtClean="0"/>
              <a:t>興櫃要每月輸入嗎?</a:t>
            </a:r>
          </a:p>
        </p:txBody>
      </p:sp>
    </p:spTree>
    <p:extLst>
      <p:ext uri="{BB962C8B-B14F-4D97-AF65-F5344CB8AC3E}">
        <p14:creationId xmlns:p14="http://schemas.microsoft.com/office/powerpoint/2010/main" val="27767489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083AC2AF-DC83-4DF9-AAFC-0FC6FA869DA3}" type="slidenum">
              <a:rPr lang="zh-TW" altLang="en-US">
                <a:latin typeface="Arial" panose="020B0604020202020204" pitchFamily="34" charset="0"/>
              </a:rPr>
              <a:pPr eaLnBrk="1" hangingPunct="1">
                <a:spcBef>
                  <a:spcPct val="0"/>
                </a:spcBef>
              </a:pPr>
              <a:t>40</a:t>
            </a:fld>
            <a:endParaRPr lang="en-US" altLang="zh-TW">
              <a:latin typeface="Arial" panose="020B0604020202020204" pitchFamily="34" charset="0"/>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zh-TW" altLang="en-US" smtClean="0"/>
              <a:t>興櫃要每月輸入嗎?</a:t>
            </a:r>
          </a:p>
        </p:txBody>
      </p:sp>
    </p:spTree>
    <p:extLst>
      <p:ext uri="{BB962C8B-B14F-4D97-AF65-F5344CB8AC3E}">
        <p14:creationId xmlns:p14="http://schemas.microsoft.com/office/powerpoint/2010/main" val="2255103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2C66C7CF-CD87-4DD3-9662-058445A55B61}" type="slidenum">
              <a:rPr lang="zh-TW" altLang="en-US">
                <a:latin typeface="Arial" panose="020B0604020202020204" pitchFamily="34" charset="0"/>
              </a:rPr>
              <a:pPr eaLnBrk="1" hangingPunct="1">
                <a:spcBef>
                  <a:spcPct val="0"/>
                </a:spcBef>
              </a:pPr>
              <a:t>4</a:t>
            </a:fld>
            <a:endParaRPr lang="en-US" altLang="zh-TW">
              <a:latin typeface="Arial" panose="020B0604020202020204" pitchFamily="34"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zh-TW" altLang="en-US" smtClean="0"/>
              <a:t>興櫃要每月輸入嗎?</a:t>
            </a:r>
          </a:p>
        </p:txBody>
      </p:sp>
    </p:spTree>
    <p:extLst>
      <p:ext uri="{BB962C8B-B14F-4D97-AF65-F5344CB8AC3E}">
        <p14:creationId xmlns:p14="http://schemas.microsoft.com/office/powerpoint/2010/main" val="19621917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083AC2AF-DC83-4DF9-AAFC-0FC6FA869DA3}" type="slidenum">
              <a:rPr lang="zh-TW" altLang="en-US">
                <a:latin typeface="Arial" panose="020B0604020202020204" pitchFamily="34" charset="0"/>
              </a:rPr>
              <a:pPr eaLnBrk="1" hangingPunct="1">
                <a:spcBef>
                  <a:spcPct val="0"/>
                </a:spcBef>
              </a:pPr>
              <a:t>41</a:t>
            </a:fld>
            <a:endParaRPr lang="en-US" altLang="zh-TW">
              <a:latin typeface="Arial" panose="020B0604020202020204" pitchFamily="34" charset="0"/>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zh-TW" altLang="en-US" smtClean="0"/>
              <a:t>興櫃要每月輸入嗎?</a:t>
            </a:r>
          </a:p>
        </p:txBody>
      </p:sp>
    </p:spTree>
    <p:extLst>
      <p:ext uri="{BB962C8B-B14F-4D97-AF65-F5344CB8AC3E}">
        <p14:creationId xmlns:p14="http://schemas.microsoft.com/office/powerpoint/2010/main" val="20898800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2CACD20E-44EB-4BB7-B873-ACCDE2531298}" type="slidenum">
              <a:rPr lang="zh-TW" altLang="en-US">
                <a:latin typeface="Arial" panose="020B0604020202020204" pitchFamily="34" charset="0"/>
              </a:rPr>
              <a:pPr eaLnBrk="1" hangingPunct="1">
                <a:spcBef>
                  <a:spcPct val="0"/>
                </a:spcBef>
              </a:pPr>
              <a:t>42</a:t>
            </a:fld>
            <a:endParaRPr lang="en-US" altLang="zh-TW">
              <a:latin typeface="Arial" panose="020B0604020202020204" pitchFamily="34" charset="0"/>
            </a:endParaRPr>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zh-TW" altLang="en-US" smtClean="0"/>
              <a:t>興櫃要每月輸入嗎?</a:t>
            </a:r>
          </a:p>
        </p:txBody>
      </p:sp>
    </p:spTree>
    <p:extLst>
      <p:ext uri="{BB962C8B-B14F-4D97-AF65-F5344CB8AC3E}">
        <p14:creationId xmlns:p14="http://schemas.microsoft.com/office/powerpoint/2010/main" val="29684952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2CACD20E-44EB-4BB7-B873-ACCDE2531298}" type="slidenum">
              <a:rPr lang="zh-TW" altLang="en-US">
                <a:latin typeface="Arial" panose="020B0604020202020204" pitchFamily="34" charset="0"/>
              </a:rPr>
              <a:pPr eaLnBrk="1" hangingPunct="1">
                <a:spcBef>
                  <a:spcPct val="0"/>
                </a:spcBef>
              </a:pPr>
              <a:t>43</a:t>
            </a:fld>
            <a:endParaRPr lang="en-US" altLang="zh-TW">
              <a:latin typeface="Arial" panose="020B0604020202020204" pitchFamily="34" charset="0"/>
            </a:endParaRPr>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zh-TW" altLang="en-US" smtClean="0"/>
              <a:t>興櫃要每月輸入嗎?</a:t>
            </a:r>
          </a:p>
        </p:txBody>
      </p:sp>
    </p:spTree>
    <p:extLst>
      <p:ext uri="{BB962C8B-B14F-4D97-AF65-F5344CB8AC3E}">
        <p14:creationId xmlns:p14="http://schemas.microsoft.com/office/powerpoint/2010/main" val="23020663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投影片編號版面配置區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99D193CD-3548-47FC-AB71-EB0FD73F0782}" type="slidenum">
              <a:rPr lang="zh-TW" altLang="en-US">
                <a:solidFill>
                  <a:srgbClr val="000000"/>
                </a:solidFill>
                <a:latin typeface="Arial" panose="020B0604020202020204" pitchFamily="34" charset="0"/>
              </a:rPr>
              <a:pPr eaLnBrk="1" hangingPunct="1">
                <a:spcBef>
                  <a:spcPct val="0"/>
                </a:spcBef>
              </a:pPr>
              <a:t>44</a:t>
            </a:fld>
            <a:endParaRPr lang="en-US" altLang="zh-TW">
              <a:solidFill>
                <a:srgbClr val="000000"/>
              </a:solidFill>
              <a:latin typeface="Arial" panose="020B0604020202020204" pitchFamily="34" charset="0"/>
            </a:endParaRPr>
          </a:p>
        </p:txBody>
      </p:sp>
      <p:sp>
        <p:nvSpPr>
          <p:cNvPr id="6758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p:cNvSpPr>
          <p:nvPr>
            <p:ph type="body" idx="1"/>
          </p:nvPr>
        </p:nvSpPr>
        <p:spPr bwMode="auto">
          <a:xfrm>
            <a:off x="374650" y="4576763"/>
            <a:ext cx="6048375" cy="444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Tree>
    <p:extLst>
      <p:ext uri="{BB962C8B-B14F-4D97-AF65-F5344CB8AC3E}">
        <p14:creationId xmlns:p14="http://schemas.microsoft.com/office/powerpoint/2010/main" val="29122693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2CACD20E-44EB-4BB7-B873-ACCDE2531298}" type="slidenum">
              <a:rPr lang="zh-TW" altLang="en-US">
                <a:latin typeface="Arial" panose="020B0604020202020204" pitchFamily="34" charset="0"/>
              </a:rPr>
              <a:pPr eaLnBrk="1" hangingPunct="1">
                <a:spcBef>
                  <a:spcPct val="0"/>
                </a:spcBef>
              </a:pPr>
              <a:t>45</a:t>
            </a:fld>
            <a:endParaRPr lang="en-US" altLang="zh-TW">
              <a:latin typeface="Arial" panose="020B0604020202020204" pitchFamily="34" charset="0"/>
            </a:endParaRPr>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zh-TW" altLang="en-US" smtClean="0"/>
              <a:t>興櫃要每月輸入嗎?</a:t>
            </a:r>
          </a:p>
        </p:txBody>
      </p:sp>
    </p:spTree>
    <p:extLst>
      <p:ext uri="{BB962C8B-B14F-4D97-AF65-F5344CB8AC3E}">
        <p14:creationId xmlns:p14="http://schemas.microsoft.com/office/powerpoint/2010/main" val="35731207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投影片編號版面配置區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99D193CD-3548-47FC-AB71-EB0FD73F0782}" type="slidenum">
              <a:rPr lang="zh-TW" altLang="en-US">
                <a:solidFill>
                  <a:srgbClr val="000000"/>
                </a:solidFill>
                <a:latin typeface="Arial" panose="020B0604020202020204" pitchFamily="34" charset="0"/>
              </a:rPr>
              <a:pPr eaLnBrk="1" hangingPunct="1">
                <a:spcBef>
                  <a:spcPct val="0"/>
                </a:spcBef>
              </a:pPr>
              <a:t>46</a:t>
            </a:fld>
            <a:endParaRPr lang="en-US" altLang="zh-TW">
              <a:solidFill>
                <a:srgbClr val="000000"/>
              </a:solidFill>
              <a:latin typeface="Arial" panose="020B0604020202020204" pitchFamily="34" charset="0"/>
            </a:endParaRPr>
          </a:p>
        </p:txBody>
      </p:sp>
      <p:sp>
        <p:nvSpPr>
          <p:cNvPr id="6758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p:cNvSpPr>
          <p:nvPr>
            <p:ph type="body" idx="1"/>
          </p:nvPr>
        </p:nvSpPr>
        <p:spPr bwMode="auto">
          <a:xfrm>
            <a:off x="374650" y="4576763"/>
            <a:ext cx="6048375" cy="444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Tree>
    <p:extLst>
      <p:ext uri="{BB962C8B-B14F-4D97-AF65-F5344CB8AC3E}">
        <p14:creationId xmlns:p14="http://schemas.microsoft.com/office/powerpoint/2010/main" val="30814248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DEFC4CAD-CAFF-43FD-84B6-E927601EAC43}" type="slidenum">
              <a:rPr lang="zh-TW" altLang="en-US">
                <a:latin typeface="Arial" panose="020B0604020202020204" pitchFamily="34" charset="0"/>
              </a:rPr>
              <a:pPr eaLnBrk="1" hangingPunct="1">
                <a:spcBef>
                  <a:spcPct val="0"/>
                </a:spcBef>
              </a:pPr>
              <a:t>47</a:t>
            </a:fld>
            <a:endParaRPr lang="en-US" altLang="zh-TW">
              <a:latin typeface="Arial" panose="020B0604020202020204" pitchFamily="34"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zh-TW" altLang="en-US" smtClean="0"/>
              <a:t>興櫃要每月輸入嗎?</a:t>
            </a:r>
          </a:p>
        </p:txBody>
      </p:sp>
    </p:spTree>
    <p:extLst>
      <p:ext uri="{BB962C8B-B14F-4D97-AF65-F5344CB8AC3E}">
        <p14:creationId xmlns:p14="http://schemas.microsoft.com/office/powerpoint/2010/main" val="42553854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CB93E551-CD7B-42A5-96B6-1B8A5D26788D}" type="slidenum">
              <a:rPr lang="zh-TW" altLang="en-US">
                <a:latin typeface="Arial" panose="020B0604020202020204" pitchFamily="34" charset="0"/>
              </a:rPr>
              <a:pPr eaLnBrk="1" hangingPunct="1">
                <a:spcBef>
                  <a:spcPct val="0"/>
                </a:spcBef>
              </a:pPr>
              <a:t>48</a:t>
            </a:fld>
            <a:endParaRPr lang="en-US" altLang="zh-TW">
              <a:latin typeface="Arial" panose="020B0604020202020204" pitchFamily="34" charset="0"/>
            </a:endParaRPr>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zh-TW" altLang="en-US" smtClean="0"/>
              <a:t>興櫃要每月輸入嗎?</a:t>
            </a:r>
          </a:p>
        </p:txBody>
      </p:sp>
    </p:spTree>
    <p:extLst>
      <p:ext uri="{BB962C8B-B14F-4D97-AF65-F5344CB8AC3E}">
        <p14:creationId xmlns:p14="http://schemas.microsoft.com/office/powerpoint/2010/main" val="38337466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xfrm>
            <a:off x="931863" y="739775"/>
            <a:ext cx="4938712"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p:cNvSpPr>
          <p:nvPr>
            <p:ph type="body" idx="1"/>
          </p:nvPr>
        </p:nvSpPr>
        <p:spPr bwMode="auto">
          <a:xfrm>
            <a:off x="906463" y="4691063"/>
            <a:ext cx="4984750" cy="4441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興櫃要每月輸入嗎?</a:t>
            </a:r>
          </a:p>
        </p:txBody>
      </p:sp>
    </p:spTree>
    <p:extLst>
      <p:ext uri="{BB962C8B-B14F-4D97-AF65-F5344CB8AC3E}">
        <p14:creationId xmlns:p14="http://schemas.microsoft.com/office/powerpoint/2010/main" val="42785353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7475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A1BE0FAD-841C-485E-87C9-00AF675C7863}" type="slidenum">
              <a:rPr lang="zh-TW" altLang="en-US">
                <a:latin typeface="Arial" panose="020B0604020202020204" pitchFamily="34" charset="0"/>
              </a:rPr>
              <a:pPr eaLnBrk="1" hangingPunct="1">
                <a:spcBef>
                  <a:spcPct val="0"/>
                </a:spcBef>
              </a:pPr>
              <a:t>50</a:t>
            </a:fld>
            <a:endParaRPr lang="zh-TW" altLang="en-US">
              <a:latin typeface="Arial" panose="020B0604020202020204" pitchFamily="34" charset="0"/>
            </a:endParaRPr>
          </a:p>
        </p:txBody>
      </p:sp>
    </p:spTree>
    <p:extLst>
      <p:ext uri="{BB962C8B-B14F-4D97-AF65-F5344CB8AC3E}">
        <p14:creationId xmlns:p14="http://schemas.microsoft.com/office/powerpoint/2010/main" val="1303517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2C66C7CF-CD87-4DD3-9662-058445A55B61}" type="slidenum">
              <a:rPr lang="zh-TW" altLang="en-US">
                <a:latin typeface="Arial" panose="020B0604020202020204" pitchFamily="34" charset="0"/>
              </a:rPr>
              <a:pPr eaLnBrk="1" hangingPunct="1">
                <a:spcBef>
                  <a:spcPct val="0"/>
                </a:spcBef>
              </a:pPr>
              <a:t>5</a:t>
            </a:fld>
            <a:endParaRPr lang="en-US" altLang="zh-TW">
              <a:latin typeface="Arial" panose="020B0604020202020204" pitchFamily="34"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zh-TW" altLang="en-US" smtClean="0"/>
              <a:t>興櫃要每月輸入嗎?</a:t>
            </a:r>
          </a:p>
        </p:txBody>
      </p:sp>
    </p:spTree>
    <p:extLst>
      <p:ext uri="{BB962C8B-B14F-4D97-AF65-F5344CB8AC3E}">
        <p14:creationId xmlns:p14="http://schemas.microsoft.com/office/powerpoint/2010/main" val="3196872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2C66C7CF-CD87-4DD3-9662-058445A55B61}" type="slidenum">
              <a:rPr lang="zh-TW" altLang="en-US">
                <a:latin typeface="Arial" panose="020B0604020202020204" pitchFamily="34" charset="0"/>
              </a:rPr>
              <a:pPr eaLnBrk="1" hangingPunct="1">
                <a:spcBef>
                  <a:spcPct val="0"/>
                </a:spcBef>
              </a:pPr>
              <a:t>6</a:t>
            </a:fld>
            <a:endParaRPr lang="en-US" altLang="zh-TW">
              <a:latin typeface="Arial" panose="020B0604020202020204" pitchFamily="34"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zh-TW" altLang="en-US" smtClean="0"/>
              <a:t>興櫃要每月輸入嗎?</a:t>
            </a:r>
          </a:p>
        </p:txBody>
      </p:sp>
    </p:spTree>
    <p:extLst>
      <p:ext uri="{BB962C8B-B14F-4D97-AF65-F5344CB8AC3E}">
        <p14:creationId xmlns:p14="http://schemas.microsoft.com/office/powerpoint/2010/main" val="4014431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2C66C7CF-CD87-4DD3-9662-058445A55B61}" type="slidenum">
              <a:rPr lang="zh-TW" altLang="en-US">
                <a:latin typeface="Arial" panose="020B0604020202020204" pitchFamily="34" charset="0"/>
              </a:rPr>
              <a:pPr eaLnBrk="1" hangingPunct="1">
                <a:spcBef>
                  <a:spcPct val="0"/>
                </a:spcBef>
              </a:pPr>
              <a:t>7</a:t>
            </a:fld>
            <a:endParaRPr lang="en-US" altLang="zh-TW">
              <a:latin typeface="Arial" panose="020B0604020202020204" pitchFamily="34"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zh-TW" altLang="en-US" smtClean="0"/>
              <a:t>興櫃要每月輸入嗎?</a:t>
            </a:r>
          </a:p>
        </p:txBody>
      </p:sp>
    </p:spTree>
    <p:extLst>
      <p:ext uri="{BB962C8B-B14F-4D97-AF65-F5344CB8AC3E}">
        <p14:creationId xmlns:p14="http://schemas.microsoft.com/office/powerpoint/2010/main" val="4137670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2C66C7CF-CD87-4DD3-9662-058445A55B61}" type="slidenum">
              <a:rPr lang="zh-TW" altLang="en-US">
                <a:latin typeface="Arial" panose="020B0604020202020204" pitchFamily="34" charset="0"/>
              </a:rPr>
              <a:pPr eaLnBrk="1" hangingPunct="1">
                <a:spcBef>
                  <a:spcPct val="0"/>
                </a:spcBef>
              </a:pPr>
              <a:t>8</a:t>
            </a:fld>
            <a:endParaRPr lang="en-US" altLang="zh-TW">
              <a:latin typeface="Arial" panose="020B0604020202020204" pitchFamily="34"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zh-TW" altLang="en-US" smtClean="0"/>
              <a:t>興櫃要每月輸入嗎?</a:t>
            </a:r>
          </a:p>
        </p:txBody>
      </p:sp>
    </p:spTree>
    <p:extLst>
      <p:ext uri="{BB962C8B-B14F-4D97-AF65-F5344CB8AC3E}">
        <p14:creationId xmlns:p14="http://schemas.microsoft.com/office/powerpoint/2010/main" val="2036264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2C66C7CF-CD87-4DD3-9662-058445A55B61}" type="slidenum">
              <a:rPr lang="zh-TW" altLang="en-US">
                <a:latin typeface="Arial" panose="020B0604020202020204" pitchFamily="34" charset="0"/>
              </a:rPr>
              <a:pPr eaLnBrk="1" hangingPunct="1">
                <a:spcBef>
                  <a:spcPct val="0"/>
                </a:spcBef>
              </a:pPr>
              <a:t>9</a:t>
            </a:fld>
            <a:endParaRPr lang="en-US" altLang="zh-TW">
              <a:latin typeface="Arial" panose="020B0604020202020204" pitchFamily="34"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zh-TW" altLang="en-US" smtClean="0"/>
              <a:t>興櫃要每月輸入嗎?</a:t>
            </a:r>
          </a:p>
        </p:txBody>
      </p:sp>
    </p:spTree>
    <p:extLst>
      <p:ext uri="{BB962C8B-B14F-4D97-AF65-F5344CB8AC3E}">
        <p14:creationId xmlns:p14="http://schemas.microsoft.com/office/powerpoint/2010/main" val="3259317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14" name="標題 13"/>
          <p:cNvSpPr>
            <a:spLocks noGrp="1"/>
          </p:cNvSpPr>
          <p:nvPr>
            <p:ph type="ctrTitle"/>
          </p:nvPr>
        </p:nvSpPr>
        <p:spPr>
          <a:xfrm>
            <a:off x="1432560" y="359898"/>
            <a:ext cx="7406640" cy="1472184"/>
          </a:xfrm>
        </p:spPr>
        <p:txBody>
          <a:bodyPr anchor="b"/>
          <a:lstStyle>
            <a:lvl1pPr algn="l">
              <a:defRPr/>
            </a:lvl1pPr>
            <a:extLst/>
          </a:lstStyle>
          <a:p>
            <a:r>
              <a:rPr lang="zh-TW" altLang="en-US" smtClean="0"/>
              <a:t>按一下以編輯母片標題樣式</a:t>
            </a:r>
            <a:endParaRPr lang="en-US"/>
          </a:p>
        </p:txBody>
      </p:sp>
      <p:sp>
        <p:nvSpPr>
          <p:cNvPr id="22" name="副標題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zh-TW" altLang="en-US" smtClean="0"/>
              <a:t>按一下以編輯母片副標題樣式</a:t>
            </a:r>
            <a:endParaRPr lang="en-US"/>
          </a:p>
        </p:txBody>
      </p:sp>
      <p:sp>
        <p:nvSpPr>
          <p:cNvPr id="4" name="日期版面配置區 23"/>
          <p:cNvSpPr>
            <a:spLocks noGrp="1"/>
          </p:cNvSpPr>
          <p:nvPr>
            <p:ph type="dt" sz="half" idx="10"/>
          </p:nvPr>
        </p:nvSpPr>
        <p:spPr/>
        <p:txBody>
          <a:bodyPr/>
          <a:lstStyle>
            <a:lvl1pPr>
              <a:defRPr/>
            </a:lvl1pPr>
          </a:lstStyle>
          <a:p>
            <a:pPr>
              <a:defRPr/>
            </a:pPr>
            <a:fld id="{65F4D942-1453-4E4B-A019-48DBF76C91FE}" type="datetime1">
              <a:rPr lang="zh-TW" altLang="en-US"/>
              <a:pPr>
                <a:defRPr/>
              </a:pPr>
              <a:t>2016/9/12</a:t>
            </a:fld>
            <a:endParaRPr lang="zh-TW" altLang="en-US" dirty="0"/>
          </a:p>
        </p:txBody>
      </p:sp>
      <p:sp>
        <p:nvSpPr>
          <p:cNvPr id="5" name="頁尾版面配置區 9"/>
          <p:cNvSpPr>
            <a:spLocks noGrp="1"/>
          </p:cNvSpPr>
          <p:nvPr>
            <p:ph type="ftr" sz="quarter" idx="11"/>
          </p:nvPr>
        </p:nvSpPr>
        <p:spPr/>
        <p:txBody>
          <a:bodyPr/>
          <a:lstStyle>
            <a:lvl1pPr>
              <a:defRPr/>
            </a:lvl1pPr>
          </a:lstStyle>
          <a:p>
            <a:pPr>
              <a:defRPr/>
            </a:pPr>
            <a:endParaRPr lang="zh-TW" altLang="en-US"/>
          </a:p>
        </p:txBody>
      </p:sp>
      <p:sp>
        <p:nvSpPr>
          <p:cNvPr id="6" name="投影片編號版面配置區 21"/>
          <p:cNvSpPr>
            <a:spLocks noGrp="1"/>
          </p:cNvSpPr>
          <p:nvPr>
            <p:ph type="sldNum" sz="quarter" idx="12"/>
          </p:nvPr>
        </p:nvSpPr>
        <p:spPr/>
        <p:txBody>
          <a:bodyPr/>
          <a:lstStyle>
            <a:lvl1pPr>
              <a:defRPr/>
            </a:lvl1pPr>
          </a:lstStyle>
          <a:p>
            <a:fld id="{EED79255-0143-461D-9D38-263CB4D78016}" type="slidenum">
              <a:rPr lang="zh-TW" altLang="en-US"/>
              <a:pPr/>
              <a:t>‹#›</a:t>
            </a:fld>
            <a:endParaRPr lang="en-US" altLang="zh-TW"/>
          </a:p>
        </p:txBody>
      </p:sp>
    </p:spTree>
    <p:extLst>
      <p:ext uri="{BB962C8B-B14F-4D97-AF65-F5344CB8AC3E}">
        <p14:creationId xmlns:p14="http://schemas.microsoft.com/office/powerpoint/2010/main" val="1944707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23"/>
          <p:cNvSpPr>
            <a:spLocks noGrp="1"/>
          </p:cNvSpPr>
          <p:nvPr>
            <p:ph type="dt" sz="half" idx="10"/>
          </p:nvPr>
        </p:nvSpPr>
        <p:spPr/>
        <p:txBody>
          <a:bodyPr/>
          <a:lstStyle>
            <a:lvl1pPr>
              <a:defRPr/>
            </a:lvl1pPr>
          </a:lstStyle>
          <a:p>
            <a:pPr>
              <a:defRPr/>
            </a:pPr>
            <a:fld id="{3A4B4476-1461-44D5-A551-462C076A444A}" type="datetime1">
              <a:rPr lang="zh-TW" altLang="en-US"/>
              <a:pPr>
                <a:defRPr/>
              </a:pPr>
              <a:t>2016/9/12</a:t>
            </a:fld>
            <a:endParaRPr lang="zh-TW" altLang="en-US"/>
          </a:p>
        </p:txBody>
      </p:sp>
      <p:sp>
        <p:nvSpPr>
          <p:cNvPr id="5" name="頁尾版面配置區 9"/>
          <p:cNvSpPr>
            <a:spLocks noGrp="1"/>
          </p:cNvSpPr>
          <p:nvPr>
            <p:ph type="ftr" sz="quarter" idx="11"/>
          </p:nvPr>
        </p:nvSpPr>
        <p:spPr/>
        <p:txBody>
          <a:bodyPr/>
          <a:lstStyle>
            <a:lvl1pPr>
              <a:defRPr/>
            </a:lvl1pPr>
          </a:lstStyle>
          <a:p>
            <a:pPr>
              <a:defRPr/>
            </a:pPr>
            <a:endParaRPr lang="zh-TW" altLang="en-US"/>
          </a:p>
        </p:txBody>
      </p:sp>
      <p:sp>
        <p:nvSpPr>
          <p:cNvPr id="6" name="投影片編號版面配置區 21"/>
          <p:cNvSpPr>
            <a:spLocks noGrp="1"/>
          </p:cNvSpPr>
          <p:nvPr>
            <p:ph type="sldNum" sz="quarter" idx="12"/>
          </p:nvPr>
        </p:nvSpPr>
        <p:spPr/>
        <p:txBody>
          <a:bodyPr/>
          <a:lstStyle>
            <a:lvl1pPr>
              <a:defRPr/>
            </a:lvl1pPr>
          </a:lstStyle>
          <a:p>
            <a:fld id="{76BD2D24-4C05-4BC8-AA25-634EF807E29B}" type="slidenum">
              <a:rPr lang="zh-TW" altLang="en-US"/>
              <a:pPr/>
              <a:t>‹#›</a:t>
            </a:fld>
            <a:endParaRPr lang="en-US" altLang="zh-TW"/>
          </a:p>
        </p:txBody>
      </p:sp>
    </p:spTree>
    <p:extLst>
      <p:ext uri="{BB962C8B-B14F-4D97-AF65-F5344CB8AC3E}">
        <p14:creationId xmlns:p14="http://schemas.microsoft.com/office/powerpoint/2010/main" val="1451235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58000" y="274639"/>
            <a:ext cx="1828800" cy="5851525"/>
          </a:xfrm>
        </p:spPr>
        <p:txBody>
          <a:bodyPr vert="eaVert"/>
          <a:lstStyle>
            <a:extLs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1143000" y="274640"/>
            <a:ext cx="5562600" cy="5851525"/>
          </a:xfrm>
        </p:spPr>
        <p:txBody>
          <a:bodyPr vert="eaVert"/>
          <a:lstStyle>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23"/>
          <p:cNvSpPr>
            <a:spLocks noGrp="1"/>
          </p:cNvSpPr>
          <p:nvPr>
            <p:ph type="dt" sz="half" idx="10"/>
          </p:nvPr>
        </p:nvSpPr>
        <p:spPr/>
        <p:txBody>
          <a:bodyPr/>
          <a:lstStyle>
            <a:lvl1pPr>
              <a:defRPr/>
            </a:lvl1pPr>
          </a:lstStyle>
          <a:p>
            <a:pPr>
              <a:defRPr/>
            </a:pPr>
            <a:fld id="{187E5EEC-FF30-47D6-95F9-9415EE663B99}" type="datetime1">
              <a:rPr lang="zh-TW" altLang="en-US"/>
              <a:pPr>
                <a:defRPr/>
              </a:pPr>
              <a:t>2016/9/12</a:t>
            </a:fld>
            <a:endParaRPr lang="zh-TW" altLang="en-US"/>
          </a:p>
        </p:txBody>
      </p:sp>
      <p:sp>
        <p:nvSpPr>
          <p:cNvPr id="5" name="頁尾版面配置區 9"/>
          <p:cNvSpPr>
            <a:spLocks noGrp="1"/>
          </p:cNvSpPr>
          <p:nvPr>
            <p:ph type="ftr" sz="quarter" idx="11"/>
          </p:nvPr>
        </p:nvSpPr>
        <p:spPr/>
        <p:txBody>
          <a:bodyPr/>
          <a:lstStyle>
            <a:lvl1pPr>
              <a:defRPr/>
            </a:lvl1pPr>
          </a:lstStyle>
          <a:p>
            <a:pPr>
              <a:defRPr/>
            </a:pPr>
            <a:endParaRPr lang="zh-TW" altLang="en-US"/>
          </a:p>
        </p:txBody>
      </p:sp>
      <p:sp>
        <p:nvSpPr>
          <p:cNvPr id="6" name="投影片編號版面配置區 21"/>
          <p:cNvSpPr>
            <a:spLocks noGrp="1"/>
          </p:cNvSpPr>
          <p:nvPr>
            <p:ph type="sldNum" sz="quarter" idx="12"/>
          </p:nvPr>
        </p:nvSpPr>
        <p:spPr/>
        <p:txBody>
          <a:bodyPr/>
          <a:lstStyle>
            <a:lvl1pPr>
              <a:defRPr/>
            </a:lvl1pPr>
          </a:lstStyle>
          <a:p>
            <a:fld id="{9FEC71E5-1815-420C-9E64-4EA02DC2A2B5}" type="slidenum">
              <a:rPr lang="zh-TW" altLang="en-US"/>
              <a:pPr/>
              <a:t>‹#›</a:t>
            </a:fld>
            <a:endParaRPr lang="en-US" altLang="zh-TW"/>
          </a:p>
        </p:txBody>
      </p:sp>
    </p:spTree>
    <p:extLst>
      <p:ext uri="{BB962C8B-B14F-4D97-AF65-F5344CB8AC3E}">
        <p14:creationId xmlns:p14="http://schemas.microsoft.com/office/powerpoint/2010/main" val="185989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1435100" y="274638"/>
            <a:ext cx="7499350" cy="1143000"/>
          </a:xfrm>
        </p:spPr>
        <p:txBody>
          <a:body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1435100" y="1447800"/>
            <a:ext cx="7499350" cy="4800600"/>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23"/>
          <p:cNvSpPr>
            <a:spLocks noGrp="1"/>
          </p:cNvSpPr>
          <p:nvPr>
            <p:ph type="dt" sz="half" idx="10"/>
          </p:nvPr>
        </p:nvSpPr>
        <p:spPr/>
        <p:txBody>
          <a:bodyPr/>
          <a:lstStyle>
            <a:lvl1pPr>
              <a:defRPr/>
            </a:lvl1pPr>
          </a:lstStyle>
          <a:p>
            <a:pPr>
              <a:defRPr/>
            </a:pPr>
            <a:fld id="{B49B57C0-6AC9-4F49-8D81-EE4255BBB11F}" type="datetime1">
              <a:rPr lang="zh-TW" altLang="en-US"/>
              <a:pPr>
                <a:defRPr/>
              </a:pPr>
              <a:t>2016/9/12</a:t>
            </a:fld>
            <a:endParaRPr lang="zh-TW" altLang="en-US"/>
          </a:p>
        </p:txBody>
      </p:sp>
      <p:sp>
        <p:nvSpPr>
          <p:cNvPr id="5" name="頁尾版面配置區 9"/>
          <p:cNvSpPr>
            <a:spLocks noGrp="1"/>
          </p:cNvSpPr>
          <p:nvPr>
            <p:ph type="ftr" sz="quarter" idx="11"/>
          </p:nvPr>
        </p:nvSpPr>
        <p:spPr/>
        <p:txBody>
          <a:bodyPr/>
          <a:lstStyle>
            <a:lvl1pPr>
              <a:defRPr/>
            </a:lvl1pPr>
          </a:lstStyle>
          <a:p>
            <a:pPr>
              <a:defRPr/>
            </a:pPr>
            <a:endParaRPr lang="zh-TW" altLang="en-US"/>
          </a:p>
        </p:txBody>
      </p:sp>
      <p:sp>
        <p:nvSpPr>
          <p:cNvPr id="6" name="投影片編號版面配置區 21"/>
          <p:cNvSpPr>
            <a:spLocks noGrp="1"/>
          </p:cNvSpPr>
          <p:nvPr>
            <p:ph type="sldNum" sz="quarter" idx="12"/>
          </p:nvPr>
        </p:nvSpPr>
        <p:spPr/>
        <p:txBody>
          <a:bodyPr/>
          <a:lstStyle>
            <a:lvl1pPr>
              <a:defRPr/>
            </a:lvl1pPr>
          </a:lstStyle>
          <a:p>
            <a:fld id="{29F39A8C-DE82-43CB-ABAC-90BE8573EF11}" type="slidenum">
              <a:rPr lang="zh-TW" altLang="en-US"/>
              <a:pPr/>
              <a:t>‹#›</a:t>
            </a:fld>
            <a:endParaRPr lang="en-US" altLang="zh-TW"/>
          </a:p>
        </p:txBody>
      </p:sp>
    </p:spTree>
    <p:extLst>
      <p:ext uri="{BB962C8B-B14F-4D97-AF65-F5344CB8AC3E}">
        <p14:creationId xmlns:p14="http://schemas.microsoft.com/office/powerpoint/2010/main" val="4164912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23"/>
          <p:cNvSpPr>
            <a:spLocks noGrp="1"/>
          </p:cNvSpPr>
          <p:nvPr>
            <p:ph type="dt" sz="half" idx="10"/>
          </p:nvPr>
        </p:nvSpPr>
        <p:spPr/>
        <p:txBody>
          <a:bodyPr/>
          <a:lstStyle>
            <a:lvl1pPr>
              <a:defRPr/>
            </a:lvl1pPr>
          </a:lstStyle>
          <a:p>
            <a:pPr>
              <a:defRPr/>
            </a:pPr>
            <a:fld id="{58298A2B-981F-4D68-9DFB-FE57D6131E52}" type="datetime1">
              <a:rPr lang="zh-TW" altLang="en-US"/>
              <a:pPr>
                <a:defRPr/>
              </a:pPr>
              <a:t>2016/9/12</a:t>
            </a:fld>
            <a:endParaRPr lang="zh-TW" altLang="en-US"/>
          </a:p>
        </p:txBody>
      </p:sp>
      <p:sp>
        <p:nvSpPr>
          <p:cNvPr id="3" name="頁尾版面配置區 9"/>
          <p:cNvSpPr>
            <a:spLocks noGrp="1"/>
          </p:cNvSpPr>
          <p:nvPr>
            <p:ph type="ftr" sz="quarter" idx="11"/>
          </p:nvPr>
        </p:nvSpPr>
        <p:spPr/>
        <p:txBody>
          <a:bodyPr/>
          <a:lstStyle>
            <a:lvl1pPr>
              <a:defRPr/>
            </a:lvl1pPr>
          </a:lstStyle>
          <a:p>
            <a:pPr>
              <a:defRPr/>
            </a:pPr>
            <a:endParaRPr lang="zh-TW" altLang="en-US"/>
          </a:p>
        </p:txBody>
      </p:sp>
      <p:sp>
        <p:nvSpPr>
          <p:cNvPr id="4" name="投影片編號版面配置區 21"/>
          <p:cNvSpPr>
            <a:spLocks noGrp="1"/>
          </p:cNvSpPr>
          <p:nvPr>
            <p:ph type="sldNum" sz="quarter" idx="12"/>
          </p:nvPr>
        </p:nvSpPr>
        <p:spPr/>
        <p:txBody>
          <a:bodyPr/>
          <a:lstStyle>
            <a:lvl1pPr>
              <a:defRPr/>
            </a:lvl1pPr>
          </a:lstStyle>
          <a:p>
            <a:fld id="{1C620C57-BF4D-49A9-85B1-C5929DBE2C97}" type="slidenum">
              <a:rPr lang="zh-TW" altLang="en-US"/>
              <a:pPr/>
              <a:t>‹#›</a:t>
            </a:fld>
            <a:endParaRPr lang="en-US" altLang="zh-TW"/>
          </a:p>
        </p:txBody>
      </p:sp>
    </p:spTree>
    <p:extLst>
      <p:ext uri="{BB962C8B-B14F-4D97-AF65-F5344CB8AC3E}">
        <p14:creationId xmlns:p14="http://schemas.microsoft.com/office/powerpoint/2010/main" val="499501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1435100" y="274638"/>
            <a:ext cx="7499350" cy="11430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1435100" y="1447800"/>
            <a:ext cx="7499350" cy="4800600"/>
          </a:xfrm>
        </p:spPr>
        <p:txBody>
          <a:bodyPr/>
          <a:lstStyle/>
          <a:p>
            <a:pPr lvl="0"/>
            <a:endParaRPr lang="zh-TW" altLang="en-US" noProof="0"/>
          </a:p>
        </p:txBody>
      </p:sp>
      <p:sp>
        <p:nvSpPr>
          <p:cNvPr id="4" name="日期版面配置區 23"/>
          <p:cNvSpPr>
            <a:spLocks noGrp="1"/>
          </p:cNvSpPr>
          <p:nvPr>
            <p:ph type="dt" sz="half" idx="10"/>
          </p:nvPr>
        </p:nvSpPr>
        <p:spPr/>
        <p:txBody>
          <a:bodyPr/>
          <a:lstStyle>
            <a:lvl1pPr>
              <a:defRPr/>
            </a:lvl1pPr>
          </a:lstStyle>
          <a:p>
            <a:pPr>
              <a:defRPr/>
            </a:pPr>
            <a:fld id="{4A608E6F-6302-4D29-9256-C4AA511CE3B4}" type="datetime1">
              <a:rPr lang="zh-TW" altLang="en-US"/>
              <a:pPr>
                <a:defRPr/>
              </a:pPr>
              <a:t>2016/9/12</a:t>
            </a:fld>
            <a:endParaRPr lang="zh-TW" altLang="en-US"/>
          </a:p>
        </p:txBody>
      </p:sp>
      <p:sp>
        <p:nvSpPr>
          <p:cNvPr id="5" name="頁尾版面配置區 9"/>
          <p:cNvSpPr>
            <a:spLocks noGrp="1"/>
          </p:cNvSpPr>
          <p:nvPr>
            <p:ph type="ftr" sz="quarter" idx="11"/>
          </p:nvPr>
        </p:nvSpPr>
        <p:spPr/>
        <p:txBody>
          <a:bodyPr/>
          <a:lstStyle>
            <a:lvl1pPr>
              <a:defRPr/>
            </a:lvl1pPr>
          </a:lstStyle>
          <a:p>
            <a:pPr>
              <a:defRPr/>
            </a:pPr>
            <a:endParaRPr lang="zh-TW" altLang="en-US"/>
          </a:p>
        </p:txBody>
      </p:sp>
      <p:sp>
        <p:nvSpPr>
          <p:cNvPr id="6" name="投影片編號版面配置區 21"/>
          <p:cNvSpPr>
            <a:spLocks noGrp="1"/>
          </p:cNvSpPr>
          <p:nvPr>
            <p:ph type="sldNum" sz="quarter" idx="12"/>
          </p:nvPr>
        </p:nvSpPr>
        <p:spPr/>
        <p:txBody>
          <a:bodyPr/>
          <a:lstStyle>
            <a:lvl1pPr>
              <a:defRPr/>
            </a:lvl1pPr>
          </a:lstStyle>
          <a:p>
            <a:fld id="{4B2B7CFC-618C-4BC0-AAFE-4F2083F5D489}" type="slidenum">
              <a:rPr lang="zh-TW" altLang="en-US"/>
              <a:pPr/>
              <a:t>‹#›</a:t>
            </a:fld>
            <a:endParaRPr lang="en-US" altLang="zh-TW"/>
          </a:p>
        </p:txBody>
      </p:sp>
    </p:spTree>
    <p:extLst>
      <p:ext uri="{BB962C8B-B14F-4D97-AF65-F5344CB8AC3E}">
        <p14:creationId xmlns:p14="http://schemas.microsoft.com/office/powerpoint/2010/main" val="753831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1435100" y="274638"/>
            <a:ext cx="749935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1435100" y="1447800"/>
            <a:ext cx="3673475" cy="48006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260975" y="1447800"/>
            <a:ext cx="3673475" cy="48006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23"/>
          <p:cNvSpPr>
            <a:spLocks noGrp="1"/>
          </p:cNvSpPr>
          <p:nvPr>
            <p:ph type="dt" sz="half" idx="10"/>
          </p:nvPr>
        </p:nvSpPr>
        <p:spPr/>
        <p:txBody>
          <a:bodyPr/>
          <a:lstStyle>
            <a:lvl1pPr>
              <a:defRPr/>
            </a:lvl1pPr>
          </a:lstStyle>
          <a:p>
            <a:pPr>
              <a:defRPr/>
            </a:pPr>
            <a:fld id="{1A3BCF2C-8523-401D-BF47-E4528D99C5D9}" type="datetime1">
              <a:rPr lang="zh-TW" altLang="en-US"/>
              <a:pPr>
                <a:defRPr/>
              </a:pPr>
              <a:t>2016/9/12</a:t>
            </a:fld>
            <a:endParaRPr lang="zh-TW" altLang="en-US"/>
          </a:p>
        </p:txBody>
      </p:sp>
      <p:sp>
        <p:nvSpPr>
          <p:cNvPr id="6" name="頁尾版面配置區 9"/>
          <p:cNvSpPr>
            <a:spLocks noGrp="1"/>
          </p:cNvSpPr>
          <p:nvPr>
            <p:ph type="ftr" sz="quarter" idx="11"/>
          </p:nvPr>
        </p:nvSpPr>
        <p:spPr/>
        <p:txBody>
          <a:bodyPr/>
          <a:lstStyle>
            <a:lvl1pPr>
              <a:defRPr/>
            </a:lvl1pPr>
          </a:lstStyle>
          <a:p>
            <a:pPr>
              <a:defRPr/>
            </a:pPr>
            <a:endParaRPr lang="zh-TW" altLang="en-US"/>
          </a:p>
        </p:txBody>
      </p:sp>
      <p:sp>
        <p:nvSpPr>
          <p:cNvPr id="7" name="投影片編號版面配置區 21"/>
          <p:cNvSpPr>
            <a:spLocks noGrp="1"/>
          </p:cNvSpPr>
          <p:nvPr>
            <p:ph type="sldNum" sz="quarter" idx="12"/>
          </p:nvPr>
        </p:nvSpPr>
        <p:spPr/>
        <p:txBody>
          <a:bodyPr/>
          <a:lstStyle>
            <a:lvl1pPr>
              <a:defRPr/>
            </a:lvl1pPr>
          </a:lstStyle>
          <a:p>
            <a:fld id="{DF072849-5584-44E8-B5A4-D958DB544D55}" type="slidenum">
              <a:rPr lang="zh-TW" altLang="en-US"/>
              <a:pPr/>
              <a:t>‹#›</a:t>
            </a:fld>
            <a:endParaRPr lang="en-US" altLang="zh-TW"/>
          </a:p>
        </p:txBody>
      </p:sp>
    </p:spTree>
    <p:extLst>
      <p:ext uri="{BB962C8B-B14F-4D97-AF65-F5344CB8AC3E}">
        <p14:creationId xmlns:p14="http://schemas.microsoft.com/office/powerpoint/2010/main" val="1475455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7" name="圓形圖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kumimoji="0" lang="en-US" sz="1800"/>
          </a:p>
        </p:txBody>
      </p:sp>
      <p:sp>
        <p:nvSpPr>
          <p:cNvPr id="8" name="橢圓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kumimoji="0" lang="en-US" sz="1800"/>
          </a:p>
        </p:txBody>
      </p:sp>
      <p:sp>
        <p:nvSpPr>
          <p:cNvPr id="11" name="甜甜圈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kumimoji="0" lang="en-US" sz="1800"/>
          </a:p>
        </p:txBody>
      </p:sp>
      <p:sp>
        <p:nvSpPr>
          <p:cNvPr id="12" name="矩形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kumimoji="0" lang="en-US" sz="1800"/>
          </a:p>
        </p:txBody>
      </p:sp>
      <p:sp>
        <p:nvSpPr>
          <p:cNvPr id="5" name="標題版面配置區 4"/>
          <p:cNvSpPr>
            <a:spLocks noGrp="1"/>
          </p:cNvSpPr>
          <p:nvPr>
            <p:ph type="title"/>
          </p:nvPr>
        </p:nvSpPr>
        <p:spPr>
          <a:xfrm>
            <a:off x="1435100" y="274638"/>
            <a:ext cx="7499350" cy="1143000"/>
          </a:xfrm>
          <a:prstGeom prst="rect">
            <a:avLst/>
          </a:prstGeom>
        </p:spPr>
        <p:txBody>
          <a:bodyPr anchor="ctr">
            <a:normAutofit/>
          </a:bodyPr>
          <a:lstStyle>
            <a:extLst/>
          </a:lstStyle>
          <a:p>
            <a:r>
              <a:rPr lang="zh-TW" altLang="en-US" dirty="0" smtClean="0"/>
              <a:t>按一下以編輯母片標題樣式</a:t>
            </a:r>
            <a:endParaRPr lang="en-US" dirty="0"/>
          </a:p>
        </p:txBody>
      </p:sp>
      <p:sp>
        <p:nvSpPr>
          <p:cNvPr id="1033" name="文字版面配置區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24" name="日期版面配置區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latin typeface="Arial" charset="0"/>
                <a:ea typeface="新細明體" charset="-120"/>
              </a:defRPr>
            </a:lvl1pPr>
            <a:extLst/>
          </a:lstStyle>
          <a:p>
            <a:pPr>
              <a:defRPr/>
            </a:pPr>
            <a:fld id="{BA5FDB4A-AFE4-4584-9939-92DADE4F584B}" type="datetime1">
              <a:rPr lang="zh-TW" altLang="en-US"/>
              <a:pPr>
                <a:defRPr/>
              </a:pPr>
              <a:t>2016/9/12</a:t>
            </a:fld>
            <a:endParaRPr lang="zh-TW" altLang="en-US"/>
          </a:p>
        </p:txBody>
      </p:sp>
      <p:sp>
        <p:nvSpPr>
          <p:cNvPr id="10" name="頁尾版面配置區 9"/>
          <p:cNvSpPr>
            <a:spLocks noGrp="1"/>
          </p:cNvSpPr>
          <p:nvPr>
            <p:ph type="ftr" sz="quarter" idx="3"/>
          </p:nvPr>
        </p:nvSpPr>
        <p:spPr>
          <a:xfrm>
            <a:off x="5715000" y="6305550"/>
            <a:ext cx="2895600" cy="476250"/>
          </a:xfrm>
          <a:prstGeom prst="rect">
            <a:avLst/>
          </a:prstGeom>
        </p:spPr>
        <p:txBody>
          <a:bodyPr vert="horz" wrap="square" lIns="91440" tIns="45720" rIns="91440" bIns="45720" numCol="1" anchor="b" anchorCtr="0" compatLnSpc="1">
            <a:prstTxWarp prst="textNoShape">
              <a:avLst/>
            </a:prstTxWarp>
          </a:bodyPr>
          <a:lstStyle>
            <a:lvl1pPr>
              <a:defRPr kumimoji="0" sz="1200">
                <a:solidFill>
                  <a:srgbClr val="B5A788"/>
                </a:solidFill>
                <a:latin typeface="Arial" charset="0"/>
              </a:defRPr>
            </a:lvl1pPr>
          </a:lstStyle>
          <a:p>
            <a:pPr>
              <a:defRPr/>
            </a:pPr>
            <a:endParaRPr lang="zh-TW" altLang="en-US"/>
          </a:p>
        </p:txBody>
      </p:sp>
      <p:sp>
        <p:nvSpPr>
          <p:cNvPr id="22" name="投影片編號版面配置區 21"/>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rstTxWarp prst="textNoShape">
              <a:avLst/>
            </a:prstTxWarp>
          </a:bodyPr>
          <a:lstStyle>
            <a:lvl1pPr algn="ctr">
              <a:defRPr kumimoji="0" sz="1400" b="1">
                <a:solidFill>
                  <a:srgbClr val="800080"/>
                </a:solidFill>
              </a:defRPr>
            </a:lvl1pPr>
          </a:lstStyle>
          <a:p>
            <a:fld id="{7A8465A1-6C75-4827-BC48-7A5874E86DF5}" type="slidenum">
              <a:rPr lang="zh-TW" altLang="en-US"/>
              <a:pPr/>
              <a:t>‹#›</a:t>
            </a:fld>
            <a:endParaRPr lang="en-US" altLang="zh-TW"/>
          </a:p>
        </p:txBody>
      </p:sp>
      <p:pic>
        <p:nvPicPr>
          <p:cNvPr id="13" name="圖片 12"/>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580529" y="6313262"/>
            <a:ext cx="23399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Lst>
  <p:timing>
    <p:tnLst>
      <p:par>
        <p:cTn id="1" dur="indefinite" restart="never" nodeType="tmRoot"/>
      </p:par>
    </p:tnLst>
  </p:timing>
  <p:hf hdr="0" ftr="0" dt="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標楷體" pitchFamily="65" charset="-120"/>
          <a:ea typeface="標楷體" pitchFamily="65" charset="-120"/>
          <a:cs typeface="+mj-cs"/>
        </a:defRPr>
      </a:lvl1pPr>
      <a:lvl2pPr algn="l" rtl="0" eaLnBrk="0" fontAlgn="base" hangingPunct="0">
        <a:spcBef>
          <a:spcPct val="0"/>
        </a:spcBef>
        <a:spcAft>
          <a:spcPct val="0"/>
        </a:spcAft>
        <a:defRPr sz="4300">
          <a:solidFill>
            <a:srgbClr val="572314"/>
          </a:solidFill>
          <a:latin typeface="標楷體" pitchFamily="65" charset="-120"/>
          <a:ea typeface="標楷體" pitchFamily="65" charset="-120"/>
        </a:defRPr>
      </a:lvl2pPr>
      <a:lvl3pPr algn="l" rtl="0" eaLnBrk="0" fontAlgn="base" hangingPunct="0">
        <a:spcBef>
          <a:spcPct val="0"/>
        </a:spcBef>
        <a:spcAft>
          <a:spcPct val="0"/>
        </a:spcAft>
        <a:defRPr sz="4300">
          <a:solidFill>
            <a:srgbClr val="572314"/>
          </a:solidFill>
          <a:latin typeface="標楷體" pitchFamily="65" charset="-120"/>
          <a:ea typeface="標楷體" pitchFamily="65" charset="-120"/>
        </a:defRPr>
      </a:lvl3pPr>
      <a:lvl4pPr algn="l" rtl="0" eaLnBrk="0" fontAlgn="base" hangingPunct="0">
        <a:spcBef>
          <a:spcPct val="0"/>
        </a:spcBef>
        <a:spcAft>
          <a:spcPct val="0"/>
        </a:spcAft>
        <a:defRPr sz="4300">
          <a:solidFill>
            <a:srgbClr val="572314"/>
          </a:solidFill>
          <a:latin typeface="標楷體" pitchFamily="65" charset="-120"/>
          <a:ea typeface="標楷體" pitchFamily="65" charset="-120"/>
        </a:defRPr>
      </a:lvl4pPr>
      <a:lvl5pPr algn="l" rtl="0" eaLnBrk="0" fontAlgn="base" hangingPunct="0">
        <a:spcBef>
          <a:spcPct val="0"/>
        </a:spcBef>
        <a:spcAft>
          <a:spcPct val="0"/>
        </a:spcAft>
        <a:defRPr sz="4300">
          <a:solidFill>
            <a:srgbClr val="572314"/>
          </a:solidFill>
          <a:latin typeface="標楷體" pitchFamily="65" charset="-120"/>
          <a:ea typeface="標楷體" pitchFamily="65" charset="-120"/>
        </a:defRPr>
      </a:lvl5pPr>
      <a:lvl6pPr marL="457200" algn="l" rtl="0" fontAlgn="base">
        <a:spcBef>
          <a:spcPct val="0"/>
        </a:spcBef>
        <a:spcAft>
          <a:spcPct val="0"/>
        </a:spcAft>
        <a:defRPr sz="4300">
          <a:solidFill>
            <a:srgbClr val="572314"/>
          </a:solidFill>
          <a:latin typeface="標楷體" pitchFamily="65" charset="-120"/>
          <a:ea typeface="標楷體" pitchFamily="65" charset="-120"/>
        </a:defRPr>
      </a:lvl6pPr>
      <a:lvl7pPr marL="914400" algn="l" rtl="0" fontAlgn="base">
        <a:spcBef>
          <a:spcPct val="0"/>
        </a:spcBef>
        <a:spcAft>
          <a:spcPct val="0"/>
        </a:spcAft>
        <a:defRPr sz="4300">
          <a:solidFill>
            <a:srgbClr val="572314"/>
          </a:solidFill>
          <a:latin typeface="標楷體" pitchFamily="65" charset="-120"/>
          <a:ea typeface="標楷體" pitchFamily="65" charset="-120"/>
        </a:defRPr>
      </a:lvl7pPr>
      <a:lvl8pPr marL="1371600" algn="l" rtl="0" fontAlgn="base">
        <a:spcBef>
          <a:spcPct val="0"/>
        </a:spcBef>
        <a:spcAft>
          <a:spcPct val="0"/>
        </a:spcAft>
        <a:defRPr sz="4300">
          <a:solidFill>
            <a:srgbClr val="572314"/>
          </a:solidFill>
          <a:latin typeface="標楷體" pitchFamily="65" charset="-120"/>
          <a:ea typeface="標楷體" pitchFamily="65" charset="-120"/>
        </a:defRPr>
      </a:lvl8pPr>
      <a:lvl9pPr marL="1828800" algn="l" rtl="0" fontAlgn="base">
        <a:spcBef>
          <a:spcPct val="0"/>
        </a:spcBef>
        <a:spcAft>
          <a:spcPct val="0"/>
        </a:spcAft>
        <a:defRPr sz="4300">
          <a:solidFill>
            <a:srgbClr val="572314"/>
          </a:solidFill>
          <a:latin typeface="標楷體" pitchFamily="65" charset="-120"/>
          <a:ea typeface="標楷體" pitchFamily="65" charset="-120"/>
        </a:defRPr>
      </a:lvl9pPr>
      <a:extLst/>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標楷體" pitchFamily="65" charset="-120"/>
          <a:ea typeface="標楷體" pitchFamily="65" charset="-120"/>
          <a:cs typeface="+mn-cs"/>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標楷體" pitchFamily="65" charset="-120"/>
          <a:ea typeface="標楷體" pitchFamily="65" charset="-120"/>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標楷體" pitchFamily="65" charset="-120"/>
          <a:ea typeface="標楷體" pitchFamily="65" charset="-120"/>
          <a:cs typeface="+mn-cs"/>
        </a:defRPr>
      </a:lvl3pPr>
      <a:lvl4pPr marL="1096963" indent="-173038"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標楷體" pitchFamily="65" charset="-120"/>
          <a:ea typeface="標楷體" pitchFamily="65" charset="-120"/>
          <a:cs typeface="+mn-cs"/>
        </a:defRPr>
      </a:lvl4pPr>
      <a:lvl5pPr marL="1296988" indent="-182563"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標楷體" pitchFamily="65" charset="-120"/>
          <a:ea typeface="標楷體" pitchFamily="65" charset="-120"/>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hyperlink" Target="http://mops.twse.com.tw/mops/web/index)/&#25237;&#36039;&#23560;&#21312;/" TargetMode="External"/><Relationship Id="rId2" Type="http://schemas.openxmlformats.org/officeDocument/2006/relationships/notesSlide" Target="../notesSlides/notesSlide46.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hyperlink" Target="http://mops.twse.com.tw/mops/web/index)/&#25237;&#36039;&#23560;&#21312;/" TargetMode="External"/><Relationship Id="rId7" Type="http://schemas.openxmlformats.org/officeDocument/2006/relationships/image" Target="../media/image8.png"/><Relationship Id="rId2" Type="http://schemas.openxmlformats.org/officeDocument/2006/relationships/notesSlide" Target="../notesSlides/notesSlide47.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投影片編號版面配置區 2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endParaRPr lang="en-US" altLang="zh-TW" sz="1400">
              <a:solidFill>
                <a:srgbClr val="800080"/>
              </a:solidFill>
              <a:latin typeface="Arial" panose="020B0604020202020204" pitchFamily="34" charset="0"/>
              <a:ea typeface="新細明體" panose="02020500000000000000" pitchFamily="18" charset="-120"/>
            </a:endParaRPr>
          </a:p>
        </p:txBody>
      </p:sp>
      <p:sp>
        <p:nvSpPr>
          <p:cNvPr id="3" name="標題 2"/>
          <p:cNvSpPr>
            <a:spLocks noGrp="1"/>
          </p:cNvSpPr>
          <p:nvPr>
            <p:ph type="ctrTitle"/>
          </p:nvPr>
        </p:nvSpPr>
        <p:spPr>
          <a:xfrm>
            <a:off x="1460500" y="2348880"/>
            <a:ext cx="7072313" cy="2016125"/>
          </a:xfrm>
        </p:spPr>
        <p:txBody>
          <a:bodyPr vert="horz" wrap="square" lIns="91440" tIns="45720" rIns="91440" bIns="45720" numCol="1" anchorCtr="0" compatLnSpc="1">
            <a:prstTxWarp prst="textNoShape">
              <a:avLst/>
            </a:prstTxWarp>
            <a:normAutofit fontScale="90000"/>
          </a:bodyPr>
          <a:lstStyle/>
          <a:p>
            <a:pPr algn="ctr" eaLnBrk="1" hangingPunct="1">
              <a:defRPr/>
            </a:pPr>
            <a:r>
              <a:rPr lang="zh-TW" altLang="en-US" sz="4900" b="1" dirty="0" smtClean="0">
                <a:solidFill>
                  <a:srgbClr val="000099"/>
                </a:solidFill>
                <a:effectLst>
                  <a:outerShdw blurRad="38100" dist="38100" dir="2700000" algn="tl">
                    <a:srgbClr val="C0C0C0"/>
                  </a:outerShdw>
                </a:effectLst>
              </a:rPr>
              <a:t>重大訊息</a:t>
            </a:r>
            <a:r>
              <a:rPr lang="zh-TW" altLang="en-US" sz="4900" b="1" dirty="0">
                <a:solidFill>
                  <a:srgbClr val="000099"/>
                </a:solidFill>
                <a:effectLst>
                  <a:outerShdw blurRad="38100" dist="38100" dir="2700000" algn="tl">
                    <a:srgbClr val="C0C0C0"/>
                  </a:outerShdw>
                </a:effectLst>
              </a:rPr>
              <a:t>近期</a:t>
            </a:r>
            <a:r>
              <a:rPr lang="zh-TW" altLang="en-US" sz="4900" b="1" dirty="0" smtClean="0">
                <a:solidFill>
                  <a:srgbClr val="000099"/>
                </a:solidFill>
                <a:effectLst>
                  <a:outerShdw blurRad="38100" dist="38100" dir="2700000" algn="tl">
                    <a:srgbClr val="C0C0C0"/>
                  </a:outerShdw>
                </a:effectLst>
              </a:rPr>
              <a:t>修正重點</a:t>
            </a:r>
            <a:br>
              <a:rPr lang="zh-TW" altLang="en-US" sz="4900" b="1" dirty="0" smtClean="0">
                <a:solidFill>
                  <a:srgbClr val="000099"/>
                </a:solidFill>
                <a:effectLst>
                  <a:outerShdw blurRad="38100" dist="38100" dir="2700000" algn="tl">
                    <a:srgbClr val="C0C0C0"/>
                  </a:outerShdw>
                </a:effectLst>
              </a:rPr>
            </a:br>
            <a:r>
              <a:rPr lang="zh-TW" altLang="en-US" sz="4900" b="1" dirty="0" smtClean="0">
                <a:solidFill>
                  <a:srgbClr val="000099"/>
                </a:solidFill>
                <a:effectLst>
                  <a:outerShdw blurRad="38100" dist="38100" dir="2700000" algn="tl">
                    <a:srgbClr val="C0C0C0"/>
                  </a:outerShdw>
                </a:effectLst>
              </a:rPr>
              <a:t>及</a:t>
            </a:r>
            <a:br>
              <a:rPr lang="zh-TW" altLang="en-US" sz="4900" b="1" dirty="0" smtClean="0">
                <a:solidFill>
                  <a:srgbClr val="000099"/>
                </a:solidFill>
                <a:effectLst>
                  <a:outerShdw blurRad="38100" dist="38100" dir="2700000" algn="tl">
                    <a:srgbClr val="C0C0C0"/>
                  </a:outerShdw>
                </a:effectLst>
              </a:rPr>
            </a:br>
            <a:r>
              <a:rPr lang="zh-TW" altLang="en-US" sz="4900" b="1" dirty="0" smtClean="0">
                <a:solidFill>
                  <a:srgbClr val="000099"/>
                </a:solidFill>
                <a:effectLst>
                  <a:outerShdw blurRad="38100" dist="38100" dir="2700000" algn="tl">
                    <a:srgbClr val="C0C0C0"/>
                  </a:outerShdw>
                </a:effectLst>
              </a:rPr>
              <a:t>應注意事項</a:t>
            </a:r>
          </a:p>
        </p:txBody>
      </p:sp>
      <p:sp>
        <p:nvSpPr>
          <p:cNvPr id="2053" name="文字方塊 6"/>
          <p:cNvSpPr txBox="1">
            <a:spLocks noChangeArrowheads="1"/>
          </p:cNvSpPr>
          <p:nvPr/>
        </p:nvSpPr>
        <p:spPr bwMode="auto">
          <a:xfrm>
            <a:off x="6124554" y="5013176"/>
            <a:ext cx="2952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r>
              <a:rPr lang="zh-TW" altLang="en-US" sz="2400" dirty="0"/>
              <a:t>重大訊息小組</a:t>
            </a:r>
            <a:endParaRPr lang="en-US" altLang="zh-TW"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endParaRPr lang="zh-TW" altLang="en-US" sz="1400">
              <a:solidFill>
                <a:srgbClr val="800080"/>
              </a:solidFill>
              <a:latin typeface="Arial" panose="020B0604020202020204" pitchFamily="34" charset="0"/>
              <a:ea typeface="新細明體" panose="02020500000000000000" pitchFamily="18" charset="-120"/>
            </a:endParaRPr>
          </a:p>
          <a:p>
            <a:pPr eaLnBrk="1" hangingPunct="1">
              <a:spcBef>
                <a:spcPct val="0"/>
              </a:spcBef>
              <a:buClrTx/>
              <a:buSzTx/>
              <a:buFontTx/>
              <a:buNone/>
            </a:pPr>
            <a:fld id="{3E10E4C4-F401-48FD-82D6-BD2FED79A889}"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10</a:t>
            </a:fld>
            <a:endParaRPr lang="zh-TW" altLang="en-US" sz="1400">
              <a:solidFill>
                <a:srgbClr val="800080"/>
              </a:solidFill>
              <a:latin typeface="Arial" panose="020B0604020202020204" pitchFamily="34" charset="0"/>
              <a:ea typeface="新細明體" panose="02020500000000000000" pitchFamily="18" charset="-120"/>
            </a:endParaRPr>
          </a:p>
        </p:txBody>
      </p:sp>
      <p:sp>
        <p:nvSpPr>
          <p:cNvPr id="5127" name="矩形 7"/>
          <p:cNvSpPr>
            <a:spLocks noChangeArrowheads="1"/>
          </p:cNvSpPr>
          <p:nvPr/>
        </p:nvSpPr>
        <p:spPr bwMode="auto">
          <a:xfrm>
            <a:off x="1060362" y="776035"/>
            <a:ext cx="7796212" cy="1759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3038" indent="-173038" eaLnBrk="0" hangingPunct="0">
              <a:spcBef>
                <a:spcPts val="600"/>
              </a:spcBef>
              <a:buClr>
                <a:schemeClr val="accent1"/>
              </a:buClr>
              <a:buSzPct val="80000"/>
              <a:buFont typeface="Wingdings 2" pitchFamily="18" charset="2"/>
              <a:buChar char=""/>
              <a:defRPr sz="3200">
                <a:solidFill>
                  <a:schemeClr val="tx1"/>
                </a:solidFill>
                <a:latin typeface="標楷體" pitchFamily="65" charset="-120"/>
                <a:ea typeface="標楷體" pitchFamily="65" charset="-120"/>
              </a:defRPr>
            </a:lvl1pPr>
            <a:lvl2pPr marL="742950" indent="-285750" eaLnBrk="0" hangingPunct="0">
              <a:spcBef>
                <a:spcPts val="550"/>
              </a:spcBef>
              <a:buClr>
                <a:schemeClr val="accent1"/>
              </a:buClr>
              <a:buFont typeface="Verdana" pitchFamily="34" charset="0"/>
              <a:buChar char="◦"/>
              <a:defRPr sz="2800">
                <a:solidFill>
                  <a:schemeClr val="tx1"/>
                </a:solidFill>
                <a:latin typeface="標楷體" pitchFamily="65" charset="-120"/>
                <a:ea typeface="標楷體" pitchFamily="65" charset="-120"/>
              </a:defRPr>
            </a:lvl2pPr>
            <a:lvl3pPr marL="1143000" indent="-228600" eaLnBrk="0" hangingPunct="0">
              <a:spcBef>
                <a:spcPct val="20000"/>
              </a:spcBef>
              <a:buClr>
                <a:schemeClr val="accent2"/>
              </a:buClr>
              <a:buFont typeface="Wingdings 2" pitchFamily="18" charset="2"/>
              <a:buChar char=""/>
              <a:defRPr sz="2400">
                <a:solidFill>
                  <a:schemeClr val="tx1"/>
                </a:solidFill>
                <a:latin typeface="標楷體" pitchFamily="65" charset="-120"/>
                <a:ea typeface="標楷體" pitchFamily="65" charset="-120"/>
              </a:defRPr>
            </a:lvl3pPr>
            <a:lvl4pPr marL="1600200" indent="-228600" eaLnBrk="0" hangingPunct="0">
              <a:spcBef>
                <a:spcPct val="20000"/>
              </a:spcBef>
              <a:buClr>
                <a:srgbClr val="C32D2E"/>
              </a:buClr>
              <a:buFont typeface="Wingdings 2" pitchFamily="18" charset="2"/>
              <a:buChar char=""/>
              <a:defRPr sz="2000">
                <a:solidFill>
                  <a:schemeClr val="tx1"/>
                </a:solidFill>
                <a:latin typeface="標楷體" pitchFamily="65" charset="-120"/>
                <a:ea typeface="標楷體" pitchFamily="65" charset="-120"/>
              </a:defRPr>
            </a:lvl4pPr>
            <a:lvl5pPr marL="2057400" indent="-228600" eaLnBrk="0" hangingPunct="0">
              <a:spcBef>
                <a:spcPct val="20000"/>
              </a:spcBef>
              <a:buClr>
                <a:srgbClr val="84AA33"/>
              </a:buClr>
              <a:buFont typeface="Wingdings 2" pitchFamily="18" charset="2"/>
              <a:buChar char=""/>
              <a:defRPr sz="20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9pPr>
          </a:lstStyle>
          <a:p>
            <a:pPr eaLnBrk="1" hangingPunct="1">
              <a:lnSpc>
                <a:spcPts val="5200"/>
              </a:lnSpc>
              <a:spcBef>
                <a:spcPct val="0"/>
              </a:spcBef>
              <a:buClrTx/>
              <a:buSzTx/>
              <a:buFont typeface="Arial" charset="0"/>
              <a:buChar char="•"/>
              <a:defRPr/>
            </a:pPr>
            <a:r>
              <a:rPr lang="zh-TW" altLang="en-US" sz="2400" dirty="0" smtClean="0"/>
              <a:t>修正時間：</a:t>
            </a:r>
            <a:r>
              <a:rPr lang="en-US" altLang="zh-TW" sz="2400" dirty="0" smtClean="0">
                <a:solidFill>
                  <a:srgbClr val="C00000"/>
                </a:solidFill>
              </a:rPr>
              <a:t>105</a:t>
            </a:r>
            <a:r>
              <a:rPr lang="zh-TW" altLang="en-US" sz="2400" dirty="0" smtClean="0">
                <a:solidFill>
                  <a:srgbClr val="C00000"/>
                </a:solidFill>
              </a:rPr>
              <a:t>年</a:t>
            </a:r>
            <a:r>
              <a:rPr lang="en-US" altLang="zh-TW" sz="2400" dirty="0" smtClean="0">
                <a:solidFill>
                  <a:srgbClr val="C00000"/>
                </a:solidFill>
              </a:rPr>
              <a:t>9</a:t>
            </a:r>
            <a:r>
              <a:rPr lang="zh-TW" altLang="en-US" sz="2400" dirty="0" smtClean="0">
                <a:solidFill>
                  <a:srgbClr val="C00000"/>
                </a:solidFill>
              </a:rPr>
              <a:t>月</a:t>
            </a:r>
            <a:r>
              <a:rPr lang="en-US" altLang="zh-TW" sz="2400" dirty="0">
                <a:solidFill>
                  <a:srgbClr val="C00000"/>
                </a:solidFill>
              </a:rPr>
              <a:t>1</a:t>
            </a:r>
            <a:r>
              <a:rPr lang="zh-TW" altLang="en-US" sz="2400" dirty="0" smtClean="0">
                <a:solidFill>
                  <a:srgbClr val="C00000"/>
                </a:solidFill>
              </a:rPr>
              <a:t>日</a:t>
            </a:r>
            <a:endParaRPr lang="en-US" altLang="zh-TW" sz="2400" dirty="0" smtClean="0">
              <a:solidFill>
                <a:srgbClr val="C00000"/>
              </a:solidFill>
            </a:endParaRPr>
          </a:p>
          <a:p>
            <a:pPr eaLnBrk="1" hangingPunct="1">
              <a:lnSpc>
                <a:spcPts val="5200"/>
              </a:lnSpc>
              <a:spcBef>
                <a:spcPct val="0"/>
              </a:spcBef>
              <a:buClrTx/>
              <a:buSzTx/>
              <a:buFont typeface="Arial" charset="0"/>
              <a:buChar char="•"/>
              <a:defRPr/>
            </a:pPr>
            <a:r>
              <a:rPr lang="zh-TW" altLang="en-US" sz="2400" dirty="0" smtClean="0"/>
              <a:t>修正重點：</a:t>
            </a:r>
            <a:endParaRPr lang="en-US" altLang="zh-TW" sz="2400" dirty="0" smtClean="0"/>
          </a:p>
          <a:p>
            <a:pPr marL="0" indent="0" eaLnBrk="1" hangingPunct="1">
              <a:lnSpc>
                <a:spcPts val="2600"/>
              </a:lnSpc>
              <a:spcBef>
                <a:spcPct val="0"/>
              </a:spcBef>
              <a:buClrTx/>
              <a:buSzTx/>
              <a:buNone/>
              <a:defRPr/>
            </a:pPr>
            <a:r>
              <a:rPr lang="zh-TW" altLang="en-US" sz="2400" dirty="0" smtClean="0"/>
              <a:t> </a:t>
            </a:r>
            <a:r>
              <a:rPr lang="en-US" altLang="zh-TW" sz="2400" dirty="0" smtClean="0">
                <a:solidFill>
                  <a:srgbClr val="C00000"/>
                </a:solidFill>
              </a:rPr>
              <a:t>(2)</a:t>
            </a:r>
            <a:r>
              <a:rPr lang="zh-TW" altLang="en-US" sz="2400" dirty="0">
                <a:solidFill>
                  <a:srgbClr val="C00000"/>
                </a:solidFill>
              </a:rPr>
              <a:t>修正</a:t>
            </a:r>
            <a:r>
              <a:rPr lang="zh-TW" altLang="en-US" sz="2400" dirty="0" smtClean="0">
                <a:solidFill>
                  <a:srgbClr val="C00000"/>
                </a:solidFill>
              </a:rPr>
              <a:t>第</a:t>
            </a:r>
            <a:r>
              <a:rPr lang="en-US" altLang="zh-TW" sz="2400" dirty="0" smtClean="0">
                <a:solidFill>
                  <a:srgbClr val="C00000"/>
                </a:solidFill>
              </a:rPr>
              <a:t>6</a:t>
            </a:r>
            <a:r>
              <a:rPr lang="zh-TW" altLang="en-US" sz="2400" dirty="0" smtClean="0">
                <a:solidFill>
                  <a:srgbClr val="C00000"/>
                </a:solidFill>
              </a:rPr>
              <a:t>條</a:t>
            </a:r>
            <a:r>
              <a:rPr lang="zh-TW" altLang="en-US" sz="2400" dirty="0">
                <a:solidFill>
                  <a:srgbClr val="C00000"/>
                </a:solidFill>
              </a:rPr>
              <a:t>第</a:t>
            </a:r>
            <a:r>
              <a:rPr lang="en-US" altLang="zh-TW" sz="2400" dirty="0">
                <a:solidFill>
                  <a:srgbClr val="C00000"/>
                </a:solidFill>
              </a:rPr>
              <a:t>1</a:t>
            </a:r>
            <a:r>
              <a:rPr lang="zh-TW" altLang="en-US" sz="2400" dirty="0">
                <a:solidFill>
                  <a:srgbClr val="C00000"/>
                </a:solidFill>
              </a:rPr>
              <a:t>項</a:t>
            </a:r>
            <a:r>
              <a:rPr lang="zh-TW" altLang="en-US" sz="2400" dirty="0" smtClean="0">
                <a:solidFill>
                  <a:srgbClr val="C00000"/>
                </a:solidFill>
              </a:rPr>
              <a:t>第</a:t>
            </a:r>
            <a:r>
              <a:rPr lang="en-US" altLang="zh-TW" sz="2400" dirty="0" smtClean="0">
                <a:solidFill>
                  <a:srgbClr val="C00000"/>
                </a:solidFill>
              </a:rPr>
              <a:t>2</a:t>
            </a:r>
            <a:r>
              <a:rPr lang="zh-TW" altLang="en-US" sz="2400" dirty="0" smtClean="0">
                <a:solidFill>
                  <a:srgbClr val="C00000"/>
                </a:solidFill>
              </a:rPr>
              <a:t>款</a:t>
            </a:r>
            <a:r>
              <a:rPr lang="en-US" altLang="zh-TW" sz="2400" dirty="0" smtClean="0">
                <a:solidFill>
                  <a:srgbClr val="C00000"/>
                </a:solidFill>
              </a:rPr>
              <a:t>(</a:t>
            </a:r>
            <a:r>
              <a:rPr lang="zh-TW" altLang="en-US" sz="2400" dirty="0" smtClean="0">
                <a:solidFill>
                  <a:srgbClr val="C00000"/>
                </a:solidFill>
              </a:rPr>
              <a:t>公司主動發重訊回應媒體</a:t>
            </a:r>
            <a:r>
              <a:rPr lang="en-US" altLang="zh-TW" sz="2400" dirty="0" smtClean="0">
                <a:solidFill>
                  <a:srgbClr val="C00000"/>
                </a:solidFill>
              </a:rPr>
              <a:t>)</a:t>
            </a:r>
            <a:r>
              <a:rPr lang="zh-TW" altLang="en-US" sz="2400" dirty="0" smtClean="0">
                <a:solidFill>
                  <a:srgbClr val="C00000"/>
                </a:solidFill>
              </a:rPr>
              <a:t>：</a:t>
            </a:r>
            <a:endParaRPr lang="en-US" altLang="zh-TW" sz="2400" dirty="0">
              <a:solidFill>
                <a:srgbClr val="C00000"/>
              </a:solidFill>
            </a:endParaRPr>
          </a:p>
        </p:txBody>
      </p:sp>
      <p:sp>
        <p:nvSpPr>
          <p:cNvPr id="6" name="標題 1"/>
          <p:cNvSpPr>
            <a:spLocks noGrp="1"/>
          </p:cNvSpPr>
          <p:nvPr>
            <p:ph type="title"/>
          </p:nvPr>
        </p:nvSpPr>
        <p:spPr/>
        <p:txBody>
          <a:bodyPr>
            <a:normAutofit fontScale="90000"/>
          </a:bodyPr>
          <a:lstStyle/>
          <a:p>
            <a:pPr>
              <a:defRPr/>
            </a:pPr>
            <a:r>
              <a:rPr lang="zh-TW" altLang="en-US" sz="4400" b="1" dirty="0">
                <a:solidFill>
                  <a:srgbClr val="996633"/>
                </a:solidFill>
              </a:rPr>
              <a:t>一</a:t>
            </a:r>
            <a:r>
              <a:rPr lang="zh-TW" altLang="en-US" sz="4400" b="1" dirty="0" smtClean="0">
                <a:solidFill>
                  <a:srgbClr val="996633"/>
                </a:solidFill>
              </a:rPr>
              <a:t>、</a:t>
            </a:r>
            <a:r>
              <a:rPr lang="zh-TW" altLang="en-US" sz="4400" b="1" dirty="0">
                <a:solidFill>
                  <a:srgbClr val="996633"/>
                </a:solidFill>
                <a:effectLst>
                  <a:outerShdw blurRad="38100" dist="38100" dir="2700000" algn="tl">
                    <a:srgbClr val="C0C0C0"/>
                  </a:outerShdw>
                </a:effectLst>
              </a:rPr>
              <a:t>處理程序</a:t>
            </a:r>
            <a:r>
              <a:rPr lang="zh-TW" altLang="en-US" sz="4400" b="1" dirty="0" smtClean="0">
                <a:solidFill>
                  <a:srgbClr val="996633"/>
                </a:solidFill>
              </a:rPr>
              <a:t>近期</a:t>
            </a:r>
            <a:r>
              <a:rPr lang="zh-TW" altLang="en-US" sz="4400" b="1" dirty="0">
                <a:solidFill>
                  <a:srgbClr val="996633"/>
                </a:solidFill>
              </a:rPr>
              <a:t>修正</a:t>
            </a:r>
            <a:r>
              <a:rPr lang="zh-TW" altLang="en-US" sz="4400" b="1" dirty="0" smtClean="0">
                <a:solidFill>
                  <a:srgbClr val="996633"/>
                </a:solidFill>
              </a:rPr>
              <a:t>重點</a:t>
            </a:r>
            <a:r>
              <a:rPr lang="en-US" altLang="zh-TW" sz="4400" b="1" dirty="0" smtClean="0">
                <a:solidFill>
                  <a:srgbClr val="996633"/>
                </a:solidFill>
              </a:rPr>
              <a:t>(</a:t>
            </a:r>
            <a:r>
              <a:rPr lang="zh-TW" altLang="en-US" sz="4400" b="1" dirty="0">
                <a:solidFill>
                  <a:srgbClr val="996633"/>
                </a:solidFill>
              </a:rPr>
              <a:t>三</a:t>
            </a:r>
            <a:r>
              <a:rPr lang="en-US" altLang="zh-TW" sz="4400" b="1" dirty="0" smtClean="0">
                <a:solidFill>
                  <a:srgbClr val="996633"/>
                </a:solidFill>
              </a:rPr>
              <a:t>)</a:t>
            </a:r>
            <a:br>
              <a:rPr lang="en-US" altLang="zh-TW" sz="4400" b="1" dirty="0" smtClean="0">
                <a:solidFill>
                  <a:srgbClr val="996633"/>
                </a:solidFill>
              </a:rPr>
            </a:br>
            <a:endParaRPr lang="zh-TW" altLang="en-US" dirty="0">
              <a:solidFill>
                <a:srgbClr val="996633"/>
              </a:solidFill>
            </a:endParaRPr>
          </a:p>
        </p:txBody>
      </p:sp>
      <p:sp>
        <p:nvSpPr>
          <p:cNvPr id="5" name="圓角矩形 4"/>
          <p:cNvSpPr/>
          <p:nvPr/>
        </p:nvSpPr>
        <p:spPr>
          <a:xfrm>
            <a:off x="1046164" y="2780928"/>
            <a:ext cx="7888286" cy="3168352"/>
          </a:xfrm>
          <a:prstGeom prst="roundRect">
            <a:avLst/>
          </a:prstGeom>
          <a:solidFill>
            <a:schemeClr val="accent6">
              <a:lumMod val="20000"/>
              <a:lumOff val="8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4966938"/>
              <a:satOff val="19906"/>
              <a:lumOff val="4314"/>
              <a:alphaOff val="0"/>
            </a:schemeClr>
          </a:fillRef>
          <a:effectRef idx="1">
            <a:schemeClr val="accent5">
              <a:hueOff val="-4966938"/>
              <a:satOff val="19906"/>
              <a:lumOff val="4314"/>
              <a:alphaOff val="0"/>
            </a:schemeClr>
          </a:effectRef>
          <a:fontRef idx="minor">
            <a:schemeClr val="dk1"/>
          </a:fontRef>
        </p:style>
        <p:txBody>
          <a:bodyPr/>
          <a:lstStyle/>
          <a:p>
            <a:r>
              <a:rPr lang="zh-TW" altLang="zh-TW" sz="2400" dirty="0">
                <a:solidFill>
                  <a:srgbClr val="C00000"/>
                </a:solidFill>
                <a:latin typeface="標楷體" panose="03000509000000000000" pitchFamily="65" charset="-120"/>
                <a:ea typeface="標楷體" panose="03000509000000000000" pitchFamily="65" charset="-120"/>
              </a:rPr>
              <a:t>發現大眾傳播媒體報導第四條第一項各款情事，或報導內容有足以影響上櫃有價證券行情之情事，或報導與事實不符者，應立即輸入重大訊息說明，至遲不得逾</a:t>
            </a:r>
            <a:r>
              <a:rPr lang="zh-TW" altLang="zh-TW" sz="2400" strike="sngStrike" dirty="0">
                <a:solidFill>
                  <a:srgbClr val="C00000"/>
                </a:solidFill>
                <a:latin typeface="標楷體" panose="03000509000000000000" pitchFamily="65" charset="-120"/>
                <a:ea typeface="標楷體" panose="03000509000000000000" pitchFamily="65" charset="-120"/>
              </a:rPr>
              <a:t>當日中午十二時。但於例假日或營業日中午十二時後始發現者，應於發現傳播媒體報導日之次一營業日交易時間開始一小時前</a:t>
            </a:r>
            <a:r>
              <a:rPr lang="zh-TW" altLang="zh-TW" sz="2400" strike="sngStrike" dirty="0" smtClean="0">
                <a:solidFill>
                  <a:srgbClr val="C00000"/>
                </a:solidFill>
                <a:latin typeface="標楷體" panose="03000509000000000000" pitchFamily="65" charset="-120"/>
                <a:ea typeface="標楷體" panose="03000509000000000000" pitchFamily="65" charset="-120"/>
              </a:rPr>
              <a:t>輸入</a:t>
            </a:r>
            <a:r>
              <a:rPr lang="zh-TW" altLang="zh-TW" sz="3200" b="1" u="sng" dirty="0">
                <a:solidFill>
                  <a:srgbClr val="000099"/>
                </a:solidFill>
                <a:latin typeface="標楷體" panose="03000509000000000000" pitchFamily="65" charset="-120"/>
                <a:ea typeface="標楷體" panose="03000509000000000000" pitchFamily="65" charset="-120"/>
              </a:rPr>
              <a:t>發現後二小時</a:t>
            </a:r>
            <a:r>
              <a:rPr lang="zh-TW" altLang="zh-TW" sz="2400" dirty="0" smtClean="0">
                <a:solidFill>
                  <a:srgbClr val="000099"/>
                </a:solidFill>
                <a:latin typeface="標楷體" panose="03000509000000000000" pitchFamily="65" charset="-120"/>
                <a:ea typeface="標楷體" panose="03000509000000000000" pitchFamily="65" charset="-120"/>
              </a:rPr>
              <a:t>。</a:t>
            </a:r>
            <a:endParaRPr lang="zh-TW" altLang="en-US" sz="2400" dirty="0">
              <a:solidFill>
                <a:srgbClr val="000099"/>
              </a:solidFill>
              <a:latin typeface="標楷體" pitchFamily="65" charset="-120"/>
              <a:ea typeface="標楷體" pitchFamily="65" charset="-120"/>
            </a:endParaRPr>
          </a:p>
        </p:txBody>
      </p:sp>
    </p:spTree>
    <p:extLst>
      <p:ext uri="{BB962C8B-B14F-4D97-AF65-F5344CB8AC3E}">
        <p14:creationId xmlns:p14="http://schemas.microsoft.com/office/powerpoint/2010/main" val="16529498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endParaRPr lang="zh-TW" altLang="en-US" sz="1400">
              <a:solidFill>
                <a:srgbClr val="800080"/>
              </a:solidFill>
              <a:latin typeface="Arial" panose="020B0604020202020204" pitchFamily="34" charset="0"/>
              <a:ea typeface="新細明體" panose="02020500000000000000" pitchFamily="18" charset="-120"/>
            </a:endParaRPr>
          </a:p>
          <a:p>
            <a:pPr eaLnBrk="1" hangingPunct="1">
              <a:spcBef>
                <a:spcPct val="0"/>
              </a:spcBef>
              <a:buClrTx/>
              <a:buSzTx/>
              <a:buFontTx/>
              <a:buNone/>
            </a:pPr>
            <a:fld id="{3E10E4C4-F401-48FD-82D6-BD2FED79A889}"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11</a:t>
            </a:fld>
            <a:endParaRPr lang="zh-TW" altLang="en-US" sz="1400">
              <a:solidFill>
                <a:srgbClr val="800080"/>
              </a:solidFill>
              <a:latin typeface="Arial" panose="020B0604020202020204" pitchFamily="34" charset="0"/>
              <a:ea typeface="新細明體" panose="02020500000000000000" pitchFamily="18" charset="-120"/>
            </a:endParaRPr>
          </a:p>
        </p:txBody>
      </p:sp>
      <p:sp>
        <p:nvSpPr>
          <p:cNvPr id="5127" name="矩形 7"/>
          <p:cNvSpPr>
            <a:spLocks noChangeArrowheads="1"/>
          </p:cNvSpPr>
          <p:nvPr/>
        </p:nvSpPr>
        <p:spPr bwMode="auto">
          <a:xfrm>
            <a:off x="1018545" y="659708"/>
            <a:ext cx="7796212" cy="1759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3038" indent="-173038" eaLnBrk="0" hangingPunct="0">
              <a:spcBef>
                <a:spcPts val="600"/>
              </a:spcBef>
              <a:buClr>
                <a:schemeClr val="accent1"/>
              </a:buClr>
              <a:buSzPct val="80000"/>
              <a:buFont typeface="Wingdings 2" pitchFamily="18" charset="2"/>
              <a:buChar char=""/>
              <a:defRPr sz="3200">
                <a:solidFill>
                  <a:schemeClr val="tx1"/>
                </a:solidFill>
                <a:latin typeface="標楷體" pitchFamily="65" charset="-120"/>
                <a:ea typeface="標楷體" pitchFamily="65" charset="-120"/>
              </a:defRPr>
            </a:lvl1pPr>
            <a:lvl2pPr marL="742950" indent="-285750" eaLnBrk="0" hangingPunct="0">
              <a:spcBef>
                <a:spcPts val="550"/>
              </a:spcBef>
              <a:buClr>
                <a:schemeClr val="accent1"/>
              </a:buClr>
              <a:buFont typeface="Verdana" pitchFamily="34" charset="0"/>
              <a:buChar char="◦"/>
              <a:defRPr sz="2800">
                <a:solidFill>
                  <a:schemeClr val="tx1"/>
                </a:solidFill>
                <a:latin typeface="標楷體" pitchFamily="65" charset="-120"/>
                <a:ea typeface="標楷體" pitchFamily="65" charset="-120"/>
              </a:defRPr>
            </a:lvl2pPr>
            <a:lvl3pPr marL="1143000" indent="-228600" eaLnBrk="0" hangingPunct="0">
              <a:spcBef>
                <a:spcPct val="20000"/>
              </a:spcBef>
              <a:buClr>
                <a:schemeClr val="accent2"/>
              </a:buClr>
              <a:buFont typeface="Wingdings 2" pitchFamily="18" charset="2"/>
              <a:buChar char=""/>
              <a:defRPr sz="2400">
                <a:solidFill>
                  <a:schemeClr val="tx1"/>
                </a:solidFill>
                <a:latin typeface="標楷體" pitchFamily="65" charset="-120"/>
                <a:ea typeface="標楷體" pitchFamily="65" charset="-120"/>
              </a:defRPr>
            </a:lvl3pPr>
            <a:lvl4pPr marL="1600200" indent="-228600" eaLnBrk="0" hangingPunct="0">
              <a:spcBef>
                <a:spcPct val="20000"/>
              </a:spcBef>
              <a:buClr>
                <a:srgbClr val="C32D2E"/>
              </a:buClr>
              <a:buFont typeface="Wingdings 2" pitchFamily="18" charset="2"/>
              <a:buChar char=""/>
              <a:defRPr sz="2000">
                <a:solidFill>
                  <a:schemeClr val="tx1"/>
                </a:solidFill>
                <a:latin typeface="標楷體" pitchFamily="65" charset="-120"/>
                <a:ea typeface="標楷體" pitchFamily="65" charset="-120"/>
              </a:defRPr>
            </a:lvl4pPr>
            <a:lvl5pPr marL="2057400" indent="-228600" eaLnBrk="0" hangingPunct="0">
              <a:spcBef>
                <a:spcPct val="20000"/>
              </a:spcBef>
              <a:buClr>
                <a:srgbClr val="84AA33"/>
              </a:buClr>
              <a:buFont typeface="Wingdings 2" pitchFamily="18" charset="2"/>
              <a:buChar char=""/>
              <a:defRPr sz="20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9pPr>
          </a:lstStyle>
          <a:p>
            <a:pPr eaLnBrk="1" hangingPunct="1">
              <a:lnSpc>
                <a:spcPts val="5200"/>
              </a:lnSpc>
              <a:spcBef>
                <a:spcPct val="0"/>
              </a:spcBef>
              <a:buClrTx/>
              <a:buSzTx/>
              <a:buFont typeface="Arial" charset="0"/>
              <a:buChar char="•"/>
              <a:defRPr/>
            </a:pPr>
            <a:r>
              <a:rPr lang="zh-TW" altLang="en-US" sz="2400" dirty="0" smtClean="0"/>
              <a:t>修正時間：</a:t>
            </a:r>
            <a:r>
              <a:rPr lang="en-US" altLang="zh-TW" sz="2400" dirty="0" smtClean="0">
                <a:solidFill>
                  <a:srgbClr val="C00000"/>
                </a:solidFill>
              </a:rPr>
              <a:t>105</a:t>
            </a:r>
            <a:r>
              <a:rPr lang="zh-TW" altLang="en-US" sz="2400" dirty="0" smtClean="0">
                <a:solidFill>
                  <a:srgbClr val="C00000"/>
                </a:solidFill>
              </a:rPr>
              <a:t>年</a:t>
            </a:r>
            <a:r>
              <a:rPr lang="en-US" altLang="zh-TW" sz="2400" dirty="0" smtClean="0">
                <a:solidFill>
                  <a:srgbClr val="C00000"/>
                </a:solidFill>
              </a:rPr>
              <a:t>9</a:t>
            </a:r>
            <a:r>
              <a:rPr lang="zh-TW" altLang="en-US" sz="2400" dirty="0" smtClean="0">
                <a:solidFill>
                  <a:srgbClr val="C00000"/>
                </a:solidFill>
              </a:rPr>
              <a:t>月</a:t>
            </a:r>
            <a:r>
              <a:rPr lang="en-US" altLang="zh-TW" sz="2400" dirty="0">
                <a:solidFill>
                  <a:srgbClr val="C00000"/>
                </a:solidFill>
              </a:rPr>
              <a:t>1</a:t>
            </a:r>
            <a:r>
              <a:rPr lang="zh-TW" altLang="en-US" sz="2400" dirty="0" smtClean="0">
                <a:solidFill>
                  <a:srgbClr val="C00000"/>
                </a:solidFill>
              </a:rPr>
              <a:t>日</a:t>
            </a:r>
            <a:endParaRPr lang="en-US" altLang="zh-TW" sz="2400" dirty="0" smtClean="0">
              <a:solidFill>
                <a:srgbClr val="C00000"/>
              </a:solidFill>
            </a:endParaRPr>
          </a:p>
          <a:p>
            <a:pPr eaLnBrk="1" hangingPunct="1">
              <a:lnSpc>
                <a:spcPts val="5200"/>
              </a:lnSpc>
              <a:spcBef>
                <a:spcPct val="0"/>
              </a:spcBef>
              <a:buClrTx/>
              <a:buSzTx/>
              <a:buFont typeface="Arial" charset="0"/>
              <a:buChar char="•"/>
              <a:defRPr/>
            </a:pPr>
            <a:r>
              <a:rPr lang="zh-TW" altLang="en-US" sz="2400" dirty="0" smtClean="0"/>
              <a:t>修正重點：</a:t>
            </a:r>
            <a:endParaRPr lang="en-US" altLang="zh-TW" sz="2400" dirty="0" smtClean="0"/>
          </a:p>
          <a:p>
            <a:pPr marL="0" indent="0" eaLnBrk="1" hangingPunct="1">
              <a:lnSpc>
                <a:spcPts val="2600"/>
              </a:lnSpc>
              <a:spcBef>
                <a:spcPct val="0"/>
              </a:spcBef>
              <a:buClrTx/>
              <a:buSzTx/>
              <a:buNone/>
              <a:defRPr/>
            </a:pPr>
            <a:r>
              <a:rPr lang="zh-TW" altLang="en-US" sz="2400" dirty="0" smtClean="0"/>
              <a:t> </a:t>
            </a:r>
            <a:r>
              <a:rPr lang="en-US" altLang="zh-TW" sz="2400" dirty="0" smtClean="0">
                <a:solidFill>
                  <a:srgbClr val="C00000"/>
                </a:solidFill>
              </a:rPr>
              <a:t>(3)</a:t>
            </a:r>
            <a:r>
              <a:rPr lang="zh-TW" altLang="en-US" sz="2400" dirty="0">
                <a:solidFill>
                  <a:srgbClr val="C00000"/>
                </a:solidFill>
              </a:rPr>
              <a:t>修正</a:t>
            </a:r>
            <a:r>
              <a:rPr lang="zh-TW" altLang="en-US" sz="2400" dirty="0" smtClean="0">
                <a:solidFill>
                  <a:srgbClr val="C00000"/>
                </a:solidFill>
              </a:rPr>
              <a:t>第</a:t>
            </a:r>
            <a:r>
              <a:rPr lang="en-US" altLang="zh-TW" sz="2400" dirty="0" smtClean="0">
                <a:solidFill>
                  <a:srgbClr val="C00000"/>
                </a:solidFill>
              </a:rPr>
              <a:t>9</a:t>
            </a:r>
            <a:r>
              <a:rPr lang="zh-TW" altLang="en-US" sz="2400" dirty="0" smtClean="0">
                <a:solidFill>
                  <a:srgbClr val="C00000"/>
                </a:solidFill>
              </a:rPr>
              <a:t>條</a:t>
            </a:r>
            <a:r>
              <a:rPr lang="zh-TW" altLang="en-US" sz="2400" dirty="0">
                <a:solidFill>
                  <a:srgbClr val="C00000"/>
                </a:solidFill>
              </a:rPr>
              <a:t>第</a:t>
            </a:r>
            <a:r>
              <a:rPr lang="en-US" altLang="zh-TW" sz="2400" dirty="0">
                <a:solidFill>
                  <a:srgbClr val="C00000"/>
                </a:solidFill>
              </a:rPr>
              <a:t>1</a:t>
            </a:r>
            <a:r>
              <a:rPr lang="zh-TW" altLang="en-US" sz="2400" dirty="0" smtClean="0">
                <a:solidFill>
                  <a:srgbClr val="C00000"/>
                </a:solidFill>
              </a:rPr>
              <a:t>項 </a:t>
            </a:r>
            <a:r>
              <a:rPr lang="en-US" altLang="zh-TW" sz="2400" dirty="0" smtClean="0">
                <a:solidFill>
                  <a:srgbClr val="C00000"/>
                </a:solidFill>
              </a:rPr>
              <a:t>(</a:t>
            </a:r>
            <a:r>
              <a:rPr lang="zh-TW" altLang="en-US" sz="2400" dirty="0" smtClean="0">
                <a:solidFill>
                  <a:srgbClr val="C00000"/>
                </a:solidFill>
              </a:rPr>
              <a:t>經本中心詢問後公司發重訊</a:t>
            </a:r>
            <a:r>
              <a:rPr lang="en-US" altLang="zh-TW" sz="2400" dirty="0" smtClean="0">
                <a:solidFill>
                  <a:srgbClr val="C00000"/>
                </a:solidFill>
              </a:rPr>
              <a:t>)</a:t>
            </a:r>
            <a:r>
              <a:rPr lang="zh-TW" altLang="en-US" sz="2400" dirty="0" smtClean="0">
                <a:solidFill>
                  <a:srgbClr val="C00000"/>
                </a:solidFill>
              </a:rPr>
              <a:t>：</a:t>
            </a:r>
            <a:endParaRPr lang="en-US" altLang="zh-TW" sz="2400" dirty="0">
              <a:solidFill>
                <a:srgbClr val="C00000"/>
              </a:solidFill>
            </a:endParaRPr>
          </a:p>
        </p:txBody>
      </p:sp>
      <p:sp>
        <p:nvSpPr>
          <p:cNvPr id="6" name="標題 1"/>
          <p:cNvSpPr>
            <a:spLocks noGrp="1"/>
          </p:cNvSpPr>
          <p:nvPr>
            <p:ph type="title"/>
          </p:nvPr>
        </p:nvSpPr>
        <p:spPr/>
        <p:txBody>
          <a:bodyPr>
            <a:normAutofit fontScale="90000"/>
          </a:bodyPr>
          <a:lstStyle/>
          <a:p>
            <a:pPr>
              <a:defRPr/>
            </a:pPr>
            <a:r>
              <a:rPr lang="zh-TW" altLang="en-US" sz="4400" b="1" dirty="0">
                <a:solidFill>
                  <a:srgbClr val="996633"/>
                </a:solidFill>
              </a:rPr>
              <a:t>一</a:t>
            </a:r>
            <a:r>
              <a:rPr lang="zh-TW" altLang="en-US" sz="4400" b="1" dirty="0" smtClean="0">
                <a:solidFill>
                  <a:srgbClr val="996633"/>
                </a:solidFill>
              </a:rPr>
              <a:t>、</a:t>
            </a:r>
            <a:r>
              <a:rPr lang="zh-TW" altLang="en-US" sz="4400" b="1" dirty="0">
                <a:solidFill>
                  <a:srgbClr val="996633"/>
                </a:solidFill>
                <a:effectLst>
                  <a:outerShdw blurRad="38100" dist="38100" dir="2700000" algn="tl">
                    <a:srgbClr val="C0C0C0"/>
                  </a:outerShdw>
                </a:effectLst>
              </a:rPr>
              <a:t>處理程序</a:t>
            </a:r>
            <a:r>
              <a:rPr lang="zh-TW" altLang="en-US" sz="4400" b="1" dirty="0" smtClean="0">
                <a:solidFill>
                  <a:srgbClr val="996633"/>
                </a:solidFill>
              </a:rPr>
              <a:t>近期</a:t>
            </a:r>
            <a:r>
              <a:rPr lang="zh-TW" altLang="en-US" sz="4400" b="1" dirty="0">
                <a:solidFill>
                  <a:srgbClr val="996633"/>
                </a:solidFill>
              </a:rPr>
              <a:t>修正</a:t>
            </a:r>
            <a:r>
              <a:rPr lang="zh-TW" altLang="en-US" sz="4400" b="1" dirty="0" smtClean="0">
                <a:solidFill>
                  <a:srgbClr val="996633"/>
                </a:solidFill>
              </a:rPr>
              <a:t>重點</a:t>
            </a:r>
            <a:r>
              <a:rPr lang="en-US" altLang="zh-TW" sz="4400" b="1" dirty="0" smtClean="0">
                <a:solidFill>
                  <a:srgbClr val="996633"/>
                </a:solidFill>
              </a:rPr>
              <a:t>(</a:t>
            </a:r>
            <a:r>
              <a:rPr lang="zh-TW" altLang="en-US" sz="4400" b="1" dirty="0">
                <a:solidFill>
                  <a:srgbClr val="996633"/>
                </a:solidFill>
              </a:rPr>
              <a:t>三</a:t>
            </a:r>
            <a:r>
              <a:rPr lang="en-US" altLang="zh-TW" sz="4400" b="1" dirty="0" smtClean="0">
                <a:solidFill>
                  <a:srgbClr val="996633"/>
                </a:solidFill>
              </a:rPr>
              <a:t>)</a:t>
            </a:r>
            <a:br>
              <a:rPr lang="en-US" altLang="zh-TW" sz="4400" b="1" dirty="0" smtClean="0">
                <a:solidFill>
                  <a:srgbClr val="996633"/>
                </a:solidFill>
              </a:rPr>
            </a:br>
            <a:endParaRPr lang="zh-TW" altLang="en-US" dirty="0">
              <a:solidFill>
                <a:srgbClr val="996633"/>
              </a:solidFill>
            </a:endParaRPr>
          </a:p>
        </p:txBody>
      </p:sp>
      <p:sp>
        <p:nvSpPr>
          <p:cNvPr id="5" name="圓角矩形 4"/>
          <p:cNvSpPr/>
          <p:nvPr/>
        </p:nvSpPr>
        <p:spPr>
          <a:xfrm>
            <a:off x="1018545" y="2350874"/>
            <a:ext cx="7706053" cy="1981946"/>
          </a:xfrm>
          <a:prstGeom prst="roundRect">
            <a:avLst/>
          </a:prstGeom>
          <a:solidFill>
            <a:schemeClr val="accent6">
              <a:lumMod val="20000"/>
              <a:lumOff val="8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4966938"/>
              <a:satOff val="19906"/>
              <a:lumOff val="4314"/>
              <a:alphaOff val="0"/>
            </a:schemeClr>
          </a:fillRef>
          <a:effectRef idx="1">
            <a:schemeClr val="accent5">
              <a:hueOff val="-4966938"/>
              <a:satOff val="19906"/>
              <a:lumOff val="4314"/>
              <a:alphaOff val="0"/>
            </a:schemeClr>
          </a:effectRef>
          <a:fontRef idx="minor">
            <a:schemeClr val="dk1"/>
          </a:fontRef>
        </p:style>
        <p:txBody>
          <a:bodyPr/>
          <a:lstStyle/>
          <a:p>
            <a:r>
              <a:rPr lang="en-US" altLang="zh-TW" strike="sngStrike" dirty="0" smtClean="0">
                <a:solidFill>
                  <a:srgbClr val="C00000"/>
                </a:solidFill>
                <a:latin typeface="標楷體" panose="03000509000000000000" pitchFamily="65" charset="-120"/>
                <a:ea typeface="標楷體" panose="03000509000000000000" pitchFamily="65" charset="-120"/>
              </a:rPr>
              <a:t>(</a:t>
            </a:r>
            <a:r>
              <a:rPr lang="zh-TW" altLang="en-US" strike="sngStrike" dirty="0" smtClean="0">
                <a:solidFill>
                  <a:srgbClr val="C00000"/>
                </a:solidFill>
                <a:latin typeface="標楷體" panose="03000509000000000000" pitchFamily="65" charset="-120"/>
                <a:ea typeface="標楷體" panose="03000509000000000000" pitchFamily="65" charset="-120"/>
              </a:rPr>
              <a:t>一</a:t>
            </a:r>
            <a:r>
              <a:rPr lang="en-US" altLang="zh-TW" strike="sngStrike" dirty="0">
                <a:solidFill>
                  <a:srgbClr val="C00000"/>
                </a:solidFill>
                <a:latin typeface="標楷體" panose="03000509000000000000" pitchFamily="65" charset="-120"/>
                <a:ea typeface="標楷體" panose="03000509000000000000" pitchFamily="65" charset="-120"/>
              </a:rPr>
              <a:t>)</a:t>
            </a:r>
            <a:r>
              <a:rPr lang="zh-TW" altLang="zh-TW" strike="sngStrike" dirty="0" smtClean="0">
                <a:solidFill>
                  <a:srgbClr val="C00000"/>
                </a:solidFill>
                <a:latin typeface="標楷體" panose="03000509000000000000" pitchFamily="65" charset="-120"/>
                <a:ea typeface="標楷體" panose="03000509000000000000" pitchFamily="65" charset="-120"/>
              </a:rPr>
              <a:t>於</a:t>
            </a:r>
            <a:r>
              <a:rPr lang="zh-TW" altLang="zh-TW" strike="sngStrike" dirty="0">
                <a:solidFill>
                  <a:srgbClr val="C00000"/>
                </a:solidFill>
                <a:latin typeface="標楷體" panose="03000509000000000000" pitchFamily="65" charset="-120"/>
                <a:ea typeface="標楷體" panose="03000509000000000000" pitchFamily="65" charset="-120"/>
              </a:rPr>
              <a:t>該營業日中午十二時前接獲本中心詢問者，應</a:t>
            </a:r>
            <a:r>
              <a:rPr lang="zh-TW" altLang="zh-TW" strike="sngStrike" dirty="0" smtClean="0">
                <a:solidFill>
                  <a:srgbClr val="C00000"/>
                </a:solidFill>
                <a:latin typeface="標楷體" panose="03000509000000000000" pitchFamily="65" charset="-120"/>
                <a:ea typeface="標楷體" panose="03000509000000000000" pitchFamily="65" charset="-120"/>
              </a:rPr>
              <a:t>於該當日中</a:t>
            </a:r>
            <a:endParaRPr lang="en-US" altLang="zh-TW" strike="sngStrike" dirty="0" smtClean="0">
              <a:solidFill>
                <a:srgbClr val="C00000"/>
              </a:solidFill>
              <a:latin typeface="標楷體" panose="03000509000000000000" pitchFamily="65" charset="-120"/>
              <a:ea typeface="標楷體" panose="03000509000000000000" pitchFamily="65" charset="-120"/>
            </a:endParaRPr>
          </a:p>
          <a:p>
            <a:r>
              <a:rPr lang="zh-TW" altLang="en-US" dirty="0">
                <a:solidFill>
                  <a:srgbClr val="C00000"/>
                </a:solidFill>
                <a:latin typeface="標楷體" panose="03000509000000000000" pitchFamily="65" charset="-120"/>
                <a:ea typeface="標楷體" panose="03000509000000000000" pitchFamily="65" charset="-120"/>
              </a:rPr>
              <a:t> </a:t>
            </a:r>
            <a:r>
              <a:rPr lang="zh-TW" altLang="en-US" dirty="0" smtClean="0">
                <a:solidFill>
                  <a:srgbClr val="C00000"/>
                </a:solidFill>
                <a:latin typeface="標楷體" panose="03000509000000000000" pitchFamily="65" charset="-120"/>
                <a:ea typeface="標楷體" panose="03000509000000000000" pitchFamily="65" charset="-120"/>
              </a:rPr>
              <a:t>   </a:t>
            </a:r>
            <a:r>
              <a:rPr lang="zh-TW" altLang="zh-TW" strike="sngStrike" dirty="0" smtClean="0">
                <a:solidFill>
                  <a:srgbClr val="C00000"/>
                </a:solidFill>
                <a:latin typeface="標楷體" panose="03000509000000000000" pitchFamily="65" charset="-120"/>
                <a:ea typeface="標楷體" panose="03000509000000000000" pitchFamily="65" charset="-120"/>
              </a:rPr>
              <a:t>午十二時</a:t>
            </a:r>
            <a:r>
              <a:rPr lang="zh-TW" altLang="zh-TW" strike="sngStrike" dirty="0">
                <a:solidFill>
                  <a:srgbClr val="C00000"/>
                </a:solidFill>
                <a:latin typeface="標楷體" panose="03000509000000000000" pitchFamily="65" charset="-120"/>
                <a:ea typeface="標楷體" panose="03000509000000000000" pitchFamily="65" charset="-120"/>
              </a:rPr>
              <a:t>前輸入該項說明。</a:t>
            </a:r>
          </a:p>
          <a:p>
            <a:pPr lvl="0"/>
            <a:r>
              <a:rPr lang="en-US" altLang="zh-TW" strike="sngStrike" dirty="0" smtClean="0">
                <a:solidFill>
                  <a:srgbClr val="C00000"/>
                </a:solidFill>
                <a:latin typeface="標楷體" panose="03000509000000000000" pitchFamily="65" charset="-120"/>
                <a:ea typeface="標楷體" panose="03000509000000000000" pitchFamily="65" charset="-120"/>
              </a:rPr>
              <a:t>(</a:t>
            </a:r>
            <a:r>
              <a:rPr lang="zh-TW" altLang="en-US" strike="sngStrike" dirty="0" smtClean="0">
                <a:solidFill>
                  <a:srgbClr val="C00000"/>
                </a:solidFill>
                <a:latin typeface="標楷體" panose="03000509000000000000" pitchFamily="65" charset="-120"/>
                <a:ea typeface="標楷體" panose="03000509000000000000" pitchFamily="65" charset="-120"/>
              </a:rPr>
              <a:t>二</a:t>
            </a:r>
            <a:r>
              <a:rPr lang="en-US" altLang="zh-TW" strike="sngStrike" dirty="0" smtClean="0">
                <a:solidFill>
                  <a:srgbClr val="C00000"/>
                </a:solidFill>
                <a:latin typeface="標楷體" panose="03000509000000000000" pitchFamily="65" charset="-120"/>
                <a:ea typeface="標楷體" panose="03000509000000000000" pitchFamily="65" charset="-120"/>
              </a:rPr>
              <a:t>)</a:t>
            </a:r>
            <a:r>
              <a:rPr lang="zh-TW" altLang="zh-TW" strike="sngStrike" dirty="0" smtClean="0">
                <a:solidFill>
                  <a:srgbClr val="C00000"/>
                </a:solidFill>
                <a:latin typeface="標楷體" panose="03000509000000000000" pitchFamily="65" charset="-120"/>
                <a:ea typeface="標楷體" panose="03000509000000000000" pitchFamily="65" charset="-120"/>
              </a:rPr>
              <a:t>於</a:t>
            </a:r>
            <a:r>
              <a:rPr lang="zh-TW" altLang="zh-TW" strike="sngStrike" dirty="0">
                <a:solidFill>
                  <a:srgbClr val="C00000"/>
                </a:solidFill>
                <a:latin typeface="標楷體" panose="03000509000000000000" pitchFamily="65" charset="-120"/>
                <a:ea typeface="標楷體" panose="03000509000000000000" pitchFamily="65" charset="-120"/>
              </a:rPr>
              <a:t>該營業日中午十二時後接獲本中心詢問者，應於當日</a:t>
            </a:r>
            <a:r>
              <a:rPr lang="zh-TW" altLang="zh-TW" strike="sngStrike" dirty="0" smtClean="0">
                <a:solidFill>
                  <a:srgbClr val="C00000"/>
                </a:solidFill>
                <a:latin typeface="標楷體" panose="03000509000000000000" pitchFamily="65" charset="-120"/>
                <a:ea typeface="標楷體" panose="03000509000000000000" pitchFamily="65" charset="-120"/>
              </a:rPr>
              <a:t>收盤</a:t>
            </a:r>
            <a:endParaRPr lang="en-US" altLang="zh-TW" strike="sngStrike" dirty="0" smtClean="0">
              <a:solidFill>
                <a:srgbClr val="C00000"/>
              </a:solidFill>
              <a:latin typeface="標楷體" panose="03000509000000000000" pitchFamily="65" charset="-120"/>
              <a:ea typeface="標楷體" panose="03000509000000000000" pitchFamily="65" charset="-120"/>
            </a:endParaRPr>
          </a:p>
          <a:p>
            <a:pPr lvl="0"/>
            <a:r>
              <a:rPr lang="zh-TW" altLang="en-US" dirty="0">
                <a:solidFill>
                  <a:srgbClr val="C00000"/>
                </a:solidFill>
                <a:latin typeface="標楷體" panose="03000509000000000000" pitchFamily="65" charset="-120"/>
                <a:ea typeface="標楷體" panose="03000509000000000000" pitchFamily="65" charset="-120"/>
              </a:rPr>
              <a:t> </a:t>
            </a:r>
            <a:r>
              <a:rPr lang="zh-TW" altLang="en-US" dirty="0" smtClean="0">
                <a:solidFill>
                  <a:srgbClr val="C00000"/>
                </a:solidFill>
                <a:latin typeface="標楷體" panose="03000509000000000000" pitchFamily="65" charset="-120"/>
                <a:ea typeface="標楷體" panose="03000509000000000000" pitchFamily="65" charset="-120"/>
              </a:rPr>
              <a:t>   </a:t>
            </a:r>
            <a:r>
              <a:rPr lang="zh-TW" altLang="zh-TW" strike="sngStrike" dirty="0" smtClean="0">
                <a:solidFill>
                  <a:srgbClr val="C00000"/>
                </a:solidFill>
                <a:latin typeface="標楷體" panose="03000509000000000000" pitchFamily="65" charset="-120"/>
                <a:ea typeface="標楷體" panose="03000509000000000000" pitchFamily="65" charset="-120"/>
              </a:rPr>
              <a:t>前輸入</a:t>
            </a:r>
            <a:r>
              <a:rPr lang="zh-TW" altLang="zh-TW" strike="sngStrike" dirty="0">
                <a:solidFill>
                  <a:srgbClr val="C00000"/>
                </a:solidFill>
                <a:latin typeface="標楷體" panose="03000509000000000000" pitchFamily="65" charset="-120"/>
                <a:ea typeface="標楷體" panose="03000509000000000000" pitchFamily="65" charset="-120"/>
              </a:rPr>
              <a:t>該項說明</a:t>
            </a:r>
            <a:r>
              <a:rPr lang="zh-TW" altLang="zh-TW" strike="sngStrike" dirty="0" smtClean="0">
                <a:solidFill>
                  <a:srgbClr val="C00000"/>
                </a:solidFill>
                <a:latin typeface="標楷體" panose="03000509000000000000" pitchFamily="65" charset="-120"/>
                <a:ea typeface="標楷體" panose="03000509000000000000" pitchFamily="65" charset="-120"/>
              </a:rPr>
              <a:t>。</a:t>
            </a:r>
            <a:r>
              <a:rPr lang="en-US" altLang="zh-TW" strike="sngStrike" dirty="0">
                <a:solidFill>
                  <a:srgbClr val="C00000"/>
                </a:solidFill>
                <a:latin typeface="標楷體" panose="03000509000000000000" pitchFamily="65" charset="-120"/>
                <a:ea typeface="標楷體" panose="03000509000000000000" pitchFamily="65" charset="-120"/>
              </a:rPr>
              <a:t> </a:t>
            </a:r>
            <a:endParaRPr lang="zh-TW" altLang="zh-TW" strike="sngStrike" dirty="0">
              <a:solidFill>
                <a:srgbClr val="C00000"/>
              </a:solidFill>
              <a:latin typeface="標楷體" panose="03000509000000000000" pitchFamily="65" charset="-120"/>
              <a:ea typeface="標楷體" panose="03000509000000000000" pitchFamily="65" charset="-120"/>
            </a:endParaRPr>
          </a:p>
          <a:p>
            <a:r>
              <a:rPr lang="en-US" altLang="zh-TW" strike="sngStrike" dirty="0" smtClean="0">
                <a:solidFill>
                  <a:srgbClr val="C00000"/>
                </a:solidFill>
                <a:latin typeface="標楷體" panose="03000509000000000000" pitchFamily="65" charset="-120"/>
                <a:ea typeface="標楷體" panose="03000509000000000000" pitchFamily="65" charset="-120"/>
              </a:rPr>
              <a:t>(</a:t>
            </a:r>
            <a:r>
              <a:rPr lang="zh-TW" altLang="en-US" strike="sngStrike" dirty="0" smtClean="0">
                <a:solidFill>
                  <a:srgbClr val="C00000"/>
                </a:solidFill>
                <a:latin typeface="標楷體" panose="03000509000000000000" pitchFamily="65" charset="-120"/>
                <a:ea typeface="標楷體" panose="03000509000000000000" pitchFamily="65" charset="-120"/>
              </a:rPr>
              <a:t>三</a:t>
            </a:r>
            <a:r>
              <a:rPr lang="en-US" altLang="zh-TW" strike="sngStrike" dirty="0" smtClean="0">
                <a:solidFill>
                  <a:srgbClr val="C00000"/>
                </a:solidFill>
                <a:latin typeface="標楷體" panose="03000509000000000000" pitchFamily="65" charset="-120"/>
                <a:ea typeface="標楷體" panose="03000509000000000000" pitchFamily="65" charset="-120"/>
              </a:rPr>
              <a:t>)</a:t>
            </a:r>
            <a:r>
              <a:rPr lang="zh-TW" altLang="zh-TW" strike="sngStrike" dirty="0" smtClean="0">
                <a:solidFill>
                  <a:srgbClr val="C00000"/>
                </a:solidFill>
                <a:latin typeface="標楷體" panose="03000509000000000000" pitchFamily="65" charset="-120"/>
                <a:ea typeface="標楷體" panose="03000509000000000000" pitchFamily="65" charset="-120"/>
              </a:rPr>
              <a:t>於</a:t>
            </a:r>
            <a:r>
              <a:rPr lang="zh-TW" altLang="zh-TW" strike="sngStrike" dirty="0">
                <a:solidFill>
                  <a:srgbClr val="C00000"/>
                </a:solidFill>
                <a:latin typeface="標楷體" panose="03000509000000000000" pitchFamily="65" charset="-120"/>
                <a:ea typeface="標楷體" panose="03000509000000000000" pitchFamily="65" charset="-120"/>
              </a:rPr>
              <a:t>該營業日收盤後接獲本中心詢問者，應於當日下午五時</a:t>
            </a:r>
            <a:r>
              <a:rPr lang="zh-TW" altLang="zh-TW" strike="sngStrike" dirty="0" smtClean="0">
                <a:solidFill>
                  <a:srgbClr val="C00000"/>
                </a:solidFill>
                <a:latin typeface="標楷體" panose="03000509000000000000" pitchFamily="65" charset="-120"/>
                <a:ea typeface="標楷體" panose="03000509000000000000" pitchFamily="65" charset="-120"/>
              </a:rPr>
              <a:t>前</a:t>
            </a:r>
            <a:endParaRPr lang="en-US" altLang="zh-TW" strike="sngStrike" dirty="0" smtClean="0">
              <a:solidFill>
                <a:srgbClr val="C00000"/>
              </a:solidFill>
              <a:latin typeface="標楷體" panose="03000509000000000000" pitchFamily="65" charset="-120"/>
              <a:ea typeface="標楷體" panose="03000509000000000000" pitchFamily="65" charset="-120"/>
            </a:endParaRPr>
          </a:p>
          <a:p>
            <a:r>
              <a:rPr lang="zh-TW" altLang="en-US" dirty="0">
                <a:solidFill>
                  <a:srgbClr val="C00000"/>
                </a:solidFill>
                <a:latin typeface="標楷體" panose="03000509000000000000" pitchFamily="65" charset="-120"/>
                <a:ea typeface="標楷體" panose="03000509000000000000" pitchFamily="65" charset="-120"/>
              </a:rPr>
              <a:t> </a:t>
            </a:r>
            <a:r>
              <a:rPr lang="zh-TW" altLang="en-US" dirty="0" smtClean="0">
                <a:solidFill>
                  <a:srgbClr val="C00000"/>
                </a:solidFill>
                <a:latin typeface="標楷體" panose="03000509000000000000" pitchFamily="65" charset="-120"/>
                <a:ea typeface="標楷體" panose="03000509000000000000" pitchFamily="65" charset="-120"/>
              </a:rPr>
              <a:t>   </a:t>
            </a:r>
            <a:r>
              <a:rPr lang="zh-TW" altLang="zh-TW" strike="sngStrike" dirty="0" smtClean="0">
                <a:solidFill>
                  <a:srgbClr val="C00000"/>
                </a:solidFill>
                <a:latin typeface="標楷體" panose="03000509000000000000" pitchFamily="65" charset="-120"/>
                <a:ea typeface="標楷體" panose="03000509000000000000" pitchFamily="65" charset="-120"/>
              </a:rPr>
              <a:t>輸入</a:t>
            </a:r>
            <a:r>
              <a:rPr lang="zh-TW" altLang="zh-TW" strike="sngStrike" dirty="0">
                <a:solidFill>
                  <a:srgbClr val="C00000"/>
                </a:solidFill>
                <a:latin typeface="標楷體" panose="03000509000000000000" pitchFamily="65" charset="-120"/>
                <a:ea typeface="標楷體" panose="03000509000000000000" pitchFamily="65" charset="-120"/>
              </a:rPr>
              <a:t>該項說明。</a:t>
            </a:r>
            <a:endParaRPr lang="zh-TW" altLang="en-US" strike="sngStrike" dirty="0">
              <a:solidFill>
                <a:srgbClr val="C00000"/>
              </a:solidFill>
              <a:latin typeface="標楷體" pitchFamily="65" charset="-120"/>
              <a:ea typeface="標楷體" pitchFamily="65" charset="-120"/>
            </a:endParaRPr>
          </a:p>
        </p:txBody>
      </p:sp>
      <p:sp>
        <p:nvSpPr>
          <p:cNvPr id="7" name="圓角矩形 6"/>
          <p:cNvSpPr/>
          <p:nvPr/>
        </p:nvSpPr>
        <p:spPr>
          <a:xfrm>
            <a:off x="1036496" y="4581127"/>
            <a:ext cx="7688102" cy="2200673"/>
          </a:xfrm>
          <a:prstGeom prst="roundRect">
            <a:avLst/>
          </a:prstGeom>
          <a:solidFill>
            <a:schemeClr val="accent6">
              <a:lumMod val="20000"/>
              <a:lumOff val="8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4966938"/>
              <a:satOff val="19906"/>
              <a:lumOff val="4314"/>
              <a:alphaOff val="0"/>
            </a:schemeClr>
          </a:fillRef>
          <a:effectRef idx="1">
            <a:schemeClr val="accent5">
              <a:hueOff val="-4966938"/>
              <a:satOff val="19906"/>
              <a:lumOff val="4314"/>
              <a:alphaOff val="0"/>
            </a:schemeClr>
          </a:effectRef>
          <a:fontRef idx="minor">
            <a:schemeClr val="dk1"/>
          </a:fontRef>
        </p:style>
        <p:txBody>
          <a:bodyPr/>
          <a:lstStyle/>
          <a:p>
            <a:r>
              <a:rPr lang="en-US" altLang="zh-TW" dirty="0" smtClean="0">
                <a:solidFill>
                  <a:srgbClr val="000099"/>
                </a:solidFill>
                <a:latin typeface="標楷體" panose="03000509000000000000" pitchFamily="65" charset="-120"/>
                <a:ea typeface="標楷體" panose="03000509000000000000" pitchFamily="65" charset="-120"/>
              </a:rPr>
              <a:t>(</a:t>
            </a:r>
            <a:r>
              <a:rPr lang="zh-TW" altLang="en-US" dirty="0" smtClean="0">
                <a:solidFill>
                  <a:srgbClr val="000099"/>
                </a:solidFill>
                <a:latin typeface="標楷體" panose="03000509000000000000" pitchFamily="65" charset="-120"/>
                <a:ea typeface="標楷體" panose="03000509000000000000" pitchFamily="65" charset="-120"/>
              </a:rPr>
              <a:t>一</a:t>
            </a:r>
            <a:r>
              <a:rPr lang="en-US" altLang="zh-TW" dirty="0" smtClean="0">
                <a:solidFill>
                  <a:srgbClr val="000099"/>
                </a:solidFill>
                <a:latin typeface="標楷體" panose="03000509000000000000" pitchFamily="65" charset="-120"/>
                <a:ea typeface="標楷體" panose="03000509000000000000" pitchFamily="65" charset="-120"/>
              </a:rPr>
              <a:t>)</a:t>
            </a:r>
            <a:r>
              <a:rPr lang="zh-TW" altLang="zh-TW" u="sng" dirty="0" smtClean="0">
                <a:solidFill>
                  <a:srgbClr val="000099"/>
                </a:solidFill>
                <a:latin typeface="標楷體" panose="03000509000000000000" pitchFamily="65" charset="-120"/>
                <a:ea typeface="標楷體" panose="03000509000000000000" pitchFamily="65" charset="-120"/>
              </a:rPr>
              <a:t>於</a:t>
            </a:r>
            <a:r>
              <a:rPr lang="zh-TW" altLang="zh-TW" u="sng" dirty="0">
                <a:solidFill>
                  <a:srgbClr val="000099"/>
                </a:solidFill>
                <a:latin typeface="標楷體" panose="03000509000000000000" pitchFamily="65" charset="-120"/>
                <a:ea typeface="標楷體" panose="03000509000000000000" pitchFamily="65" charset="-120"/>
              </a:rPr>
              <a:t>該</a:t>
            </a:r>
            <a:r>
              <a:rPr lang="zh-TW" altLang="zh-TW" b="1" u="sng" dirty="0">
                <a:solidFill>
                  <a:srgbClr val="C00000"/>
                </a:solidFill>
                <a:latin typeface="標楷體" panose="03000509000000000000" pitchFamily="65" charset="-120"/>
                <a:ea typeface="標楷體" panose="03000509000000000000" pitchFamily="65" charset="-120"/>
              </a:rPr>
              <a:t>營業日下午五時前</a:t>
            </a:r>
            <a:r>
              <a:rPr lang="zh-TW" altLang="zh-TW" u="sng" dirty="0">
                <a:solidFill>
                  <a:srgbClr val="000099"/>
                </a:solidFill>
                <a:latin typeface="標楷體" panose="03000509000000000000" pitchFamily="65" charset="-120"/>
                <a:ea typeface="標楷體" panose="03000509000000000000" pitchFamily="65" charset="-120"/>
              </a:rPr>
              <a:t>接獲本中心詢問者，應立即輸入</a:t>
            </a:r>
            <a:r>
              <a:rPr lang="zh-TW" altLang="zh-TW" u="sng" dirty="0" smtClean="0">
                <a:solidFill>
                  <a:srgbClr val="000099"/>
                </a:solidFill>
                <a:latin typeface="標楷體" panose="03000509000000000000" pitchFamily="65" charset="-120"/>
                <a:ea typeface="標楷體" panose="03000509000000000000" pitchFamily="65" charset="-120"/>
              </a:rPr>
              <a:t>重大</a:t>
            </a:r>
            <a:r>
              <a:rPr lang="zh-TW" altLang="en-US" u="sng" dirty="0" smtClean="0">
                <a:solidFill>
                  <a:srgbClr val="000099"/>
                </a:solidFill>
                <a:latin typeface="標楷體" panose="03000509000000000000" pitchFamily="65" charset="-120"/>
                <a:ea typeface="標楷體" panose="03000509000000000000" pitchFamily="65" charset="-120"/>
              </a:rPr>
              <a:t>    </a:t>
            </a:r>
            <a:endParaRPr lang="en-US" altLang="zh-TW" u="sng" dirty="0" smtClean="0">
              <a:solidFill>
                <a:srgbClr val="000099"/>
              </a:solidFill>
              <a:latin typeface="標楷體" panose="03000509000000000000" pitchFamily="65" charset="-120"/>
              <a:ea typeface="標楷體" panose="03000509000000000000" pitchFamily="65" charset="-120"/>
            </a:endParaRPr>
          </a:p>
          <a:p>
            <a:r>
              <a:rPr lang="zh-TW" altLang="en-US" dirty="0">
                <a:solidFill>
                  <a:srgbClr val="000099"/>
                </a:solidFill>
                <a:latin typeface="標楷體" panose="03000509000000000000" pitchFamily="65" charset="-120"/>
                <a:ea typeface="標楷體" panose="03000509000000000000" pitchFamily="65" charset="-120"/>
              </a:rPr>
              <a:t> </a:t>
            </a:r>
            <a:r>
              <a:rPr lang="zh-TW" altLang="en-US" dirty="0" smtClean="0">
                <a:solidFill>
                  <a:srgbClr val="000099"/>
                </a:solidFill>
                <a:latin typeface="標楷體" panose="03000509000000000000" pitchFamily="65" charset="-120"/>
                <a:ea typeface="標楷體" panose="03000509000000000000" pitchFamily="65" charset="-120"/>
              </a:rPr>
              <a:t>   </a:t>
            </a:r>
            <a:r>
              <a:rPr lang="zh-TW" altLang="zh-TW" u="sng" dirty="0" smtClean="0">
                <a:solidFill>
                  <a:srgbClr val="000099"/>
                </a:solidFill>
                <a:latin typeface="標楷體" panose="03000509000000000000" pitchFamily="65" charset="-120"/>
                <a:ea typeface="標楷體" panose="03000509000000000000" pitchFamily="65" charset="-120"/>
              </a:rPr>
              <a:t>訊息</a:t>
            </a:r>
            <a:r>
              <a:rPr lang="zh-TW" altLang="zh-TW" u="sng" dirty="0">
                <a:solidFill>
                  <a:srgbClr val="000099"/>
                </a:solidFill>
                <a:latin typeface="標楷體" panose="03000509000000000000" pitchFamily="65" charset="-120"/>
                <a:ea typeface="標楷體" panose="03000509000000000000" pitchFamily="65" charset="-120"/>
              </a:rPr>
              <a:t>說明，至遲不得逾</a:t>
            </a:r>
            <a:r>
              <a:rPr lang="zh-TW" altLang="zh-TW" b="1" u="sng" dirty="0">
                <a:solidFill>
                  <a:srgbClr val="C00000"/>
                </a:solidFill>
                <a:latin typeface="標楷體" panose="03000509000000000000" pitchFamily="65" charset="-120"/>
                <a:ea typeface="標楷體" panose="03000509000000000000" pitchFamily="65" charset="-120"/>
              </a:rPr>
              <a:t>通知後二小時</a:t>
            </a:r>
            <a:r>
              <a:rPr lang="zh-TW" altLang="zh-TW" u="sng" dirty="0" smtClean="0">
                <a:solidFill>
                  <a:srgbClr val="C00000"/>
                </a:solidFill>
                <a:latin typeface="標楷體" panose="03000509000000000000" pitchFamily="65" charset="-120"/>
                <a:ea typeface="標楷體" panose="03000509000000000000" pitchFamily="65" charset="-120"/>
              </a:rPr>
              <a:t>。</a:t>
            </a:r>
            <a:endParaRPr lang="zh-TW" altLang="zh-TW" dirty="0">
              <a:solidFill>
                <a:srgbClr val="C00000"/>
              </a:solidFill>
              <a:latin typeface="標楷體" panose="03000509000000000000" pitchFamily="65" charset="-120"/>
              <a:ea typeface="標楷體" panose="03000509000000000000" pitchFamily="65" charset="-120"/>
            </a:endParaRPr>
          </a:p>
          <a:p>
            <a:pPr lvl="0"/>
            <a:r>
              <a:rPr lang="en-US" altLang="zh-TW" dirty="0" smtClean="0">
                <a:solidFill>
                  <a:srgbClr val="000099"/>
                </a:solidFill>
                <a:latin typeface="標楷體" panose="03000509000000000000" pitchFamily="65" charset="-120"/>
                <a:ea typeface="標楷體" panose="03000509000000000000" pitchFamily="65" charset="-120"/>
              </a:rPr>
              <a:t>(</a:t>
            </a:r>
            <a:r>
              <a:rPr lang="zh-TW" altLang="en-US" dirty="0" smtClean="0">
                <a:solidFill>
                  <a:srgbClr val="000099"/>
                </a:solidFill>
                <a:latin typeface="標楷體" panose="03000509000000000000" pitchFamily="65" charset="-120"/>
                <a:ea typeface="標楷體" panose="03000509000000000000" pitchFamily="65" charset="-120"/>
              </a:rPr>
              <a:t>二</a:t>
            </a:r>
            <a:r>
              <a:rPr lang="en-US" altLang="zh-TW" dirty="0" smtClean="0">
                <a:solidFill>
                  <a:srgbClr val="000099"/>
                </a:solidFill>
                <a:latin typeface="標楷體" panose="03000509000000000000" pitchFamily="65" charset="-120"/>
                <a:ea typeface="標楷體" panose="03000509000000000000" pitchFamily="65" charset="-120"/>
              </a:rPr>
              <a:t>)</a:t>
            </a:r>
            <a:r>
              <a:rPr lang="zh-TW" altLang="zh-TW" u="sng" dirty="0">
                <a:solidFill>
                  <a:srgbClr val="000099"/>
                </a:solidFill>
                <a:latin typeface="標楷體" panose="03000509000000000000" pitchFamily="65" charset="-120"/>
                <a:ea typeface="標楷體" panose="03000509000000000000" pitchFamily="65" charset="-120"/>
              </a:rPr>
              <a:t>於該</a:t>
            </a:r>
            <a:r>
              <a:rPr lang="zh-TW" altLang="zh-TW" b="1" u="sng" dirty="0">
                <a:solidFill>
                  <a:srgbClr val="C00000"/>
                </a:solidFill>
                <a:latin typeface="標楷體" panose="03000509000000000000" pitchFamily="65" charset="-120"/>
                <a:ea typeface="標楷體" panose="03000509000000000000" pitchFamily="65" charset="-120"/>
              </a:rPr>
              <a:t>營業日下午五時後</a:t>
            </a:r>
            <a:r>
              <a:rPr lang="zh-TW" altLang="zh-TW" u="sng" dirty="0">
                <a:solidFill>
                  <a:srgbClr val="000099"/>
                </a:solidFill>
                <a:latin typeface="標楷體" panose="03000509000000000000" pitchFamily="65" charset="-120"/>
                <a:ea typeface="標楷體" panose="03000509000000000000" pitchFamily="65" charset="-120"/>
              </a:rPr>
              <a:t>或</a:t>
            </a:r>
            <a:r>
              <a:rPr lang="zh-TW" altLang="zh-TW" b="1" u="sng" dirty="0">
                <a:solidFill>
                  <a:srgbClr val="C00000"/>
                </a:solidFill>
                <a:latin typeface="標楷體" panose="03000509000000000000" pitchFamily="65" charset="-120"/>
                <a:ea typeface="標楷體" panose="03000509000000000000" pitchFamily="65" charset="-120"/>
              </a:rPr>
              <a:t>例假日</a:t>
            </a:r>
            <a:r>
              <a:rPr lang="zh-TW" altLang="zh-TW" u="sng" dirty="0">
                <a:solidFill>
                  <a:srgbClr val="000099"/>
                </a:solidFill>
                <a:latin typeface="標楷體" panose="03000509000000000000" pitchFamily="65" charset="-120"/>
                <a:ea typeface="標楷體" panose="03000509000000000000" pitchFamily="65" charset="-120"/>
              </a:rPr>
              <a:t>接獲本中心詢問者，應</a:t>
            </a:r>
            <a:r>
              <a:rPr lang="zh-TW" altLang="zh-TW" u="sng" dirty="0" smtClean="0">
                <a:solidFill>
                  <a:srgbClr val="000099"/>
                </a:solidFill>
                <a:latin typeface="標楷體" panose="03000509000000000000" pitchFamily="65" charset="-120"/>
                <a:ea typeface="標楷體" panose="03000509000000000000" pitchFamily="65" charset="-120"/>
              </a:rPr>
              <a:t>立即</a:t>
            </a:r>
            <a:endParaRPr lang="en-US" altLang="zh-TW" u="sng" dirty="0" smtClean="0">
              <a:solidFill>
                <a:srgbClr val="000099"/>
              </a:solidFill>
              <a:latin typeface="標楷體" panose="03000509000000000000" pitchFamily="65" charset="-120"/>
              <a:ea typeface="標楷體" panose="03000509000000000000" pitchFamily="65" charset="-120"/>
            </a:endParaRPr>
          </a:p>
          <a:p>
            <a:pPr lvl="0"/>
            <a:r>
              <a:rPr lang="zh-TW" altLang="en-US" dirty="0">
                <a:solidFill>
                  <a:srgbClr val="000099"/>
                </a:solidFill>
                <a:latin typeface="標楷體" panose="03000509000000000000" pitchFamily="65" charset="-120"/>
                <a:ea typeface="標楷體" panose="03000509000000000000" pitchFamily="65" charset="-120"/>
              </a:rPr>
              <a:t> </a:t>
            </a:r>
            <a:r>
              <a:rPr lang="zh-TW" altLang="en-US" dirty="0" smtClean="0">
                <a:solidFill>
                  <a:srgbClr val="000099"/>
                </a:solidFill>
                <a:latin typeface="標楷體" panose="03000509000000000000" pitchFamily="65" charset="-120"/>
                <a:ea typeface="標楷體" panose="03000509000000000000" pitchFamily="65" charset="-120"/>
              </a:rPr>
              <a:t>   </a:t>
            </a:r>
            <a:r>
              <a:rPr lang="zh-TW" altLang="zh-TW" u="sng" dirty="0" smtClean="0">
                <a:solidFill>
                  <a:srgbClr val="000099"/>
                </a:solidFill>
                <a:latin typeface="標楷體" panose="03000509000000000000" pitchFamily="65" charset="-120"/>
                <a:ea typeface="標楷體" panose="03000509000000000000" pitchFamily="65" charset="-120"/>
              </a:rPr>
              <a:t>輸入</a:t>
            </a:r>
            <a:r>
              <a:rPr lang="zh-TW" altLang="zh-TW" u="sng" dirty="0">
                <a:solidFill>
                  <a:srgbClr val="000099"/>
                </a:solidFill>
                <a:latin typeface="標楷體" panose="03000509000000000000" pitchFamily="65" charset="-120"/>
                <a:ea typeface="標楷體" panose="03000509000000000000" pitchFamily="65" charset="-120"/>
              </a:rPr>
              <a:t>重大訊息說明，至遲不得逾</a:t>
            </a:r>
            <a:r>
              <a:rPr lang="zh-TW" altLang="zh-TW" b="1" u="sng" dirty="0">
                <a:solidFill>
                  <a:srgbClr val="C00000"/>
                </a:solidFill>
                <a:latin typeface="標楷體" panose="03000509000000000000" pitchFamily="65" charset="-120"/>
                <a:ea typeface="標楷體" panose="03000509000000000000" pitchFamily="65" charset="-120"/>
              </a:rPr>
              <a:t>次一營業日交易時間開始</a:t>
            </a:r>
            <a:r>
              <a:rPr lang="zh-TW" altLang="zh-TW" b="1" u="sng" dirty="0" smtClean="0">
                <a:solidFill>
                  <a:srgbClr val="C00000"/>
                </a:solidFill>
                <a:latin typeface="標楷體" panose="03000509000000000000" pitchFamily="65" charset="-120"/>
                <a:ea typeface="標楷體" panose="03000509000000000000" pitchFamily="65" charset="-120"/>
              </a:rPr>
              <a:t>二</a:t>
            </a:r>
            <a:endParaRPr lang="en-US" altLang="zh-TW" b="1" u="sng" dirty="0" smtClean="0">
              <a:solidFill>
                <a:srgbClr val="C00000"/>
              </a:solidFill>
              <a:latin typeface="標楷體" panose="03000509000000000000" pitchFamily="65" charset="-120"/>
              <a:ea typeface="標楷體" panose="03000509000000000000" pitchFamily="65" charset="-120"/>
            </a:endParaRPr>
          </a:p>
          <a:p>
            <a:pPr lvl="0"/>
            <a:r>
              <a:rPr lang="zh-TW" altLang="en-US" b="1" dirty="0">
                <a:solidFill>
                  <a:srgbClr val="C00000"/>
                </a:solidFill>
                <a:latin typeface="標楷體" panose="03000509000000000000" pitchFamily="65" charset="-120"/>
                <a:ea typeface="標楷體" panose="03000509000000000000" pitchFamily="65" charset="-120"/>
              </a:rPr>
              <a:t> </a:t>
            </a:r>
            <a:r>
              <a:rPr lang="zh-TW" altLang="en-US" b="1" dirty="0" smtClean="0">
                <a:solidFill>
                  <a:srgbClr val="C00000"/>
                </a:solidFill>
                <a:latin typeface="標楷體" panose="03000509000000000000" pitchFamily="65" charset="-120"/>
                <a:ea typeface="標楷體" panose="03000509000000000000" pitchFamily="65" charset="-120"/>
              </a:rPr>
              <a:t>   </a:t>
            </a:r>
            <a:r>
              <a:rPr lang="zh-TW" altLang="zh-TW" b="1" u="sng" dirty="0" smtClean="0">
                <a:solidFill>
                  <a:srgbClr val="C00000"/>
                </a:solidFill>
                <a:latin typeface="標楷體" panose="03000509000000000000" pitchFamily="65" charset="-120"/>
                <a:ea typeface="標楷體" panose="03000509000000000000" pitchFamily="65" charset="-120"/>
              </a:rPr>
              <a:t>小時前</a:t>
            </a:r>
            <a:r>
              <a:rPr lang="zh-TW" altLang="zh-TW" b="1" u="sng" dirty="0">
                <a:solidFill>
                  <a:srgbClr val="C00000"/>
                </a:solidFill>
                <a:latin typeface="標楷體" panose="03000509000000000000" pitchFamily="65" charset="-120"/>
                <a:ea typeface="標楷體" panose="03000509000000000000" pitchFamily="65" charset="-120"/>
              </a:rPr>
              <a:t>輸入</a:t>
            </a:r>
            <a:r>
              <a:rPr lang="zh-TW" altLang="zh-TW" u="sng" dirty="0">
                <a:solidFill>
                  <a:srgbClr val="C00000"/>
                </a:solidFill>
                <a:latin typeface="標楷體" panose="03000509000000000000" pitchFamily="65" charset="-120"/>
                <a:ea typeface="標楷體" panose="03000509000000000000" pitchFamily="65" charset="-120"/>
              </a:rPr>
              <a:t>。</a:t>
            </a:r>
            <a:r>
              <a:rPr lang="en-US" altLang="zh-TW" dirty="0">
                <a:solidFill>
                  <a:srgbClr val="C00000"/>
                </a:solidFill>
                <a:latin typeface="標楷體" panose="03000509000000000000" pitchFamily="65" charset="-120"/>
                <a:ea typeface="標楷體" panose="03000509000000000000" pitchFamily="65" charset="-120"/>
              </a:rPr>
              <a:t> </a:t>
            </a:r>
            <a:endParaRPr lang="zh-TW" altLang="zh-TW" dirty="0">
              <a:solidFill>
                <a:srgbClr val="C00000"/>
              </a:solidFill>
              <a:latin typeface="標楷體" panose="03000509000000000000" pitchFamily="65" charset="-120"/>
              <a:ea typeface="標楷體" panose="03000509000000000000" pitchFamily="65" charset="-120"/>
            </a:endParaRPr>
          </a:p>
          <a:p>
            <a:r>
              <a:rPr lang="en-US" altLang="zh-TW" dirty="0" smtClean="0">
                <a:solidFill>
                  <a:srgbClr val="000099"/>
                </a:solidFill>
                <a:latin typeface="標楷體" panose="03000509000000000000" pitchFamily="65" charset="-120"/>
                <a:ea typeface="標楷體" panose="03000509000000000000" pitchFamily="65" charset="-120"/>
              </a:rPr>
              <a:t>(</a:t>
            </a:r>
            <a:r>
              <a:rPr lang="zh-TW" altLang="en-US" dirty="0" smtClean="0">
                <a:solidFill>
                  <a:srgbClr val="000099"/>
                </a:solidFill>
                <a:latin typeface="標楷體" panose="03000509000000000000" pitchFamily="65" charset="-120"/>
                <a:ea typeface="標楷體" panose="03000509000000000000" pitchFamily="65" charset="-120"/>
              </a:rPr>
              <a:t>三</a:t>
            </a:r>
            <a:r>
              <a:rPr lang="en-US" altLang="zh-TW" dirty="0" smtClean="0">
                <a:solidFill>
                  <a:srgbClr val="000099"/>
                </a:solidFill>
                <a:latin typeface="標楷體" panose="03000509000000000000" pitchFamily="65" charset="-120"/>
                <a:ea typeface="標楷體" panose="03000509000000000000" pitchFamily="65" charset="-120"/>
              </a:rPr>
              <a:t>)</a:t>
            </a:r>
            <a:r>
              <a:rPr lang="zh-TW" altLang="zh-TW" b="1" u="sng" dirty="0">
                <a:solidFill>
                  <a:srgbClr val="C00000"/>
                </a:solidFill>
                <a:latin typeface="標楷體" panose="03000509000000000000" pitchFamily="65" charset="-120"/>
                <a:ea typeface="標楷體" panose="03000509000000000000" pitchFamily="65" charset="-120"/>
              </a:rPr>
              <a:t>遇緊急突發或重大事件者，應於本中心指定期限內輸入</a:t>
            </a:r>
            <a:r>
              <a:rPr lang="zh-TW" altLang="zh-TW" u="sng" dirty="0">
                <a:solidFill>
                  <a:srgbClr val="C00000"/>
                </a:solidFill>
                <a:latin typeface="標楷體" panose="03000509000000000000" pitchFamily="65" charset="-120"/>
                <a:ea typeface="標楷體" panose="03000509000000000000" pitchFamily="65" charset="-120"/>
              </a:rPr>
              <a:t>。</a:t>
            </a:r>
            <a:endParaRPr lang="zh-TW" altLang="en-US" dirty="0">
              <a:solidFill>
                <a:srgbClr val="C00000"/>
              </a:solidFill>
              <a:latin typeface="標楷體" pitchFamily="65" charset="-120"/>
              <a:ea typeface="標楷體" pitchFamily="65" charset="-120"/>
            </a:endParaRPr>
          </a:p>
        </p:txBody>
      </p:sp>
      <p:sp>
        <p:nvSpPr>
          <p:cNvPr id="2" name="向下箭號 1"/>
          <p:cNvSpPr/>
          <p:nvPr/>
        </p:nvSpPr>
        <p:spPr>
          <a:xfrm>
            <a:off x="4788024" y="4178620"/>
            <a:ext cx="576064" cy="5825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5799466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endParaRPr lang="zh-TW" altLang="en-US" sz="1400">
              <a:solidFill>
                <a:srgbClr val="800080"/>
              </a:solidFill>
              <a:latin typeface="Arial" panose="020B0604020202020204" pitchFamily="34" charset="0"/>
              <a:ea typeface="新細明體" panose="02020500000000000000" pitchFamily="18" charset="-120"/>
            </a:endParaRPr>
          </a:p>
          <a:p>
            <a:pPr eaLnBrk="1" hangingPunct="1">
              <a:spcBef>
                <a:spcPct val="0"/>
              </a:spcBef>
              <a:buClrTx/>
              <a:buSzTx/>
              <a:buFontTx/>
              <a:buNone/>
            </a:pPr>
            <a:fld id="{3E10E4C4-F401-48FD-82D6-BD2FED79A889}"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12</a:t>
            </a:fld>
            <a:endParaRPr lang="zh-TW" altLang="en-US" sz="1400">
              <a:solidFill>
                <a:srgbClr val="800080"/>
              </a:solidFill>
              <a:latin typeface="Arial" panose="020B0604020202020204" pitchFamily="34" charset="0"/>
              <a:ea typeface="新細明體" panose="02020500000000000000" pitchFamily="18" charset="-120"/>
            </a:endParaRPr>
          </a:p>
        </p:txBody>
      </p:sp>
      <p:sp>
        <p:nvSpPr>
          <p:cNvPr id="5127" name="矩形 7"/>
          <p:cNvSpPr>
            <a:spLocks noChangeArrowheads="1"/>
          </p:cNvSpPr>
          <p:nvPr/>
        </p:nvSpPr>
        <p:spPr bwMode="auto">
          <a:xfrm>
            <a:off x="1060362" y="776035"/>
            <a:ext cx="7796212" cy="1759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3038" indent="-173038" eaLnBrk="0" hangingPunct="0">
              <a:spcBef>
                <a:spcPts val="600"/>
              </a:spcBef>
              <a:buClr>
                <a:schemeClr val="accent1"/>
              </a:buClr>
              <a:buSzPct val="80000"/>
              <a:buFont typeface="Wingdings 2" pitchFamily="18" charset="2"/>
              <a:buChar char=""/>
              <a:defRPr sz="3200">
                <a:solidFill>
                  <a:schemeClr val="tx1"/>
                </a:solidFill>
                <a:latin typeface="標楷體" pitchFamily="65" charset="-120"/>
                <a:ea typeface="標楷體" pitchFamily="65" charset="-120"/>
              </a:defRPr>
            </a:lvl1pPr>
            <a:lvl2pPr marL="742950" indent="-285750" eaLnBrk="0" hangingPunct="0">
              <a:spcBef>
                <a:spcPts val="550"/>
              </a:spcBef>
              <a:buClr>
                <a:schemeClr val="accent1"/>
              </a:buClr>
              <a:buFont typeface="Verdana" pitchFamily="34" charset="0"/>
              <a:buChar char="◦"/>
              <a:defRPr sz="2800">
                <a:solidFill>
                  <a:schemeClr val="tx1"/>
                </a:solidFill>
                <a:latin typeface="標楷體" pitchFamily="65" charset="-120"/>
                <a:ea typeface="標楷體" pitchFamily="65" charset="-120"/>
              </a:defRPr>
            </a:lvl2pPr>
            <a:lvl3pPr marL="1143000" indent="-228600" eaLnBrk="0" hangingPunct="0">
              <a:spcBef>
                <a:spcPct val="20000"/>
              </a:spcBef>
              <a:buClr>
                <a:schemeClr val="accent2"/>
              </a:buClr>
              <a:buFont typeface="Wingdings 2" pitchFamily="18" charset="2"/>
              <a:buChar char=""/>
              <a:defRPr sz="2400">
                <a:solidFill>
                  <a:schemeClr val="tx1"/>
                </a:solidFill>
                <a:latin typeface="標楷體" pitchFamily="65" charset="-120"/>
                <a:ea typeface="標楷體" pitchFamily="65" charset="-120"/>
              </a:defRPr>
            </a:lvl3pPr>
            <a:lvl4pPr marL="1600200" indent="-228600" eaLnBrk="0" hangingPunct="0">
              <a:spcBef>
                <a:spcPct val="20000"/>
              </a:spcBef>
              <a:buClr>
                <a:srgbClr val="C32D2E"/>
              </a:buClr>
              <a:buFont typeface="Wingdings 2" pitchFamily="18" charset="2"/>
              <a:buChar char=""/>
              <a:defRPr sz="2000">
                <a:solidFill>
                  <a:schemeClr val="tx1"/>
                </a:solidFill>
                <a:latin typeface="標楷體" pitchFamily="65" charset="-120"/>
                <a:ea typeface="標楷體" pitchFamily="65" charset="-120"/>
              </a:defRPr>
            </a:lvl4pPr>
            <a:lvl5pPr marL="2057400" indent="-228600" eaLnBrk="0" hangingPunct="0">
              <a:spcBef>
                <a:spcPct val="20000"/>
              </a:spcBef>
              <a:buClr>
                <a:srgbClr val="84AA33"/>
              </a:buClr>
              <a:buFont typeface="Wingdings 2" pitchFamily="18" charset="2"/>
              <a:buChar char=""/>
              <a:defRPr sz="20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9pPr>
          </a:lstStyle>
          <a:p>
            <a:pPr eaLnBrk="1" hangingPunct="1">
              <a:lnSpc>
                <a:spcPts val="5200"/>
              </a:lnSpc>
              <a:spcBef>
                <a:spcPct val="0"/>
              </a:spcBef>
              <a:buClrTx/>
              <a:buSzTx/>
              <a:buFont typeface="Arial" charset="0"/>
              <a:buChar char="•"/>
              <a:defRPr/>
            </a:pPr>
            <a:r>
              <a:rPr lang="zh-TW" altLang="en-US" sz="2400" dirty="0" smtClean="0"/>
              <a:t>修正時間：</a:t>
            </a:r>
            <a:r>
              <a:rPr lang="en-US" altLang="zh-TW" sz="2400" dirty="0" smtClean="0">
                <a:solidFill>
                  <a:srgbClr val="C00000"/>
                </a:solidFill>
              </a:rPr>
              <a:t>105</a:t>
            </a:r>
            <a:r>
              <a:rPr lang="zh-TW" altLang="en-US" sz="2400" dirty="0" smtClean="0">
                <a:solidFill>
                  <a:srgbClr val="C00000"/>
                </a:solidFill>
              </a:rPr>
              <a:t>年</a:t>
            </a:r>
            <a:r>
              <a:rPr lang="en-US" altLang="zh-TW" sz="2400" dirty="0" smtClean="0">
                <a:solidFill>
                  <a:srgbClr val="C00000"/>
                </a:solidFill>
              </a:rPr>
              <a:t>9</a:t>
            </a:r>
            <a:r>
              <a:rPr lang="zh-TW" altLang="en-US" sz="2400" dirty="0" smtClean="0">
                <a:solidFill>
                  <a:srgbClr val="C00000"/>
                </a:solidFill>
              </a:rPr>
              <a:t>月</a:t>
            </a:r>
            <a:r>
              <a:rPr lang="en-US" altLang="zh-TW" sz="2400" dirty="0">
                <a:solidFill>
                  <a:srgbClr val="C00000"/>
                </a:solidFill>
              </a:rPr>
              <a:t>1</a:t>
            </a:r>
            <a:r>
              <a:rPr lang="zh-TW" altLang="en-US" sz="2400" dirty="0" smtClean="0">
                <a:solidFill>
                  <a:srgbClr val="C00000"/>
                </a:solidFill>
              </a:rPr>
              <a:t>日</a:t>
            </a:r>
            <a:endParaRPr lang="en-US" altLang="zh-TW" sz="2400" dirty="0" smtClean="0">
              <a:solidFill>
                <a:srgbClr val="C00000"/>
              </a:solidFill>
            </a:endParaRPr>
          </a:p>
          <a:p>
            <a:pPr eaLnBrk="1" hangingPunct="1">
              <a:lnSpc>
                <a:spcPts val="5200"/>
              </a:lnSpc>
              <a:spcBef>
                <a:spcPct val="0"/>
              </a:spcBef>
              <a:buClrTx/>
              <a:buSzTx/>
              <a:buFont typeface="Arial" charset="0"/>
              <a:buChar char="•"/>
              <a:defRPr/>
            </a:pPr>
            <a:r>
              <a:rPr lang="zh-TW" altLang="en-US" sz="2400" dirty="0" smtClean="0"/>
              <a:t>修正重點：</a:t>
            </a:r>
            <a:endParaRPr lang="en-US" altLang="zh-TW" sz="2400" dirty="0" smtClean="0"/>
          </a:p>
          <a:p>
            <a:pPr marL="0" indent="0" eaLnBrk="1" hangingPunct="1">
              <a:lnSpc>
                <a:spcPts val="2600"/>
              </a:lnSpc>
              <a:spcBef>
                <a:spcPct val="0"/>
              </a:spcBef>
              <a:buClrTx/>
              <a:buSzTx/>
              <a:buNone/>
              <a:defRPr/>
            </a:pPr>
            <a:r>
              <a:rPr lang="zh-TW" altLang="en-US" sz="2400" dirty="0" smtClean="0"/>
              <a:t> </a:t>
            </a:r>
            <a:r>
              <a:rPr lang="en-US" altLang="zh-TW" sz="2400" dirty="0" smtClean="0">
                <a:solidFill>
                  <a:srgbClr val="C00000"/>
                </a:solidFill>
              </a:rPr>
              <a:t>(4)</a:t>
            </a:r>
            <a:r>
              <a:rPr lang="zh-TW" altLang="en-US" sz="2400" dirty="0">
                <a:solidFill>
                  <a:srgbClr val="C00000"/>
                </a:solidFill>
              </a:rPr>
              <a:t>修正</a:t>
            </a:r>
            <a:r>
              <a:rPr lang="zh-TW" altLang="en-US" sz="2400" dirty="0" smtClean="0">
                <a:solidFill>
                  <a:srgbClr val="C00000"/>
                </a:solidFill>
              </a:rPr>
              <a:t>第</a:t>
            </a:r>
            <a:r>
              <a:rPr lang="en-US" altLang="zh-TW" sz="2400" dirty="0" smtClean="0">
                <a:solidFill>
                  <a:srgbClr val="C00000"/>
                </a:solidFill>
              </a:rPr>
              <a:t>13</a:t>
            </a:r>
            <a:r>
              <a:rPr lang="zh-TW" altLang="en-US" sz="2400" dirty="0" smtClean="0">
                <a:solidFill>
                  <a:srgbClr val="C00000"/>
                </a:solidFill>
              </a:rPr>
              <a:t>條之</a:t>
            </a:r>
            <a:r>
              <a:rPr lang="en-US" altLang="zh-TW" sz="2400" dirty="0" smtClean="0">
                <a:solidFill>
                  <a:srgbClr val="C00000"/>
                </a:solidFill>
              </a:rPr>
              <a:t>1</a:t>
            </a:r>
            <a:r>
              <a:rPr lang="zh-TW" altLang="en-US" sz="2400" dirty="0" smtClean="0">
                <a:solidFill>
                  <a:srgbClr val="C00000"/>
                </a:solidFill>
              </a:rPr>
              <a:t>第</a:t>
            </a:r>
            <a:r>
              <a:rPr lang="en-US" altLang="zh-TW" sz="2400" dirty="0">
                <a:solidFill>
                  <a:srgbClr val="C00000"/>
                </a:solidFill>
              </a:rPr>
              <a:t>1</a:t>
            </a:r>
            <a:r>
              <a:rPr lang="zh-TW" altLang="en-US" sz="2400" dirty="0" smtClean="0">
                <a:solidFill>
                  <a:srgbClr val="C00000"/>
                </a:solidFill>
              </a:rPr>
              <a:t>項 </a:t>
            </a:r>
            <a:r>
              <a:rPr lang="en-US" altLang="zh-TW" sz="2400" dirty="0" smtClean="0">
                <a:solidFill>
                  <a:srgbClr val="C00000"/>
                </a:solidFill>
              </a:rPr>
              <a:t>(</a:t>
            </a:r>
            <a:r>
              <a:rPr lang="zh-TW" altLang="en-US" sz="2400" dirty="0" smtClean="0">
                <a:solidFill>
                  <a:srgbClr val="C00000"/>
                </a:solidFill>
              </a:rPr>
              <a:t>緊急申請暫停交易時限</a:t>
            </a:r>
            <a:r>
              <a:rPr lang="en-US" altLang="zh-TW" sz="2400" dirty="0" smtClean="0">
                <a:solidFill>
                  <a:srgbClr val="C00000"/>
                </a:solidFill>
              </a:rPr>
              <a:t>)</a:t>
            </a:r>
            <a:r>
              <a:rPr lang="zh-TW" altLang="en-US" sz="2400" dirty="0" smtClean="0">
                <a:solidFill>
                  <a:srgbClr val="C00000"/>
                </a:solidFill>
              </a:rPr>
              <a:t>：</a:t>
            </a:r>
            <a:endParaRPr lang="en-US" altLang="zh-TW" sz="2400" dirty="0">
              <a:solidFill>
                <a:srgbClr val="C00000"/>
              </a:solidFill>
            </a:endParaRPr>
          </a:p>
        </p:txBody>
      </p:sp>
      <p:sp>
        <p:nvSpPr>
          <p:cNvPr id="6" name="標題 1"/>
          <p:cNvSpPr>
            <a:spLocks noGrp="1"/>
          </p:cNvSpPr>
          <p:nvPr>
            <p:ph type="title"/>
          </p:nvPr>
        </p:nvSpPr>
        <p:spPr/>
        <p:txBody>
          <a:bodyPr>
            <a:normAutofit fontScale="90000"/>
          </a:bodyPr>
          <a:lstStyle/>
          <a:p>
            <a:pPr>
              <a:defRPr/>
            </a:pPr>
            <a:r>
              <a:rPr lang="zh-TW" altLang="en-US" sz="4400" b="1" dirty="0">
                <a:solidFill>
                  <a:srgbClr val="996633"/>
                </a:solidFill>
              </a:rPr>
              <a:t>一</a:t>
            </a:r>
            <a:r>
              <a:rPr lang="zh-TW" altLang="en-US" sz="4400" b="1" dirty="0" smtClean="0">
                <a:solidFill>
                  <a:srgbClr val="996633"/>
                </a:solidFill>
              </a:rPr>
              <a:t>、</a:t>
            </a:r>
            <a:r>
              <a:rPr lang="zh-TW" altLang="en-US" sz="4400" b="1" dirty="0">
                <a:solidFill>
                  <a:srgbClr val="996633"/>
                </a:solidFill>
                <a:effectLst>
                  <a:outerShdw blurRad="38100" dist="38100" dir="2700000" algn="tl">
                    <a:srgbClr val="C0C0C0"/>
                  </a:outerShdw>
                </a:effectLst>
              </a:rPr>
              <a:t>處理程序</a:t>
            </a:r>
            <a:r>
              <a:rPr lang="zh-TW" altLang="en-US" sz="4400" b="1" dirty="0" smtClean="0">
                <a:solidFill>
                  <a:srgbClr val="996633"/>
                </a:solidFill>
              </a:rPr>
              <a:t>近期</a:t>
            </a:r>
            <a:r>
              <a:rPr lang="zh-TW" altLang="en-US" sz="4400" b="1" dirty="0">
                <a:solidFill>
                  <a:srgbClr val="996633"/>
                </a:solidFill>
              </a:rPr>
              <a:t>修正</a:t>
            </a:r>
            <a:r>
              <a:rPr lang="zh-TW" altLang="en-US" sz="4400" b="1" dirty="0" smtClean="0">
                <a:solidFill>
                  <a:srgbClr val="996633"/>
                </a:solidFill>
              </a:rPr>
              <a:t>重點</a:t>
            </a:r>
            <a:r>
              <a:rPr lang="en-US" altLang="zh-TW" sz="4400" b="1" dirty="0" smtClean="0">
                <a:solidFill>
                  <a:srgbClr val="996633"/>
                </a:solidFill>
              </a:rPr>
              <a:t>(</a:t>
            </a:r>
            <a:r>
              <a:rPr lang="zh-TW" altLang="en-US" sz="4400" b="1" dirty="0">
                <a:solidFill>
                  <a:srgbClr val="996633"/>
                </a:solidFill>
              </a:rPr>
              <a:t>三</a:t>
            </a:r>
            <a:r>
              <a:rPr lang="en-US" altLang="zh-TW" sz="4400" b="1" dirty="0" smtClean="0">
                <a:solidFill>
                  <a:srgbClr val="996633"/>
                </a:solidFill>
              </a:rPr>
              <a:t>)</a:t>
            </a:r>
            <a:br>
              <a:rPr lang="en-US" altLang="zh-TW" sz="4400" b="1" dirty="0" smtClean="0">
                <a:solidFill>
                  <a:srgbClr val="996633"/>
                </a:solidFill>
              </a:rPr>
            </a:br>
            <a:endParaRPr lang="zh-TW" altLang="en-US" dirty="0">
              <a:solidFill>
                <a:srgbClr val="996633"/>
              </a:solidFill>
            </a:endParaRPr>
          </a:p>
        </p:txBody>
      </p:sp>
      <p:sp>
        <p:nvSpPr>
          <p:cNvPr id="5" name="圓角矩形 4"/>
          <p:cNvSpPr/>
          <p:nvPr/>
        </p:nvSpPr>
        <p:spPr>
          <a:xfrm>
            <a:off x="1046164" y="2780928"/>
            <a:ext cx="7888286" cy="2808312"/>
          </a:xfrm>
          <a:prstGeom prst="roundRect">
            <a:avLst/>
          </a:prstGeom>
          <a:solidFill>
            <a:schemeClr val="accent6">
              <a:lumMod val="20000"/>
              <a:lumOff val="8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4966938"/>
              <a:satOff val="19906"/>
              <a:lumOff val="4314"/>
              <a:alphaOff val="0"/>
            </a:schemeClr>
          </a:fillRef>
          <a:effectRef idx="1">
            <a:schemeClr val="accent5">
              <a:hueOff val="-4966938"/>
              <a:satOff val="19906"/>
              <a:lumOff val="4314"/>
              <a:alphaOff val="0"/>
            </a:schemeClr>
          </a:effectRef>
          <a:fontRef idx="minor">
            <a:schemeClr val="dk1"/>
          </a:fontRef>
        </p:style>
        <p:txBody>
          <a:bodyPr/>
          <a:lstStyle/>
          <a:p>
            <a:r>
              <a:rPr lang="zh-TW" altLang="zh-TW" sz="2400" dirty="0">
                <a:solidFill>
                  <a:srgbClr val="C00000"/>
                </a:solidFill>
                <a:latin typeface="標楷體" panose="03000509000000000000" pitchFamily="65" charset="-120"/>
                <a:ea typeface="標楷體" panose="03000509000000000000" pitchFamily="65" charset="-120"/>
              </a:rPr>
              <a:t>上櫃公司預計於營業日下午五時前公開或召開董事會決議下列各款情事之一者，應於公開或召開前一營業日，填具「暫停交易申請書」（附表四）載明相關事由及內容，向本中心申請暫停交易，但因情事急迫致無法於時限內申請者，得於公開或召開之營業日</a:t>
            </a:r>
            <a:r>
              <a:rPr lang="zh-TW" altLang="zh-TW" sz="2400" dirty="0" smtClean="0">
                <a:solidFill>
                  <a:srgbClr val="C00000"/>
                </a:solidFill>
                <a:latin typeface="標楷體" panose="03000509000000000000" pitchFamily="65" charset="-120"/>
                <a:ea typeface="標楷體" panose="03000509000000000000" pitchFamily="65" charset="-120"/>
              </a:rPr>
              <a:t>上午</a:t>
            </a:r>
            <a:r>
              <a:rPr lang="zh-TW" altLang="zh-TW" sz="2400" b="1" strike="sngStrike" dirty="0" smtClean="0">
                <a:solidFill>
                  <a:srgbClr val="C00000"/>
                </a:solidFill>
                <a:latin typeface="標楷體" panose="03000509000000000000" pitchFamily="65" charset="-120"/>
                <a:ea typeface="標楷體" panose="03000509000000000000" pitchFamily="65" charset="-120"/>
              </a:rPr>
              <a:t>七時三十分</a:t>
            </a:r>
            <a:r>
              <a:rPr lang="zh-TW" altLang="zh-TW" sz="3200" b="1" u="sng" dirty="0">
                <a:solidFill>
                  <a:srgbClr val="000099"/>
                </a:solidFill>
                <a:latin typeface="標楷體" panose="03000509000000000000" pitchFamily="65" charset="-120"/>
                <a:ea typeface="標楷體" panose="03000509000000000000" pitchFamily="65" charset="-120"/>
              </a:rPr>
              <a:t>七時</a:t>
            </a:r>
            <a:r>
              <a:rPr lang="zh-TW" altLang="zh-TW" sz="2400" dirty="0" smtClean="0">
                <a:solidFill>
                  <a:srgbClr val="C00000"/>
                </a:solidFill>
                <a:latin typeface="標楷體" panose="03000509000000000000" pitchFamily="65" charset="-120"/>
                <a:ea typeface="標楷體" panose="03000509000000000000" pitchFamily="65" charset="-120"/>
              </a:rPr>
              <a:t>前申請</a:t>
            </a:r>
            <a:r>
              <a:rPr lang="zh-TW" altLang="en-US" sz="2400" dirty="0" smtClean="0">
                <a:solidFill>
                  <a:srgbClr val="C00000"/>
                </a:solidFill>
                <a:latin typeface="標楷體" panose="03000509000000000000" pitchFamily="65" charset="-120"/>
                <a:ea typeface="標楷體" panose="03000509000000000000" pitchFamily="65" charset="-120"/>
              </a:rPr>
              <a:t>：</a:t>
            </a:r>
            <a:r>
              <a:rPr lang="en-US" altLang="zh-TW" sz="2400" dirty="0" smtClean="0">
                <a:solidFill>
                  <a:srgbClr val="C00000"/>
                </a:solidFill>
                <a:latin typeface="標楷體" panose="03000509000000000000" pitchFamily="65" charset="-120"/>
                <a:ea typeface="標楷體" panose="03000509000000000000" pitchFamily="65" charset="-120"/>
              </a:rPr>
              <a:t>(</a:t>
            </a:r>
            <a:r>
              <a:rPr lang="zh-TW" altLang="en-US" sz="2400" dirty="0" smtClean="0">
                <a:solidFill>
                  <a:srgbClr val="C00000"/>
                </a:solidFill>
                <a:latin typeface="標楷體" panose="03000509000000000000" pitchFamily="65" charset="-120"/>
                <a:ea typeface="標楷體" panose="03000509000000000000" pitchFamily="65" charset="-120"/>
                <a:sym typeface="Wingdings" panose="05000000000000000000" pitchFamily="2" charset="2"/>
              </a:rPr>
              <a:t>以下略</a:t>
            </a:r>
            <a:r>
              <a:rPr lang="en-US" altLang="zh-TW" sz="2400" dirty="0" smtClean="0">
                <a:solidFill>
                  <a:srgbClr val="C00000"/>
                </a:solidFill>
                <a:latin typeface="標楷體" panose="03000509000000000000" pitchFamily="65" charset="-120"/>
                <a:ea typeface="標楷體" panose="03000509000000000000" pitchFamily="65" charset="-120"/>
                <a:sym typeface="Wingdings" panose="05000000000000000000" pitchFamily="2" charset="2"/>
              </a:rPr>
              <a:t>)</a:t>
            </a:r>
            <a:endParaRPr lang="zh-TW" altLang="en-US" sz="2400" dirty="0">
              <a:solidFill>
                <a:srgbClr val="C00000"/>
              </a:solidFill>
              <a:latin typeface="標楷體" pitchFamily="65" charset="-120"/>
              <a:ea typeface="標楷體" pitchFamily="65" charset="-120"/>
            </a:endParaRPr>
          </a:p>
        </p:txBody>
      </p:sp>
    </p:spTree>
    <p:extLst>
      <p:ext uri="{BB962C8B-B14F-4D97-AF65-F5344CB8AC3E}">
        <p14:creationId xmlns:p14="http://schemas.microsoft.com/office/powerpoint/2010/main" val="3129104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endParaRPr lang="zh-TW" altLang="en-US" sz="1400">
              <a:solidFill>
                <a:srgbClr val="800080"/>
              </a:solidFill>
              <a:latin typeface="Arial" panose="020B0604020202020204" pitchFamily="34" charset="0"/>
              <a:ea typeface="新細明體" panose="02020500000000000000" pitchFamily="18" charset="-120"/>
            </a:endParaRPr>
          </a:p>
          <a:p>
            <a:pPr eaLnBrk="1" hangingPunct="1">
              <a:spcBef>
                <a:spcPct val="0"/>
              </a:spcBef>
              <a:buClrTx/>
              <a:buSzTx/>
              <a:buFontTx/>
              <a:buNone/>
            </a:pPr>
            <a:fld id="{3E10E4C4-F401-48FD-82D6-BD2FED79A889}"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13</a:t>
            </a:fld>
            <a:endParaRPr lang="zh-TW" altLang="en-US" sz="1400">
              <a:solidFill>
                <a:srgbClr val="800080"/>
              </a:solidFill>
              <a:latin typeface="Arial" panose="020B0604020202020204" pitchFamily="34" charset="0"/>
              <a:ea typeface="新細明體" panose="02020500000000000000" pitchFamily="18" charset="-120"/>
            </a:endParaRPr>
          </a:p>
        </p:txBody>
      </p:sp>
      <p:sp>
        <p:nvSpPr>
          <p:cNvPr id="5127" name="矩形 7"/>
          <p:cNvSpPr>
            <a:spLocks noChangeArrowheads="1"/>
          </p:cNvSpPr>
          <p:nvPr/>
        </p:nvSpPr>
        <p:spPr bwMode="auto">
          <a:xfrm>
            <a:off x="1060362" y="776035"/>
            <a:ext cx="7796212"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3038" indent="-173038" eaLnBrk="0" hangingPunct="0">
              <a:spcBef>
                <a:spcPts val="600"/>
              </a:spcBef>
              <a:buClr>
                <a:schemeClr val="accent1"/>
              </a:buClr>
              <a:buSzPct val="80000"/>
              <a:buFont typeface="Wingdings 2" pitchFamily="18" charset="2"/>
              <a:buChar char=""/>
              <a:defRPr sz="3200">
                <a:solidFill>
                  <a:schemeClr val="tx1"/>
                </a:solidFill>
                <a:latin typeface="標楷體" pitchFamily="65" charset="-120"/>
                <a:ea typeface="標楷體" pitchFamily="65" charset="-120"/>
              </a:defRPr>
            </a:lvl1pPr>
            <a:lvl2pPr marL="742950" indent="-285750" eaLnBrk="0" hangingPunct="0">
              <a:spcBef>
                <a:spcPts val="550"/>
              </a:spcBef>
              <a:buClr>
                <a:schemeClr val="accent1"/>
              </a:buClr>
              <a:buFont typeface="Verdana" pitchFamily="34" charset="0"/>
              <a:buChar char="◦"/>
              <a:defRPr sz="2800">
                <a:solidFill>
                  <a:schemeClr val="tx1"/>
                </a:solidFill>
                <a:latin typeface="標楷體" pitchFamily="65" charset="-120"/>
                <a:ea typeface="標楷體" pitchFamily="65" charset="-120"/>
              </a:defRPr>
            </a:lvl2pPr>
            <a:lvl3pPr marL="1143000" indent="-228600" eaLnBrk="0" hangingPunct="0">
              <a:spcBef>
                <a:spcPct val="20000"/>
              </a:spcBef>
              <a:buClr>
                <a:schemeClr val="accent2"/>
              </a:buClr>
              <a:buFont typeface="Wingdings 2" pitchFamily="18" charset="2"/>
              <a:buChar char=""/>
              <a:defRPr sz="2400">
                <a:solidFill>
                  <a:schemeClr val="tx1"/>
                </a:solidFill>
                <a:latin typeface="標楷體" pitchFamily="65" charset="-120"/>
                <a:ea typeface="標楷體" pitchFamily="65" charset="-120"/>
              </a:defRPr>
            </a:lvl3pPr>
            <a:lvl4pPr marL="1600200" indent="-228600" eaLnBrk="0" hangingPunct="0">
              <a:spcBef>
                <a:spcPct val="20000"/>
              </a:spcBef>
              <a:buClr>
                <a:srgbClr val="C32D2E"/>
              </a:buClr>
              <a:buFont typeface="Wingdings 2" pitchFamily="18" charset="2"/>
              <a:buChar char=""/>
              <a:defRPr sz="2000">
                <a:solidFill>
                  <a:schemeClr val="tx1"/>
                </a:solidFill>
                <a:latin typeface="標楷體" pitchFamily="65" charset="-120"/>
                <a:ea typeface="標楷體" pitchFamily="65" charset="-120"/>
              </a:defRPr>
            </a:lvl4pPr>
            <a:lvl5pPr marL="2057400" indent="-228600" eaLnBrk="0" hangingPunct="0">
              <a:spcBef>
                <a:spcPct val="20000"/>
              </a:spcBef>
              <a:buClr>
                <a:srgbClr val="84AA33"/>
              </a:buClr>
              <a:buFont typeface="Wingdings 2" pitchFamily="18" charset="2"/>
              <a:buChar char=""/>
              <a:defRPr sz="20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9pPr>
          </a:lstStyle>
          <a:p>
            <a:pPr eaLnBrk="1" hangingPunct="1">
              <a:lnSpc>
                <a:spcPts val="5200"/>
              </a:lnSpc>
              <a:spcBef>
                <a:spcPct val="0"/>
              </a:spcBef>
              <a:buClrTx/>
              <a:buSzTx/>
              <a:buFont typeface="Arial" charset="0"/>
              <a:buChar char="•"/>
              <a:defRPr/>
            </a:pPr>
            <a:r>
              <a:rPr lang="zh-TW" altLang="en-US" sz="2400" dirty="0" smtClean="0"/>
              <a:t>修正時間：</a:t>
            </a:r>
            <a:r>
              <a:rPr lang="en-US" altLang="zh-TW" sz="2400" dirty="0" smtClean="0">
                <a:solidFill>
                  <a:srgbClr val="C00000"/>
                </a:solidFill>
              </a:rPr>
              <a:t>105</a:t>
            </a:r>
            <a:r>
              <a:rPr lang="zh-TW" altLang="en-US" sz="2400" dirty="0" smtClean="0">
                <a:solidFill>
                  <a:srgbClr val="C00000"/>
                </a:solidFill>
              </a:rPr>
              <a:t>年</a:t>
            </a:r>
            <a:r>
              <a:rPr lang="en-US" altLang="zh-TW" sz="2400" dirty="0" smtClean="0">
                <a:solidFill>
                  <a:srgbClr val="C00000"/>
                </a:solidFill>
              </a:rPr>
              <a:t>9</a:t>
            </a:r>
            <a:r>
              <a:rPr lang="zh-TW" altLang="en-US" sz="2400" dirty="0" smtClean="0">
                <a:solidFill>
                  <a:srgbClr val="C00000"/>
                </a:solidFill>
              </a:rPr>
              <a:t>月</a:t>
            </a:r>
            <a:r>
              <a:rPr lang="en-US" altLang="zh-TW" sz="2400" dirty="0">
                <a:solidFill>
                  <a:srgbClr val="C00000"/>
                </a:solidFill>
              </a:rPr>
              <a:t>1</a:t>
            </a:r>
            <a:r>
              <a:rPr lang="zh-TW" altLang="en-US" sz="2400" dirty="0" smtClean="0">
                <a:solidFill>
                  <a:srgbClr val="C00000"/>
                </a:solidFill>
              </a:rPr>
              <a:t>日</a:t>
            </a:r>
            <a:endParaRPr lang="en-US" altLang="zh-TW" sz="2400" dirty="0" smtClean="0">
              <a:solidFill>
                <a:srgbClr val="C00000"/>
              </a:solidFill>
            </a:endParaRPr>
          </a:p>
          <a:p>
            <a:pPr eaLnBrk="1" hangingPunct="1">
              <a:lnSpc>
                <a:spcPts val="5200"/>
              </a:lnSpc>
              <a:spcBef>
                <a:spcPct val="0"/>
              </a:spcBef>
              <a:buClrTx/>
              <a:buSzTx/>
              <a:buFont typeface="Arial" charset="0"/>
              <a:buChar char="•"/>
              <a:defRPr/>
            </a:pPr>
            <a:r>
              <a:rPr lang="zh-TW" altLang="en-US" sz="2400" dirty="0" smtClean="0"/>
              <a:t>修正重點：</a:t>
            </a:r>
            <a:endParaRPr lang="en-US" altLang="zh-TW" sz="2400" dirty="0" smtClean="0"/>
          </a:p>
          <a:p>
            <a:pPr marL="0" indent="0" eaLnBrk="1" hangingPunct="1">
              <a:lnSpc>
                <a:spcPts val="2600"/>
              </a:lnSpc>
              <a:spcBef>
                <a:spcPct val="0"/>
              </a:spcBef>
              <a:buClrTx/>
              <a:buSzTx/>
              <a:buNone/>
              <a:defRPr/>
            </a:pPr>
            <a:r>
              <a:rPr lang="zh-TW" altLang="en-US" sz="2400" dirty="0" smtClean="0"/>
              <a:t> </a:t>
            </a:r>
            <a:r>
              <a:rPr lang="en-US" altLang="zh-TW" sz="2400" dirty="0" smtClean="0">
                <a:solidFill>
                  <a:srgbClr val="C00000"/>
                </a:solidFill>
              </a:rPr>
              <a:t>(5)</a:t>
            </a:r>
            <a:r>
              <a:rPr lang="zh-TW" altLang="en-US" sz="2400" dirty="0">
                <a:solidFill>
                  <a:srgbClr val="C00000"/>
                </a:solidFill>
              </a:rPr>
              <a:t>修正第</a:t>
            </a:r>
            <a:r>
              <a:rPr lang="en-US" altLang="zh-TW" sz="2400" dirty="0">
                <a:solidFill>
                  <a:srgbClr val="C00000"/>
                </a:solidFill>
              </a:rPr>
              <a:t>11</a:t>
            </a:r>
            <a:r>
              <a:rPr lang="zh-TW" altLang="en-US" sz="2400" dirty="0">
                <a:solidFill>
                  <a:srgbClr val="C00000"/>
                </a:solidFill>
              </a:rPr>
              <a:t>條第</a:t>
            </a:r>
            <a:r>
              <a:rPr lang="en-US" altLang="zh-TW" sz="2400" dirty="0">
                <a:solidFill>
                  <a:srgbClr val="C00000"/>
                </a:solidFill>
              </a:rPr>
              <a:t>1</a:t>
            </a:r>
            <a:r>
              <a:rPr lang="zh-TW" altLang="en-US" sz="2400" dirty="0">
                <a:solidFill>
                  <a:srgbClr val="C00000"/>
                </a:solidFill>
              </a:rPr>
              <a:t>項</a:t>
            </a:r>
            <a:r>
              <a:rPr lang="zh-TW" altLang="en-US" sz="2400" dirty="0" smtClean="0">
                <a:solidFill>
                  <a:srgbClr val="C00000"/>
                </a:solidFill>
              </a:rPr>
              <a:t>第</a:t>
            </a:r>
            <a:r>
              <a:rPr lang="en-US" altLang="zh-TW" sz="2400" dirty="0" smtClean="0">
                <a:solidFill>
                  <a:srgbClr val="C00000"/>
                </a:solidFill>
              </a:rPr>
              <a:t>10</a:t>
            </a:r>
            <a:r>
              <a:rPr lang="zh-TW" altLang="en-US" sz="2400" dirty="0" smtClean="0">
                <a:solidFill>
                  <a:srgbClr val="C00000"/>
                </a:solidFill>
              </a:rPr>
              <a:t>款</a:t>
            </a:r>
            <a:r>
              <a:rPr lang="en-US" altLang="zh-TW" sz="2400" dirty="0">
                <a:solidFill>
                  <a:srgbClr val="C00000"/>
                </a:solidFill>
              </a:rPr>
              <a:t>(</a:t>
            </a:r>
            <a:r>
              <a:rPr lang="zh-TW" altLang="en-US" sz="2400" dirty="0">
                <a:solidFill>
                  <a:srgbClr val="C00000"/>
                </a:solidFill>
              </a:rPr>
              <a:t>記者會</a:t>
            </a:r>
            <a:r>
              <a:rPr lang="en-US" altLang="zh-TW" sz="2400" dirty="0">
                <a:solidFill>
                  <a:srgbClr val="C00000"/>
                </a:solidFill>
              </a:rPr>
              <a:t>)</a:t>
            </a:r>
            <a:r>
              <a:rPr lang="zh-TW" altLang="en-US" sz="2400" dirty="0">
                <a:solidFill>
                  <a:srgbClr val="C00000"/>
                </a:solidFill>
              </a:rPr>
              <a:t>：</a:t>
            </a:r>
            <a:endParaRPr lang="en-US" altLang="zh-TW" sz="2400" dirty="0">
              <a:solidFill>
                <a:srgbClr val="C00000"/>
              </a:solidFill>
            </a:endParaRPr>
          </a:p>
          <a:p>
            <a:pPr marL="0" indent="0" eaLnBrk="1" hangingPunct="1">
              <a:lnSpc>
                <a:spcPts val="2600"/>
              </a:lnSpc>
              <a:spcBef>
                <a:spcPct val="0"/>
              </a:spcBef>
              <a:buClrTx/>
              <a:buSzTx/>
              <a:buNone/>
              <a:defRPr/>
            </a:pPr>
            <a:endParaRPr lang="en-US" altLang="zh-TW" sz="2400" dirty="0">
              <a:solidFill>
                <a:srgbClr val="C00000"/>
              </a:solidFill>
            </a:endParaRPr>
          </a:p>
        </p:txBody>
      </p:sp>
      <p:sp>
        <p:nvSpPr>
          <p:cNvPr id="6" name="標題 1"/>
          <p:cNvSpPr>
            <a:spLocks noGrp="1"/>
          </p:cNvSpPr>
          <p:nvPr>
            <p:ph type="title"/>
          </p:nvPr>
        </p:nvSpPr>
        <p:spPr/>
        <p:txBody>
          <a:bodyPr>
            <a:normAutofit fontScale="90000"/>
          </a:bodyPr>
          <a:lstStyle/>
          <a:p>
            <a:pPr>
              <a:defRPr/>
            </a:pPr>
            <a:r>
              <a:rPr lang="zh-TW" altLang="en-US" sz="4400" b="1" dirty="0">
                <a:solidFill>
                  <a:srgbClr val="996633"/>
                </a:solidFill>
              </a:rPr>
              <a:t>一</a:t>
            </a:r>
            <a:r>
              <a:rPr lang="zh-TW" altLang="en-US" sz="4400" b="1" dirty="0" smtClean="0">
                <a:solidFill>
                  <a:srgbClr val="996633"/>
                </a:solidFill>
              </a:rPr>
              <a:t>、</a:t>
            </a:r>
            <a:r>
              <a:rPr lang="zh-TW" altLang="en-US" sz="4400" b="1" dirty="0">
                <a:solidFill>
                  <a:srgbClr val="996633"/>
                </a:solidFill>
                <a:effectLst>
                  <a:outerShdw blurRad="38100" dist="38100" dir="2700000" algn="tl">
                    <a:srgbClr val="C0C0C0"/>
                  </a:outerShdw>
                </a:effectLst>
              </a:rPr>
              <a:t>處理程序</a:t>
            </a:r>
            <a:r>
              <a:rPr lang="zh-TW" altLang="en-US" sz="4400" b="1" dirty="0" smtClean="0">
                <a:solidFill>
                  <a:srgbClr val="996633"/>
                </a:solidFill>
              </a:rPr>
              <a:t>近期</a:t>
            </a:r>
            <a:r>
              <a:rPr lang="zh-TW" altLang="en-US" sz="4400" b="1" dirty="0">
                <a:solidFill>
                  <a:srgbClr val="996633"/>
                </a:solidFill>
              </a:rPr>
              <a:t>修正</a:t>
            </a:r>
            <a:r>
              <a:rPr lang="zh-TW" altLang="en-US" sz="4400" b="1" dirty="0" smtClean="0">
                <a:solidFill>
                  <a:srgbClr val="996633"/>
                </a:solidFill>
              </a:rPr>
              <a:t>重點</a:t>
            </a:r>
            <a:r>
              <a:rPr lang="en-US" altLang="zh-TW" sz="4400" b="1" dirty="0" smtClean="0">
                <a:solidFill>
                  <a:srgbClr val="996633"/>
                </a:solidFill>
              </a:rPr>
              <a:t>(</a:t>
            </a:r>
            <a:r>
              <a:rPr lang="zh-TW" altLang="en-US" sz="4400" b="1" dirty="0">
                <a:solidFill>
                  <a:srgbClr val="996633"/>
                </a:solidFill>
              </a:rPr>
              <a:t>三</a:t>
            </a:r>
            <a:r>
              <a:rPr lang="en-US" altLang="zh-TW" sz="4400" b="1" dirty="0" smtClean="0">
                <a:solidFill>
                  <a:srgbClr val="996633"/>
                </a:solidFill>
              </a:rPr>
              <a:t>)</a:t>
            </a:r>
            <a:br>
              <a:rPr lang="en-US" altLang="zh-TW" sz="4400" b="1" dirty="0" smtClean="0">
                <a:solidFill>
                  <a:srgbClr val="996633"/>
                </a:solidFill>
              </a:rPr>
            </a:br>
            <a:endParaRPr lang="zh-TW" altLang="en-US" dirty="0">
              <a:solidFill>
                <a:srgbClr val="996633"/>
              </a:solidFill>
            </a:endParaRPr>
          </a:p>
        </p:txBody>
      </p:sp>
      <p:sp>
        <p:nvSpPr>
          <p:cNvPr id="5" name="圓角矩形 4"/>
          <p:cNvSpPr/>
          <p:nvPr/>
        </p:nvSpPr>
        <p:spPr>
          <a:xfrm>
            <a:off x="1046164" y="2780928"/>
            <a:ext cx="7888286" cy="1944216"/>
          </a:xfrm>
          <a:prstGeom prst="roundRect">
            <a:avLst/>
          </a:prstGeom>
          <a:solidFill>
            <a:schemeClr val="accent6">
              <a:lumMod val="20000"/>
              <a:lumOff val="8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4966938"/>
              <a:satOff val="19906"/>
              <a:lumOff val="4314"/>
              <a:alphaOff val="0"/>
            </a:schemeClr>
          </a:fillRef>
          <a:effectRef idx="1">
            <a:schemeClr val="accent5">
              <a:hueOff val="-4966938"/>
              <a:satOff val="19906"/>
              <a:lumOff val="4314"/>
              <a:alphaOff val="0"/>
            </a:schemeClr>
          </a:effectRef>
          <a:fontRef idx="minor">
            <a:schemeClr val="dk1"/>
          </a:fontRef>
        </p:style>
        <p:txBody>
          <a:bodyPr/>
          <a:lstStyle/>
          <a:p>
            <a:r>
              <a:rPr lang="zh-TW" altLang="zh-TW" sz="2400" dirty="0">
                <a:solidFill>
                  <a:srgbClr val="C00000"/>
                </a:solidFill>
                <a:latin typeface="標楷體" panose="03000509000000000000" pitchFamily="65" charset="-120"/>
                <a:ea typeface="標楷體" panose="03000509000000000000" pitchFamily="65" charset="-120"/>
              </a:rPr>
              <a:t>金融控股公司或屬</a:t>
            </a:r>
            <a:r>
              <a:rPr lang="zh-TW" altLang="zh-TW" sz="2400" dirty="0" smtClean="0">
                <a:solidFill>
                  <a:srgbClr val="C00000"/>
                </a:solidFill>
                <a:latin typeface="標楷體" panose="03000509000000000000" pitchFamily="65" charset="-120"/>
                <a:ea typeface="標楷體" panose="03000509000000000000" pitchFamily="65" charset="-120"/>
              </a:rPr>
              <a:t>金融監督</a:t>
            </a:r>
            <a:r>
              <a:rPr lang="zh-TW" altLang="zh-TW" sz="2400" dirty="0">
                <a:solidFill>
                  <a:srgbClr val="C00000"/>
                </a:solidFill>
                <a:latin typeface="標楷體" panose="03000509000000000000" pitchFamily="65" charset="-120"/>
                <a:ea typeface="標楷體" panose="03000509000000000000" pitchFamily="65" charset="-120"/>
              </a:rPr>
              <a:t>管理委員會組織法第二條所稱之銀行、</a:t>
            </a:r>
            <a:r>
              <a:rPr lang="zh-TW" altLang="zh-TW" sz="2400" dirty="0" smtClean="0">
                <a:solidFill>
                  <a:srgbClr val="C00000"/>
                </a:solidFill>
                <a:latin typeface="標楷體" panose="03000509000000000000" pitchFamily="65" charset="-120"/>
                <a:ea typeface="標楷體" panose="03000509000000000000" pitchFamily="65" charset="-120"/>
              </a:rPr>
              <a:t>證券</a:t>
            </a:r>
            <a:r>
              <a:rPr lang="zh-TW" altLang="zh-TW" sz="2400" dirty="0">
                <a:solidFill>
                  <a:srgbClr val="C00000"/>
                </a:solidFill>
                <a:latin typeface="標楷體" panose="03000509000000000000" pitchFamily="65" charset="-120"/>
                <a:ea typeface="標楷體" panose="03000509000000000000" pitchFamily="65" charset="-120"/>
              </a:rPr>
              <a:t>、期貨及保險業之上櫃公司，經其主管機關廢止其許可</a:t>
            </a:r>
            <a:r>
              <a:rPr lang="zh-TW" altLang="zh-TW" sz="2400" strike="sngStrike" dirty="0">
                <a:solidFill>
                  <a:srgbClr val="C00000"/>
                </a:solidFill>
                <a:latin typeface="標楷體" panose="03000509000000000000" pitchFamily="65" charset="-120"/>
                <a:ea typeface="標楷體" panose="03000509000000000000" pitchFamily="65" charset="-120"/>
              </a:rPr>
              <a:t>，或金融控股公司對其子公司喪失法定之控制性持股，經其主管機關限期命其改正</a:t>
            </a:r>
            <a:r>
              <a:rPr lang="zh-TW" altLang="zh-TW" sz="2400" dirty="0">
                <a:solidFill>
                  <a:srgbClr val="C00000"/>
                </a:solidFill>
                <a:latin typeface="標楷體" panose="03000509000000000000" pitchFamily="65" charset="-120"/>
                <a:ea typeface="標楷體" panose="03000509000000000000" pitchFamily="65" charset="-120"/>
              </a:rPr>
              <a:t>者。</a:t>
            </a:r>
            <a:endParaRPr lang="zh-TW" altLang="en-US" sz="2400" dirty="0">
              <a:solidFill>
                <a:srgbClr val="C00000"/>
              </a:solidFill>
              <a:latin typeface="標楷體" pitchFamily="65" charset="-120"/>
              <a:ea typeface="標楷體" pitchFamily="65" charset="-120"/>
            </a:endParaRPr>
          </a:p>
        </p:txBody>
      </p:sp>
    </p:spTree>
    <p:extLst>
      <p:ext uri="{BB962C8B-B14F-4D97-AF65-F5344CB8AC3E}">
        <p14:creationId xmlns:p14="http://schemas.microsoft.com/office/powerpoint/2010/main" val="16719345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投影片編號版面配置區 2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fld id="{B1A88F0E-D1B8-411A-A9CC-DDF8DB4A6DE7}"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14</a:t>
            </a:fld>
            <a:endParaRPr lang="en-US" altLang="zh-TW" sz="1400">
              <a:solidFill>
                <a:srgbClr val="800080"/>
              </a:solidFill>
              <a:latin typeface="Arial" panose="020B0604020202020204" pitchFamily="34" charset="0"/>
              <a:ea typeface="新細明體" panose="02020500000000000000" pitchFamily="18" charset="-120"/>
            </a:endParaRPr>
          </a:p>
        </p:txBody>
      </p:sp>
      <p:sp>
        <p:nvSpPr>
          <p:cNvPr id="6147" name="投影片編號版面配置區 21"/>
          <p:cNvSpPr txBox="1">
            <a:spLocks noGrp="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algn="ctr" eaLnBrk="1" hangingPunct="1">
              <a:spcBef>
                <a:spcPct val="0"/>
              </a:spcBef>
              <a:buClrTx/>
              <a:buSzTx/>
              <a:buFontTx/>
              <a:buNone/>
            </a:pPr>
            <a:fld id="{2B5D22CD-1E25-4238-82E2-F86DE9691C55}" type="slidenum">
              <a:rPr kumimoji="0" lang="zh-TW" altLang="en-US" sz="1400" b="1">
                <a:solidFill>
                  <a:srgbClr val="800080"/>
                </a:solidFill>
                <a:latin typeface="Arial" panose="020B0604020202020204" pitchFamily="34" charset="0"/>
                <a:ea typeface="新細明體" panose="02020500000000000000" pitchFamily="18" charset="-120"/>
              </a:rPr>
              <a:pPr algn="ctr" eaLnBrk="1" hangingPunct="1">
                <a:spcBef>
                  <a:spcPct val="0"/>
                </a:spcBef>
                <a:buClrTx/>
                <a:buSzTx/>
                <a:buFontTx/>
                <a:buNone/>
              </a:pPr>
              <a:t>14</a:t>
            </a:fld>
            <a:endParaRPr kumimoji="0" lang="en-US" altLang="zh-TW" sz="1400" b="1">
              <a:solidFill>
                <a:srgbClr val="800080"/>
              </a:solidFill>
              <a:latin typeface="Arial" panose="020B0604020202020204" pitchFamily="34" charset="0"/>
              <a:ea typeface="新細明體" panose="02020500000000000000" pitchFamily="18" charset="-120"/>
            </a:endParaRPr>
          </a:p>
        </p:txBody>
      </p:sp>
      <p:sp>
        <p:nvSpPr>
          <p:cNvPr id="6149" name="投影片編號版面配置區 21"/>
          <p:cNvSpPr txBox="1">
            <a:spLocks noGrp="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algn="ctr" eaLnBrk="1" hangingPunct="1">
              <a:spcBef>
                <a:spcPct val="0"/>
              </a:spcBef>
              <a:buClrTx/>
              <a:buSzTx/>
              <a:buFontTx/>
              <a:buNone/>
            </a:pPr>
            <a:fld id="{9451003D-A8C7-4751-BB03-8BA797397C64}" type="slidenum">
              <a:rPr kumimoji="0" lang="zh-TW" altLang="en-US" sz="1400" b="1">
                <a:solidFill>
                  <a:srgbClr val="800080"/>
                </a:solidFill>
                <a:latin typeface="Arial" panose="020B0604020202020204" pitchFamily="34" charset="0"/>
                <a:ea typeface="新細明體" panose="02020500000000000000" pitchFamily="18" charset="-120"/>
              </a:rPr>
              <a:pPr algn="ctr" eaLnBrk="1" hangingPunct="1">
                <a:spcBef>
                  <a:spcPct val="0"/>
                </a:spcBef>
                <a:buClrTx/>
                <a:buSzTx/>
                <a:buFontTx/>
                <a:buNone/>
              </a:pPr>
              <a:t>14</a:t>
            </a:fld>
            <a:endParaRPr kumimoji="0" lang="en-US" altLang="zh-TW" sz="1400" b="1">
              <a:solidFill>
                <a:srgbClr val="800080"/>
              </a:solidFill>
              <a:latin typeface="Arial" panose="020B0604020202020204" pitchFamily="34" charset="0"/>
              <a:ea typeface="新細明體" panose="02020500000000000000" pitchFamily="18" charset="-120"/>
            </a:endParaRPr>
          </a:p>
        </p:txBody>
      </p:sp>
      <p:sp>
        <p:nvSpPr>
          <p:cNvPr id="6150" name="Rectangle 2"/>
          <p:cNvSpPr>
            <a:spLocks noGrp="1"/>
          </p:cNvSpPr>
          <p:nvPr>
            <p:ph type="title"/>
          </p:nvPr>
        </p:nvSpPr>
        <p:spPr bwMode="auto">
          <a:xfrm>
            <a:off x="1258888" y="1125538"/>
            <a:ext cx="7499350" cy="1143000"/>
          </a:xfrm>
        </p:spPr>
        <p:txBody>
          <a:bodyPr vert="horz" wrap="square" lIns="91440" tIns="45720" rIns="91440" bIns="45720" numCol="1" anchorCtr="0" compatLnSpc="1">
            <a:prstTxWarp prst="textNoShape">
              <a:avLst/>
            </a:prstTxWarp>
          </a:bodyPr>
          <a:lstStyle/>
          <a:p>
            <a:pPr algn="ctr"/>
            <a:endParaRPr lang="zh-TW" altLang="en-US" sz="6000" b="1" smtClean="0">
              <a:effectLst/>
            </a:endParaRPr>
          </a:p>
        </p:txBody>
      </p:sp>
      <p:sp>
        <p:nvSpPr>
          <p:cNvPr id="2" name="Rectangle 14"/>
          <p:cNvSpPr>
            <a:spLocks/>
          </p:cNvSpPr>
          <p:nvPr/>
        </p:nvSpPr>
        <p:spPr bwMode="auto">
          <a:xfrm>
            <a:off x="1042988" y="4667250"/>
            <a:ext cx="8029575" cy="1152525"/>
          </a:xfrm>
          <a:prstGeom prst="rect">
            <a:avLst/>
          </a:prstGeom>
          <a:noFill/>
          <a:ln w="9525" algn="ctr">
            <a:noFill/>
            <a:miter lim="800000"/>
            <a:headEnd/>
            <a:tailEnd/>
          </a:ln>
        </p:spPr>
        <p:txBody>
          <a:bodyPr/>
          <a:lstStyle/>
          <a:p>
            <a:pPr marL="982663" indent="-982663" eaLnBrk="0" hangingPunct="0">
              <a:spcBef>
                <a:spcPts val="600"/>
              </a:spcBef>
              <a:buClr>
                <a:schemeClr val="accent1"/>
              </a:buClr>
              <a:buSzPct val="80000"/>
              <a:buFont typeface="Wingdings 2" pitchFamily="18" charset="2"/>
              <a:buNone/>
              <a:defRPr/>
            </a:pPr>
            <a:endParaRPr lang="en-US" altLang="zh-TW" sz="3200" b="1">
              <a:solidFill>
                <a:srgbClr val="000099"/>
              </a:solidFill>
              <a:effectLst>
                <a:outerShdw blurRad="38100" dist="38100" dir="2700000" algn="tl">
                  <a:srgbClr val="C0C0C0"/>
                </a:outerShdw>
              </a:effectLst>
              <a:latin typeface="新細明體" pitchFamily="18" charset="-120"/>
              <a:ea typeface="標楷體" pitchFamily="65" charset="-120"/>
            </a:endParaRPr>
          </a:p>
        </p:txBody>
      </p:sp>
      <p:sp>
        <p:nvSpPr>
          <p:cNvPr id="3080" name="Rectangle 14"/>
          <p:cNvSpPr>
            <a:spLocks/>
          </p:cNvSpPr>
          <p:nvPr/>
        </p:nvSpPr>
        <p:spPr bwMode="auto">
          <a:xfrm>
            <a:off x="1331640" y="3266168"/>
            <a:ext cx="7058025" cy="2016125"/>
          </a:xfrm>
          <a:prstGeom prst="rect">
            <a:avLst/>
          </a:prstGeom>
          <a:noFill/>
          <a:ln w="9525" algn="ctr">
            <a:noFill/>
            <a:miter lim="800000"/>
            <a:headEnd/>
            <a:tailEnd/>
          </a:ln>
        </p:spPr>
        <p:txBody>
          <a:bodyPr/>
          <a:lstStyle/>
          <a:p>
            <a:pPr marL="982663" indent="-982663" algn="ctr">
              <a:lnSpc>
                <a:spcPts val="4500"/>
              </a:lnSpc>
              <a:defRPr/>
            </a:pPr>
            <a:r>
              <a:rPr kumimoji="0" lang="zh-TW" altLang="en-US" sz="5400" b="1" dirty="0">
                <a:solidFill>
                  <a:srgbClr val="000099"/>
                </a:solidFill>
                <a:latin typeface="標楷體" pitchFamily="65" charset="-120"/>
                <a:ea typeface="標楷體" pitchFamily="65" charset="-120"/>
              </a:rPr>
              <a:t>二、重大訊息申報時點</a:t>
            </a:r>
            <a:endParaRPr kumimoji="0" lang="en-US" altLang="zh-TW" sz="5400" b="1" dirty="0">
              <a:solidFill>
                <a:srgbClr val="000099"/>
              </a:solidFill>
              <a:latin typeface="標楷體" pitchFamily="65" charset="-120"/>
              <a:ea typeface="標楷體" pitchFamily="65" charset="-120"/>
            </a:endParaRPr>
          </a:p>
          <a:p>
            <a:pPr marL="982663" indent="-982663">
              <a:lnSpc>
                <a:spcPts val="4500"/>
              </a:lnSpc>
              <a:defRPr/>
            </a:pPr>
            <a:endParaRPr kumimoji="0" lang="en-US" altLang="zh-TW" sz="5400" b="1" dirty="0">
              <a:solidFill>
                <a:srgbClr val="000099"/>
              </a:solidFill>
              <a:latin typeface="標楷體" pitchFamily="65" charset="-120"/>
              <a:ea typeface="標楷體" pitchFamily="65" charset="-120"/>
            </a:endParaRPr>
          </a:p>
          <a:p>
            <a:pPr marL="982663" indent="-982663">
              <a:lnSpc>
                <a:spcPts val="4500"/>
              </a:lnSpc>
              <a:defRPr/>
            </a:pPr>
            <a:endParaRPr lang="zh-TW" altLang="en-US" sz="5400" b="1" dirty="0">
              <a:solidFill>
                <a:srgbClr val="000099"/>
              </a:solidFill>
              <a:effectLst>
                <a:outerShdw blurRad="38100" dist="38100" dir="2700000" algn="tl">
                  <a:srgbClr val="C0C0C0"/>
                </a:outerShdw>
              </a:effectLst>
              <a:latin typeface="Arial" charset="0"/>
              <a:ea typeface="標楷體" pitchFamily="65" charset="-120"/>
            </a:endParaRPr>
          </a:p>
        </p:txBody>
      </p:sp>
      <p:sp>
        <p:nvSpPr>
          <p:cNvPr id="3081" name="Rectangle 14"/>
          <p:cNvSpPr>
            <a:spLocks/>
          </p:cNvSpPr>
          <p:nvPr/>
        </p:nvSpPr>
        <p:spPr bwMode="auto">
          <a:xfrm>
            <a:off x="1042988" y="3500438"/>
            <a:ext cx="8029575" cy="719137"/>
          </a:xfrm>
          <a:prstGeom prst="rect">
            <a:avLst/>
          </a:prstGeom>
          <a:noFill/>
          <a:ln w="9525" algn="ctr">
            <a:noFill/>
            <a:miter lim="800000"/>
            <a:headEnd/>
            <a:tailEnd/>
          </a:ln>
        </p:spPr>
        <p:txBody>
          <a:bodyPr/>
          <a:lstStyle/>
          <a:p>
            <a:pPr marL="982663" indent="-982663" eaLnBrk="0" hangingPunct="0">
              <a:spcBef>
                <a:spcPts val="600"/>
              </a:spcBef>
              <a:buClr>
                <a:schemeClr val="accent1"/>
              </a:buClr>
              <a:buSzPct val="80000"/>
              <a:buFont typeface="Wingdings 2" pitchFamily="18" charset="2"/>
              <a:buNone/>
              <a:defRPr/>
            </a:pPr>
            <a:endParaRPr lang="en-US" altLang="zh-TW" sz="3200" b="1">
              <a:solidFill>
                <a:srgbClr val="000099"/>
              </a:solidFill>
              <a:effectLst>
                <a:outerShdw blurRad="38100" dist="38100" dir="2700000" algn="tl">
                  <a:srgbClr val="C0C0C0"/>
                </a:outerShdw>
              </a:effectLst>
              <a:latin typeface="新細明體" pitchFamily="18" charset="-120"/>
              <a:ea typeface="標楷體" pitchFamily="65" charset="-12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endParaRPr lang="zh-TW" altLang="en-US" sz="1400">
              <a:solidFill>
                <a:srgbClr val="800080"/>
              </a:solidFill>
              <a:latin typeface="Arial" panose="020B0604020202020204" pitchFamily="34" charset="0"/>
              <a:ea typeface="新細明體" panose="02020500000000000000" pitchFamily="18" charset="-120"/>
            </a:endParaRPr>
          </a:p>
          <a:p>
            <a:pPr eaLnBrk="1" hangingPunct="1">
              <a:spcBef>
                <a:spcPct val="0"/>
              </a:spcBef>
              <a:buClrTx/>
              <a:buSzTx/>
              <a:buFontTx/>
              <a:buNone/>
            </a:pPr>
            <a:fld id="{0C12508A-B3FC-4C27-AE72-518B4A43D376}"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15</a:t>
            </a:fld>
            <a:endParaRPr lang="zh-TW" altLang="en-US" sz="1400">
              <a:solidFill>
                <a:srgbClr val="800080"/>
              </a:solidFill>
              <a:latin typeface="Arial" panose="020B0604020202020204" pitchFamily="34" charset="0"/>
              <a:ea typeface="新細明體" panose="02020500000000000000" pitchFamily="18" charset="-120"/>
            </a:endParaRPr>
          </a:p>
        </p:txBody>
      </p:sp>
      <p:sp>
        <p:nvSpPr>
          <p:cNvPr id="7171" name="Rectangle 2"/>
          <p:cNvSpPr>
            <a:spLocks noGrp="1" noChangeArrowheads="1"/>
          </p:cNvSpPr>
          <p:nvPr>
            <p:ph type="title"/>
          </p:nvPr>
        </p:nvSpPr>
        <p:spPr bwMode="auto">
          <a:xfrm>
            <a:off x="1233488" y="39688"/>
            <a:ext cx="7515225" cy="725487"/>
          </a:xfrm>
        </p:spPr>
        <p:txBody>
          <a:bodyPr vert="horz" wrap="square" lIns="91440" tIns="45720" rIns="91440" bIns="45720" numCol="1" anchorCtr="0" compatLnSpc="1">
            <a:prstTxWarp prst="textNoShape">
              <a:avLst/>
            </a:prstTxWarp>
          </a:bodyPr>
          <a:lstStyle/>
          <a:p>
            <a:pPr algn="ctr">
              <a:defRPr/>
            </a:pPr>
            <a:r>
              <a:rPr lang="zh-TW" altLang="en-US" sz="4000" dirty="0" smtClean="0">
                <a:solidFill>
                  <a:schemeClr val="tx2">
                    <a:satMod val="130000"/>
                  </a:schemeClr>
                </a:solidFill>
              </a:rPr>
              <a:t>重大訊息第</a:t>
            </a:r>
            <a:r>
              <a:rPr lang="en-US" altLang="zh-TW" sz="4000" dirty="0">
                <a:solidFill>
                  <a:schemeClr val="tx2">
                    <a:satMod val="130000"/>
                  </a:schemeClr>
                </a:solidFill>
              </a:rPr>
              <a:t>6</a:t>
            </a:r>
            <a:r>
              <a:rPr lang="zh-TW" altLang="en-US" sz="4000" dirty="0" smtClean="0">
                <a:solidFill>
                  <a:schemeClr val="tx2">
                    <a:satMod val="130000"/>
                  </a:schemeClr>
                </a:solidFill>
              </a:rPr>
              <a:t>條第</a:t>
            </a:r>
            <a:r>
              <a:rPr lang="en-US" altLang="zh-TW" sz="4000" dirty="0" smtClean="0">
                <a:solidFill>
                  <a:schemeClr val="tx2">
                    <a:satMod val="130000"/>
                  </a:schemeClr>
                </a:solidFill>
              </a:rPr>
              <a:t>1</a:t>
            </a:r>
            <a:r>
              <a:rPr lang="zh-TW" altLang="en-US" sz="4000" dirty="0" smtClean="0">
                <a:solidFill>
                  <a:schemeClr val="tx2">
                    <a:satMod val="130000"/>
                  </a:schemeClr>
                </a:solidFill>
              </a:rPr>
              <a:t>項</a:t>
            </a:r>
            <a:r>
              <a:rPr lang="en-US" altLang="zh-TW" sz="4000" dirty="0" smtClean="0">
                <a:solidFill>
                  <a:schemeClr val="tx2">
                    <a:satMod val="130000"/>
                  </a:schemeClr>
                </a:solidFill>
              </a:rPr>
              <a:t>(1/2)</a:t>
            </a:r>
            <a:endParaRPr lang="zh-TW" altLang="en-US" sz="4000" b="1" dirty="0" smtClean="0">
              <a:solidFill>
                <a:srgbClr val="000099"/>
              </a:solidFill>
              <a:effectLst/>
            </a:endParaRPr>
          </a:p>
        </p:txBody>
      </p:sp>
      <p:sp>
        <p:nvSpPr>
          <p:cNvPr id="7" name="圓角矩形 6"/>
          <p:cNvSpPr/>
          <p:nvPr/>
        </p:nvSpPr>
        <p:spPr>
          <a:xfrm>
            <a:off x="179512" y="836712"/>
            <a:ext cx="8712968" cy="5400600"/>
          </a:xfrm>
          <a:prstGeom prst="roundRect">
            <a:avLst/>
          </a:prstGeom>
          <a:solidFill>
            <a:schemeClr val="accent6">
              <a:lumMod val="20000"/>
              <a:lumOff val="8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4966938"/>
              <a:satOff val="19906"/>
              <a:lumOff val="4314"/>
              <a:alphaOff val="0"/>
            </a:schemeClr>
          </a:fillRef>
          <a:effectRef idx="1">
            <a:schemeClr val="accent5">
              <a:hueOff val="-4966938"/>
              <a:satOff val="19906"/>
              <a:lumOff val="4314"/>
              <a:alphaOff val="0"/>
            </a:schemeClr>
          </a:effectRef>
          <a:fontRef idx="minor">
            <a:schemeClr val="dk1"/>
          </a:fontRef>
        </p:style>
        <p:txBody>
          <a:bodyPr/>
          <a:lstStyle/>
          <a:p>
            <a:pPr>
              <a:defRPr/>
            </a:pPr>
            <a:r>
              <a:rPr lang="zh-TW" altLang="en-US" sz="2700" dirty="0" smtClean="0">
                <a:latin typeface="標楷體" pitchFamily="65" charset="-120"/>
                <a:ea typeface="標楷體" pitchFamily="65" charset="-120"/>
              </a:rPr>
              <a:t>公司</a:t>
            </a:r>
            <a:r>
              <a:rPr lang="zh-TW" altLang="en-US" sz="2700" b="1" u="sng" dirty="0" smtClean="0">
                <a:latin typeface="標楷體" pitchFamily="65" charset="-120"/>
                <a:ea typeface="標楷體" pitchFamily="65" charset="-120"/>
              </a:rPr>
              <a:t>主動</a:t>
            </a:r>
            <a:r>
              <a:rPr lang="zh-TW" altLang="en-US" sz="2700" dirty="0" smtClean="0">
                <a:latin typeface="標楷體" pitchFamily="65" charset="-120"/>
                <a:ea typeface="標楷體" pitchFamily="65" charset="-120"/>
              </a:rPr>
              <a:t>申報重大訊息時限</a:t>
            </a:r>
            <a:r>
              <a:rPr lang="zh-TW" altLang="en-US" sz="2700" dirty="0">
                <a:latin typeface="標楷體" pitchFamily="65" charset="-120"/>
                <a:ea typeface="標楷體" pitchFamily="65" charset="-120"/>
              </a:rPr>
              <a:t>：</a:t>
            </a:r>
            <a:endParaRPr lang="en-US" altLang="zh-TW" sz="2700" dirty="0">
              <a:latin typeface="標楷體" pitchFamily="65" charset="-120"/>
              <a:ea typeface="標楷體" pitchFamily="65" charset="-120"/>
            </a:endParaRPr>
          </a:p>
          <a:p>
            <a:pPr>
              <a:defRPr/>
            </a:pPr>
            <a:endParaRPr lang="en-US" altLang="zh-TW" sz="2700" dirty="0">
              <a:latin typeface="標楷體" pitchFamily="65" charset="-120"/>
              <a:ea typeface="標楷體" pitchFamily="65" charset="-120"/>
            </a:endParaRPr>
          </a:p>
          <a:p>
            <a:pPr marL="361950" indent="-361950">
              <a:defRPr/>
            </a:pPr>
            <a:r>
              <a:rPr lang="en-US" altLang="zh-TW" sz="2700" dirty="0">
                <a:latin typeface="標楷體" pitchFamily="65" charset="-120"/>
                <a:ea typeface="標楷體" pitchFamily="65" charset="-120"/>
              </a:rPr>
              <a:t>1.</a:t>
            </a:r>
            <a:r>
              <a:rPr lang="zh-TW" altLang="zh-TW" sz="2700" dirty="0">
                <a:latin typeface="標楷體" pitchFamily="65" charset="-120"/>
                <a:ea typeface="標楷體" pitchFamily="65" charset="-120"/>
              </a:rPr>
              <a:t>有第</a:t>
            </a:r>
            <a:r>
              <a:rPr lang="zh-TW" altLang="en-US" sz="2700" u="sng" dirty="0">
                <a:solidFill>
                  <a:schemeClr val="tx1"/>
                </a:solidFill>
                <a:latin typeface="標楷體" pitchFamily="65" charset="-120"/>
                <a:ea typeface="標楷體" pitchFamily="65" charset="-120"/>
              </a:rPr>
              <a:t>四</a:t>
            </a:r>
            <a:r>
              <a:rPr lang="zh-TW" altLang="zh-TW" sz="2700" dirty="0">
                <a:latin typeface="標楷體" pitchFamily="65" charset="-120"/>
                <a:ea typeface="標楷體" pitchFamily="65" charset="-120"/>
              </a:rPr>
              <a:t>條第一項各款情事者，應於</a:t>
            </a:r>
            <a:r>
              <a:rPr lang="zh-TW" altLang="zh-TW" sz="2700" dirty="0">
                <a:solidFill>
                  <a:srgbClr val="C00000"/>
                </a:solidFill>
                <a:latin typeface="標楷體" pitchFamily="65" charset="-120"/>
                <a:ea typeface="標楷體" pitchFamily="65" charset="-120"/>
              </a:rPr>
              <a:t>事實發生日起次一營業日交易時間</a:t>
            </a:r>
            <a:r>
              <a:rPr lang="zh-TW" altLang="zh-TW" sz="2700" dirty="0" smtClean="0">
                <a:solidFill>
                  <a:srgbClr val="C00000"/>
                </a:solidFill>
                <a:latin typeface="標楷體" pitchFamily="65" charset="-120"/>
                <a:ea typeface="標楷體" pitchFamily="65" charset="-120"/>
              </a:rPr>
              <a:t>開始</a:t>
            </a:r>
            <a:r>
              <a:rPr lang="zh-TW" altLang="en-US" sz="2700" u="sng" dirty="0">
                <a:solidFill>
                  <a:srgbClr val="C00000"/>
                </a:solidFill>
                <a:latin typeface="標楷體" pitchFamily="65" charset="-120"/>
                <a:ea typeface="標楷體" pitchFamily="65" charset="-120"/>
              </a:rPr>
              <a:t>二小時</a:t>
            </a:r>
            <a:r>
              <a:rPr lang="zh-TW" altLang="zh-TW" sz="2700" u="sng" dirty="0" smtClean="0">
                <a:solidFill>
                  <a:srgbClr val="C00000"/>
                </a:solidFill>
                <a:latin typeface="標楷體" pitchFamily="65" charset="-120"/>
                <a:ea typeface="標楷體" pitchFamily="65" charset="-120"/>
              </a:rPr>
              <a:t>前</a:t>
            </a:r>
            <a:r>
              <a:rPr lang="zh-TW" altLang="zh-TW" sz="2700" dirty="0">
                <a:solidFill>
                  <a:schemeClr val="tx1"/>
                </a:solidFill>
                <a:latin typeface="標楷體" pitchFamily="65" charset="-120"/>
                <a:ea typeface="標楷體" pitchFamily="65" charset="-120"/>
              </a:rPr>
              <a:t>輸入</a:t>
            </a:r>
            <a:r>
              <a:rPr lang="zh-TW" altLang="zh-TW" sz="2700" dirty="0">
                <a:latin typeface="標楷體" pitchFamily="65" charset="-120"/>
                <a:ea typeface="標楷體" pitchFamily="65" charset="-120"/>
              </a:rPr>
              <a:t>，但於其前發布</a:t>
            </a:r>
            <a:r>
              <a:rPr lang="zh-TW" altLang="zh-TW" sz="2700" dirty="0">
                <a:solidFill>
                  <a:srgbClr val="C00000"/>
                </a:solidFill>
                <a:latin typeface="標楷體" pitchFamily="65" charset="-120"/>
                <a:ea typeface="標楷體" pitchFamily="65" charset="-120"/>
              </a:rPr>
              <a:t>新聞稿者，則應同時輸入</a:t>
            </a:r>
            <a:r>
              <a:rPr lang="zh-TW" altLang="zh-TW" sz="2700" dirty="0">
                <a:latin typeface="標楷體" pitchFamily="65" charset="-120"/>
                <a:ea typeface="標楷體" pitchFamily="65" charset="-120"/>
              </a:rPr>
              <a:t>。</a:t>
            </a:r>
            <a:endParaRPr lang="en-US" altLang="zh-TW" sz="2700" dirty="0">
              <a:latin typeface="標楷體" pitchFamily="65" charset="-120"/>
              <a:ea typeface="標楷體" pitchFamily="65" charset="-120"/>
            </a:endParaRPr>
          </a:p>
          <a:p>
            <a:pPr marL="361950" indent="-361950">
              <a:defRPr/>
            </a:pPr>
            <a:endParaRPr lang="en-US" altLang="zh-TW" sz="2700" dirty="0">
              <a:latin typeface="標楷體" pitchFamily="65" charset="-120"/>
              <a:ea typeface="標楷體" pitchFamily="65" charset="-120"/>
            </a:endParaRPr>
          </a:p>
          <a:p>
            <a:pPr marL="361950" indent="-361950">
              <a:defRPr/>
            </a:pPr>
            <a:r>
              <a:rPr lang="en-US" altLang="zh-TW" sz="2700" dirty="0">
                <a:latin typeface="標楷體" pitchFamily="65" charset="-120"/>
                <a:ea typeface="標楷體" pitchFamily="65" charset="-120"/>
              </a:rPr>
              <a:t>2.</a:t>
            </a:r>
            <a:r>
              <a:rPr lang="zh-TW" altLang="zh-TW" sz="2700" dirty="0">
                <a:solidFill>
                  <a:srgbClr val="C00000"/>
                </a:solidFill>
                <a:latin typeface="標楷體" pitchFamily="65" charset="-120"/>
                <a:ea typeface="標楷體" pitchFamily="65" charset="-120"/>
              </a:rPr>
              <a:t>發現</a:t>
            </a:r>
            <a:r>
              <a:rPr lang="zh-TW" altLang="zh-TW" sz="2700" dirty="0">
                <a:latin typeface="標楷體" pitchFamily="65" charset="-120"/>
                <a:ea typeface="標楷體" pitchFamily="65" charset="-120"/>
              </a:rPr>
              <a:t>大眾傳播媒體報導第</a:t>
            </a:r>
            <a:r>
              <a:rPr lang="zh-TW" altLang="en-US" sz="2700" u="sng" dirty="0">
                <a:solidFill>
                  <a:schemeClr val="tx1"/>
                </a:solidFill>
                <a:latin typeface="標楷體" pitchFamily="65" charset="-120"/>
                <a:ea typeface="標楷體" pitchFamily="65" charset="-120"/>
              </a:rPr>
              <a:t>四</a:t>
            </a:r>
            <a:r>
              <a:rPr lang="zh-TW" altLang="zh-TW" sz="2700" dirty="0">
                <a:latin typeface="標楷體" pitchFamily="65" charset="-120"/>
                <a:ea typeface="標楷體" pitchFamily="65" charset="-120"/>
              </a:rPr>
              <a:t>條第一項所定各款情事</a:t>
            </a:r>
            <a:r>
              <a:rPr lang="zh-TW" altLang="zh-TW" sz="2700" dirty="0">
                <a:solidFill>
                  <a:schemeClr val="tx1"/>
                </a:solidFill>
                <a:latin typeface="標楷體" pitchFamily="65" charset="-120"/>
                <a:ea typeface="標楷體" pitchFamily="65" charset="-120"/>
              </a:rPr>
              <a:t>，或報導內容有足以影響上櫃公司之有價證券行情者，或報導與事實不符者，應立即輸入重大訊息說明，</a:t>
            </a:r>
            <a:r>
              <a:rPr lang="zh-TW" altLang="en-US" sz="2700" u="sng" dirty="0">
                <a:solidFill>
                  <a:srgbClr val="C00000"/>
                </a:solidFill>
                <a:latin typeface="標楷體" pitchFamily="65" charset="-120"/>
                <a:ea typeface="標楷體" pitchFamily="65" charset="-120"/>
              </a:rPr>
              <a:t>至遲不得逾發現後二小時</a:t>
            </a:r>
            <a:r>
              <a:rPr lang="zh-TW" altLang="en-US" sz="2700" dirty="0">
                <a:solidFill>
                  <a:schemeClr val="tx1"/>
                </a:solidFill>
                <a:latin typeface="標楷體" pitchFamily="65" charset="-120"/>
                <a:ea typeface="標楷體" pitchFamily="65" charset="-120"/>
              </a:rPr>
              <a:t>。</a:t>
            </a:r>
            <a:endParaRPr lang="en-US" altLang="zh-TW" sz="2700" dirty="0">
              <a:solidFill>
                <a:schemeClr val="tx1"/>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endParaRPr lang="zh-TW" altLang="en-US" sz="1400">
              <a:solidFill>
                <a:srgbClr val="800080"/>
              </a:solidFill>
              <a:latin typeface="Arial" panose="020B0604020202020204" pitchFamily="34" charset="0"/>
              <a:ea typeface="新細明體" panose="02020500000000000000" pitchFamily="18" charset="-120"/>
            </a:endParaRPr>
          </a:p>
          <a:p>
            <a:pPr eaLnBrk="1" hangingPunct="1">
              <a:spcBef>
                <a:spcPct val="0"/>
              </a:spcBef>
              <a:buClrTx/>
              <a:buSzTx/>
              <a:buFontTx/>
              <a:buNone/>
            </a:pPr>
            <a:fld id="{C0247239-E600-4082-8336-F71F626196A2}"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16</a:t>
            </a:fld>
            <a:endParaRPr lang="zh-TW" altLang="en-US" sz="1400">
              <a:solidFill>
                <a:srgbClr val="800080"/>
              </a:solidFill>
              <a:latin typeface="Arial" panose="020B0604020202020204" pitchFamily="34" charset="0"/>
              <a:ea typeface="新細明體" panose="02020500000000000000" pitchFamily="18" charset="-120"/>
            </a:endParaRPr>
          </a:p>
        </p:txBody>
      </p:sp>
      <p:sp>
        <p:nvSpPr>
          <p:cNvPr id="7171" name="Rectangle 2"/>
          <p:cNvSpPr>
            <a:spLocks noGrp="1" noChangeArrowheads="1"/>
          </p:cNvSpPr>
          <p:nvPr>
            <p:ph type="title"/>
          </p:nvPr>
        </p:nvSpPr>
        <p:spPr bwMode="auto">
          <a:xfrm>
            <a:off x="1233488" y="39688"/>
            <a:ext cx="7515225" cy="725487"/>
          </a:xfrm>
        </p:spPr>
        <p:txBody>
          <a:bodyPr vert="horz" wrap="square" lIns="91440" tIns="45720" rIns="91440" bIns="45720" numCol="1" anchorCtr="0" compatLnSpc="1">
            <a:prstTxWarp prst="textNoShape">
              <a:avLst/>
            </a:prstTxWarp>
          </a:bodyPr>
          <a:lstStyle/>
          <a:p>
            <a:pPr algn="ctr">
              <a:defRPr/>
            </a:pPr>
            <a:r>
              <a:rPr lang="zh-TW" altLang="en-US" sz="4000" dirty="0" smtClean="0">
                <a:solidFill>
                  <a:schemeClr val="tx2">
                    <a:satMod val="130000"/>
                  </a:schemeClr>
                </a:solidFill>
              </a:rPr>
              <a:t>重大訊息第</a:t>
            </a:r>
            <a:r>
              <a:rPr lang="en-US" altLang="zh-TW" sz="4000" dirty="0">
                <a:solidFill>
                  <a:schemeClr val="tx2">
                    <a:satMod val="130000"/>
                  </a:schemeClr>
                </a:solidFill>
              </a:rPr>
              <a:t>6</a:t>
            </a:r>
            <a:r>
              <a:rPr lang="zh-TW" altLang="en-US" sz="4000" dirty="0" smtClean="0">
                <a:solidFill>
                  <a:schemeClr val="tx2">
                    <a:satMod val="130000"/>
                  </a:schemeClr>
                </a:solidFill>
              </a:rPr>
              <a:t>條第</a:t>
            </a:r>
            <a:r>
              <a:rPr lang="en-US" altLang="zh-TW" sz="4000" dirty="0" smtClean="0">
                <a:solidFill>
                  <a:schemeClr val="tx2">
                    <a:satMod val="130000"/>
                  </a:schemeClr>
                </a:solidFill>
              </a:rPr>
              <a:t>1</a:t>
            </a:r>
            <a:r>
              <a:rPr lang="zh-TW" altLang="en-US" sz="4000" dirty="0" smtClean="0">
                <a:solidFill>
                  <a:schemeClr val="tx2">
                    <a:satMod val="130000"/>
                  </a:schemeClr>
                </a:solidFill>
              </a:rPr>
              <a:t>項</a:t>
            </a:r>
            <a:r>
              <a:rPr lang="en-US" altLang="zh-TW" sz="4000" dirty="0" smtClean="0">
                <a:solidFill>
                  <a:schemeClr val="tx2">
                    <a:satMod val="130000"/>
                  </a:schemeClr>
                </a:solidFill>
              </a:rPr>
              <a:t>(2/2)</a:t>
            </a:r>
            <a:endParaRPr lang="zh-TW" altLang="en-US" sz="4000" b="1" dirty="0" smtClean="0">
              <a:solidFill>
                <a:srgbClr val="000099"/>
              </a:solidFill>
              <a:effectLst/>
            </a:endParaRPr>
          </a:p>
        </p:txBody>
      </p:sp>
      <p:sp>
        <p:nvSpPr>
          <p:cNvPr id="7" name="圓角矩形 6"/>
          <p:cNvSpPr/>
          <p:nvPr/>
        </p:nvSpPr>
        <p:spPr>
          <a:xfrm>
            <a:off x="179512" y="836712"/>
            <a:ext cx="8712968" cy="5400600"/>
          </a:xfrm>
          <a:prstGeom prst="roundRect">
            <a:avLst/>
          </a:prstGeom>
          <a:solidFill>
            <a:schemeClr val="accent6">
              <a:lumMod val="20000"/>
              <a:lumOff val="8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4966938"/>
              <a:satOff val="19906"/>
              <a:lumOff val="4314"/>
              <a:alphaOff val="0"/>
            </a:schemeClr>
          </a:fillRef>
          <a:effectRef idx="1">
            <a:schemeClr val="accent5">
              <a:hueOff val="-4966938"/>
              <a:satOff val="19906"/>
              <a:lumOff val="4314"/>
              <a:alphaOff val="0"/>
            </a:schemeClr>
          </a:effectRef>
          <a:fontRef idx="minor">
            <a:schemeClr val="dk1"/>
          </a:fontRef>
        </p:style>
        <p:txBody>
          <a:bodyPr/>
          <a:lstStyle/>
          <a:p>
            <a:pPr>
              <a:defRPr/>
            </a:pPr>
            <a:r>
              <a:rPr lang="zh-TW" altLang="en-US" sz="2700" dirty="0">
                <a:latin typeface="標楷體" pitchFamily="65" charset="-120"/>
                <a:ea typeface="標楷體" pitchFamily="65" charset="-120"/>
              </a:rPr>
              <a:t>公司</a:t>
            </a:r>
            <a:r>
              <a:rPr lang="zh-TW" altLang="en-US" sz="2700" b="1" u="sng" dirty="0">
                <a:latin typeface="標楷體" pitchFamily="65" charset="-120"/>
                <a:ea typeface="標楷體" pitchFamily="65" charset="-120"/>
              </a:rPr>
              <a:t>主動</a:t>
            </a:r>
            <a:r>
              <a:rPr lang="zh-TW" altLang="en-US" sz="2700" dirty="0">
                <a:latin typeface="標楷體" pitchFamily="65" charset="-120"/>
                <a:ea typeface="標楷體" pitchFamily="65" charset="-120"/>
              </a:rPr>
              <a:t>申報重大訊息時限：</a:t>
            </a:r>
            <a:endParaRPr lang="en-US" altLang="zh-TW" sz="2700" dirty="0">
              <a:latin typeface="標楷體" pitchFamily="65" charset="-120"/>
              <a:ea typeface="標楷體" pitchFamily="65" charset="-120"/>
            </a:endParaRPr>
          </a:p>
          <a:p>
            <a:pPr>
              <a:defRPr/>
            </a:pPr>
            <a:endParaRPr lang="en-US" altLang="zh-TW" sz="2700" dirty="0">
              <a:latin typeface="標楷體" pitchFamily="65" charset="-120"/>
              <a:ea typeface="標楷體" pitchFamily="65" charset="-120"/>
            </a:endParaRPr>
          </a:p>
          <a:p>
            <a:pPr marL="514350" indent="-514350">
              <a:buFont typeface="+mj-lt"/>
              <a:buAutoNum type="arabicPeriod" startAt="3"/>
              <a:defRPr/>
            </a:pPr>
            <a:r>
              <a:rPr lang="zh-TW" altLang="en-US" sz="2700" dirty="0">
                <a:latin typeface="標楷體" pitchFamily="65" charset="-120"/>
                <a:ea typeface="標楷體" pitchFamily="65" charset="-120"/>
              </a:rPr>
              <a:t>有第</a:t>
            </a:r>
            <a:r>
              <a:rPr lang="zh-TW" altLang="en-US" sz="2700" u="sng" dirty="0">
                <a:solidFill>
                  <a:schemeClr val="tx1"/>
                </a:solidFill>
                <a:latin typeface="標楷體" pitchFamily="65" charset="-120"/>
                <a:ea typeface="標楷體" pitchFamily="65" charset="-120"/>
              </a:rPr>
              <a:t>十一</a:t>
            </a:r>
            <a:r>
              <a:rPr lang="zh-TW" altLang="en-US" sz="2700" dirty="0">
                <a:latin typeface="標楷體" pitchFamily="65" charset="-120"/>
                <a:ea typeface="標楷體" pitchFamily="65" charset="-120"/>
              </a:rPr>
              <a:t>條第一項所定各款情事之一，除發生該條第一項第</a:t>
            </a:r>
            <a:r>
              <a:rPr lang="zh-TW" altLang="en-US" sz="2700" u="sng" dirty="0">
                <a:solidFill>
                  <a:schemeClr val="tx1"/>
                </a:solidFill>
                <a:latin typeface="標楷體" pitchFamily="65" charset="-120"/>
                <a:ea typeface="標楷體" pitchFamily="65" charset="-120"/>
              </a:rPr>
              <a:t>七</a:t>
            </a:r>
            <a:r>
              <a:rPr lang="zh-TW" altLang="en-US" sz="2700" dirty="0">
                <a:latin typeface="標楷體" pitchFamily="65" charset="-120"/>
                <a:ea typeface="標楷體" pitchFamily="65" charset="-120"/>
              </a:rPr>
              <a:t>款</a:t>
            </a:r>
            <a:r>
              <a:rPr lang="en-US" altLang="zh-TW" sz="2700" dirty="0">
                <a:latin typeface="標楷體" pitchFamily="65" charset="-120"/>
                <a:ea typeface="標楷體" pitchFamily="65" charset="-120"/>
              </a:rPr>
              <a:t>(</a:t>
            </a:r>
            <a:r>
              <a:rPr lang="zh-TW" altLang="zh-TW" sz="2800" dirty="0">
                <a:latin typeface="標楷體" pitchFamily="65" charset="-120"/>
                <a:ea typeface="標楷體" pitchFamily="65" charset="-120"/>
              </a:rPr>
              <a:t>董事會決議合併、撤銷合併、分割、</a:t>
            </a:r>
            <a:r>
              <a:rPr lang="zh-TW" altLang="en-US" sz="2800" dirty="0">
                <a:latin typeface="標楷體" pitchFamily="65" charset="-120"/>
                <a:ea typeface="標楷體" pitchFamily="65" charset="-120"/>
              </a:rPr>
              <a:t>收購</a:t>
            </a:r>
            <a:r>
              <a:rPr lang="en-US" altLang="zh-TW" sz="2800" dirty="0">
                <a:latin typeface="標楷體" pitchFamily="65" charset="-120"/>
                <a:ea typeface="標楷體" pitchFamily="65" charset="-120"/>
              </a:rPr>
              <a:t>…</a:t>
            </a:r>
            <a:r>
              <a:rPr lang="zh-TW" altLang="zh-TW" sz="2800" dirty="0">
                <a:latin typeface="標楷體" pitchFamily="65" charset="-120"/>
                <a:ea typeface="標楷體" pitchFamily="65" charset="-120"/>
              </a:rPr>
              <a:t>議案</a:t>
            </a:r>
            <a:r>
              <a:rPr lang="en-US" altLang="zh-TW" sz="2800" dirty="0">
                <a:latin typeface="標楷體" pitchFamily="65" charset="-120"/>
                <a:ea typeface="標楷體" pitchFamily="65" charset="-120"/>
              </a:rPr>
              <a:t>)</a:t>
            </a:r>
            <a:r>
              <a:rPr lang="zh-TW" altLang="en-US" sz="2700" dirty="0">
                <a:latin typeface="標楷體" pitchFamily="65" charset="-120"/>
                <a:ea typeface="標楷體" pitchFamily="65" charset="-120"/>
              </a:rPr>
              <a:t>情事 ，應於</a:t>
            </a:r>
            <a:r>
              <a:rPr lang="zh-TW" altLang="en-US" sz="2700" u="sng" dirty="0">
                <a:solidFill>
                  <a:srgbClr val="C00000"/>
                </a:solidFill>
                <a:latin typeface="標楷體" pitchFamily="65" charset="-120"/>
                <a:ea typeface="標楷體" pitchFamily="65" charset="-120"/>
              </a:rPr>
              <a:t>召開記者會之同時或會後二小時內</a:t>
            </a:r>
            <a:r>
              <a:rPr lang="zh-TW" altLang="en-US" sz="2700" dirty="0">
                <a:latin typeface="標楷體" pitchFamily="65" charset="-120"/>
                <a:ea typeface="標楷體" pitchFamily="65" charset="-120"/>
              </a:rPr>
              <a:t>，將事件內容輸入外</a:t>
            </a:r>
            <a:r>
              <a:rPr lang="zh-TW" altLang="en-US" sz="2700" dirty="0" smtClean="0">
                <a:latin typeface="標楷體" pitchFamily="65" charset="-120"/>
                <a:ea typeface="標楷體" pitchFamily="65" charset="-120"/>
              </a:rPr>
              <a:t>，其餘各款情事</a:t>
            </a:r>
            <a:r>
              <a:rPr lang="zh-TW" altLang="en-US" sz="2700" dirty="0">
                <a:latin typeface="標楷體" pitchFamily="65" charset="-120"/>
                <a:ea typeface="標楷體" pitchFamily="65" charset="-120"/>
              </a:rPr>
              <a:t>應於事實發生日或傳播媒體報導之當日將事件內容輸入，</a:t>
            </a:r>
            <a:r>
              <a:rPr lang="zh-TW" altLang="en-US" sz="2700" u="sng" dirty="0" smtClean="0">
                <a:solidFill>
                  <a:srgbClr val="C00000"/>
                </a:solidFill>
                <a:latin typeface="標楷體" pitchFamily="65" charset="-120"/>
                <a:ea typeface="標楷體" pitchFamily="65" charset="-120"/>
              </a:rPr>
              <a:t>且至</a:t>
            </a:r>
            <a:r>
              <a:rPr lang="zh-TW" altLang="en-US" sz="2700" u="sng" dirty="0">
                <a:solidFill>
                  <a:srgbClr val="C00000"/>
                </a:solidFill>
                <a:latin typeface="標楷體" pitchFamily="65" charset="-120"/>
                <a:ea typeface="標楷體" pitchFamily="65" charset="-120"/>
              </a:rPr>
              <a:t>遲應於記者會後二小時內輸入。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endParaRPr lang="zh-TW" altLang="en-US" sz="1400">
              <a:solidFill>
                <a:srgbClr val="800080"/>
              </a:solidFill>
              <a:latin typeface="Arial" panose="020B0604020202020204" pitchFamily="34" charset="0"/>
              <a:ea typeface="新細明體" panose="02020500000000000000" pitchFamily="18" charset="-120"/>
            </a:endParaRPr>
          </a:p>
          <a:p>
            <a:pPr eaLnBrk="1" hangingPunct="1">
              <a:spcBef>
                <a:spcPct val="0"/>
              </a:spcBef>
              <a:buClrTx/>
              <a:buSzTx/>
              <a:buFontTx/>
              <a:buNone/>
            </a:pPr>
            <a:fld id="{298373D0-6275-414F-9FE2-A2309FB8AD1E}"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17</a:t>
            </a:fld>
            <a:endParaRPr lang="zh-TW" altLang="en-US" sz="1400">
              <a:solidFill>
                <a:srgbClr val="800080"/>
              </a:solidFill>
              <a:latin typeface="Arial" panose="020B0604020202020204" pitchFamily="34" charset="0"/>
              <a:ea typeface="新細明體" panose="02020500000000000000" pitchFamily="18" charset="-120"/>
            </a:endParaRPr>
          </a:p>
        </p:txBody>
      </p:sp>
      <p:sp>
        <p:nvSpPr>
          <p:cNvPr id="7171" name="Rectangle 2"/>
          <p:cNvSpPr>
            <a:spLocks noGrp="1" noChangeArrowheads="1"/>
          </p:cNvSpPr>
          <p:nvPr>
            <p:ph type="title"/>
          </p:nvPr>
        </p:nvSpPr>
        <p:spPr bwMode="auto">
          <a:xfrm>
            <a:off x="1233488" y="39688"/>
            <a:ext cx="7515225" cy="725487"/>
          </a:xfrm>
        </p:spPr>
        <p:txBody>
          <a:bodyPr vert="horz" wrap="square" lIns="91440" tIns="45720" rIns="91440" bIns="45720" numCol="1" anchorCtr="0" compatLnSpc="1">
            <a:prstTxWarp prst="textNoShape">
              <a:avLst/>
            </a:prstTxWarp>
          </a:bodyPr>
          <a:lstStyle/>
          <a:p>
            <a:pPr algn="ctr">
              <a:defRPr/>
            </a:pPr>
            <a:r>
              <a:rPr lang="zh-TW" altLang="en-US" sz="4000" dirty="0" smtClean="0">
                <a:solidFill>
                  <a:schemeClr val="tx2">
                    <a:satMod val="130000"/>
                  </a:schemeClr>
                </a:solidFill>
              </a:rPr>
              <a:t>重大訊息第</a:t>
            </a:r>
            <a:r>
              <a:rPr lang="en-US" altLang="zh-TW" sz="4000" dirty="0">
                <a:solidFill>
                  <a:schemeClr val="tx2">
                    <a:satMod val="130000"/>
                  </a:schemeClr>
                </a:solidFill>
              </a:rPr>
              <a:t>9</a:t>
            </a:r>
            <a:r>
              <a:rPr lang="zh-TW" altLang="en-US" sz="4000" dirty="0" smtClean="0">
                <a:solidFill>
                  <a:schemeClr val="tx2">
                    <a:satMod val="130000"/>
                  </a:schemeClr>
                </a:solidFill>
              </a:rPr>
              <a:t>條第</a:t>
            </a:r>
            <a:r>
              <a:rPr lang="en-US" altLang="zh-TW" sz="4000" dirty="0" smtClean="0">
                <a:solidFill>
                  <a:schemeClr val="tx2">
                    <a:satMod val="130000"/>
                  </a:schemeClr>
                </a:solidFill>
              </a:rPr>
              <a:t>1</a:t>
            </a:r>
            <a:r>
              <a:rPr lang="zh-TW" altLang="en-US" sz="4000" dirty="0" smtClean="0">
                <a:solidFill>
                  <a:schemeClr val="tx2">
                    <a:satMod val="130000"/>
                  </a:schemeClr>
                </a:solidFill>
              </a:rPr>
              <a:t>項</a:t>
            </a:r>
            <a:endParaRPr lang="zh-TW" altLang="en-US" sz="4000" b="1" dirty="0" smtClean="0">
              <a:solidFill>
                <a:srgbClr val="000099"/>
              </a:solidFill>
              <a:effectLst/>
            </a:endParaRPr>
          </a:p>
        </p:txBody>
      </p:sp>
      <p:sp>
        <p:nvSpPr>
          <p:cNvPr id="7" name="圓角矩形 6"/>
          <p:cNvSpPr/>
          <p:nvPr/>
        </p:nvSpPr>
        <p:spPr>
          <a:xfrm>
            <a:off x="539552" y="836711"/>
            <a:ext cx="8352928" cy="4458704"/>
          </a:xfrm>
          <a:prstGeom prst="roundRect">
            <a:avLst/>
          </a:prstGeom>
          <a:solidFill>
            <a:schemeClr val="accent6">
              <a:lumMod val="20000"/>
              <a:lumOff val="8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4966938"/>
              <a:satOff val="19906"/>
              <a:lumOff val="4314"/>
              <a:alphaOff val="0"/>
            </a:schemeClr>
          </a:fillRef>
          <a:effectRef idx="1">
            <a:schemeClr val="accent5">
              <a:hueOff val="-4966938"/>
              <a:satOff val="19906"/>
              <a:lumOff val="4314"/>
              <a:alphaOff val="0"/>
            </a:schemeClr>
          </a:effectRef>
          <a:fontRef idx="minor">
            <a:schemeClr val="dk1"/>
          </a:fontRef>
        </p:style>
        <p:txBody>
          <a:bodyPr/>
          <a:lstStyle/>
          <a:p>
            <a:pPr>
              <a:defRPr/>
            </a:pPr>
            <a:r>
              <a:rPr lang="zh-TW" altLang="en-US" sz="2400" dirty="0" smtClean="0">
                <a:latin typeface="標楷體" pitchFamily="65" charset="-120"/>
                <a:ea typeface="標楷體" pitchFamily="65" charset="-120"/>
              </a:rPr>
              <a:t>公司</a:t>
            </a:r>
            <a:r>
              <a:rPr lang="zh-TW" altLang="en-US" sz="2400" b="1" u="sng" dirty="0" smtClean="0">
                <a:latin typeface="標楷體" pitchFamily="65" charset="-120"/>
                <a:ea typeface="標楷體" pitchFamily="65" charset="-120"/>
              </a:rPr>
              <a:t>經本中心詢問</a:t>
            </a:r>
            <a:r>
              <a:rPr lang="zh-TW" altLang="en-US" sz="2400" dirty="0" smtClean="0">
                <a:latin typeface="標楷體" pitchFamily="65" charset="-120"/>
                <a:ea typeface="標楷體" pitchFamily="65" charset="-120"/>
              </a:rPr>
              <a:t>而申報</a:t>
            </a:r>
            <a:r>
              <a:rPr lang="zh-TW" altLang="en-US" sz="2400" dirty="0">
                <a:latin typeface="標楷體" pitchFamily="65" charset="-120"/>
                <a:ea typeface="標楷體" pitchFamily="65" charset="-120"/>
              </a:rPr>
              <a:t>重大訊息時限</a:t>
            </a:r>
            <a:r>
              <a:rPr lang="zh-TW" altLang="en-US" sz="2400" dirty="0" smtClean="0">
                <a:latin typeface="標楷體" pitchFamily="65" charset="-120"/>
                <a:ea typeface="標楷體" pitchFamily="65" charset="-120"/>
              </a:rPr>
              <a:t>：</a:t>
            </a:r>
            <a:endParaRPr lang="en-US" altLang="zh-TW" sz="2400" dirty="0" smtClean="0">
              <a:latin typeface="標楷體" pitchFamily="65" charset="-120"/>
              <a:ea typeface="標楷體" pitchFamily="65" charset="-120"/>
            </a:endParaRPr>
          </a:p>
          <a:p>
            <a:pPr>
              <a:defRPr/>
            </a:pPr>
            <a:endParaRPr lang="en-US" altLang="zh-TW" sz="2400" dirty="0" smtClean="0">
              <a:latin typeface="標楷體" pitchFamily="65" charset="-120"/>
              <a:ea typeface="標楷體" pitchFamily="65" charset="-120"/>
            </a:endParaRPr>
          </a:p>
          <a:p>
            <a:pPr>
              <a:defRPr/>
            </a:pPr>
            <a:r>
              <a:rPr lang="zh-TW" altLang="zh-TW" sz="2400" u="sng" dirty="0" smtClean="0">
                <a:latin typeface="標楷體" pitchFamily="65" charset="-120"/>
                <a:ea typeface="標楷體" pitchFamily="65" charset="-120"/>
              </a:rPr>
              <a:t>本</a:t>
            </a:r>
            <a:r>
              <a:rPr lang="zh-TW" altLang="zh-TW" sz="2400" u="sng" dirty="0">
                <a:latin typeface="標楷體" pitchFamily="65" charset="-120"/>
                <a:ea typeface="標楷體" pitchFamily="65" charset="-120"/>
              </a:rPr>
              <a:t>中心</a:t>
            </a:r>
            <a:r>
              <a:rPr lang="zh-TW" altLang="zh-TW" sz="2400" u="sng" dirty="0">
                <a:solidFill>
                  <a:schemeClr val="tx1"/>
                </a:solidFill>
                <a:latin typeface="標楷體" pitchFamily="65" charset="-120"/>
                <a:ea typeface="標楷體" pitchFamily="65" charset="-120"/>
              </a:rPr>
              <a:t>發現</a:t>
            </a:r>
            <a:r>
              <a:rPr lang="en-US" altLang="zh-TW" sz="2400" dirty="0">
                <a:solidFill>
                  <a:schemeClr val="tx1"/>
                </a:solidFill>
                <a:latin typeface="標楷體" pitchFamily="65" charset="-120"/>
                <a:ea typeface="標楷體" pitchFamily="65" charset="-120"/>
              </a:rPr>
              <a:t>…</a:t>
            </a:r>
            <a:r>
              <a:rPr lang="zh-TW" altLang="zh-TW" sz="2400" dirty="0">
                <a:solidFill>
                  <a:schemeClr val="tx1"/>
                </a:solidFill>
                <a:latin typeface="標楷體" pitchFamily="65" charset="-120"/>
                <a:ea typeface="標楷體" pitchFamily="65" charset="-120"/>
              </a:rPr>
              <a:t>未發布之重大訊息</a:t>
            </a:r>
            <a:r>
              <a:rPr lang="en-US" altLang="zh-TW" sz="2400" dirty="0">
                <a:solidFill>
                  <a:schemeClr val="tx1"/>
                </a:solidFill>
                <a:latin typeface="標楷體" pitchFamily="65" charset="-120"/>
                <a:ea typeface="標楷體" pitchFamily="65" charset="-120"/>
              </a:rPr>
              <a:t>…</a:t>
            </a:r>
            <a:r>
              <a:rPr lang="zh-TW" altLang="zh-TW" sz="2400" dirty="0">
                <a:solidFill>
                  <a:schemeClr val="tx1"/>
                </a:solidFill>
                <a:latin typeface="標楷體" pitchFamily="65" charset="-120"/>
                <a:ea typeface="標楷體" pitchFamily="65" charset="-120"/>
              </a:rPr>
              <a:t>須就該項查詢內容之相關說明，依下列規定期限內</a:t>
            </a:r>
            <a:r>
              <a:rPr lang="zh-TW" altLang="en-US" sz="2400" dirty="0">
                <a:solidFill>
                  <a:schemeClr val="tx1"/>
                </a:solidFill>
                <a:latin typeface="標楷體" pitchFamily="65" charset="-120"/>
                <a:ea typeface="標楷體" pitchFamily="65" charset="-120"/>
              </a:rPr>
              <a:t>輸入</a:t>
            </a:r>
            <a:r>
              <a:rPr lang="zh-TW" altLang="en-US" sz="2400" dirty="0">
                <a:latin typeface="標楷體" pitchFamily="65" charset="-120"/>
                <a:ea typeface="標楷體" pitchFamily="65" charset="-120"/>
              </a:rPr>
              <a:t>本中心指定之網際網路資訊申報系統：</a:t>
            </a:r>
            <a:endParaRPr lang="en-US" altLang="zh-TW" sz="2400" dirty="0">
              <a:latin typeface="標楷體" pitchFamily="65" charset="-120"/>
              <a:ea typeface="標楷體" pitchFamily="65" charset="-120"/>
            </a:endParaRPr>
          </a:p>
          <a:p>
            <a:pPr marL="361950" indent="-361950">
              <a:defRPr/>
            </a:pPr>
            <a:r>
              <a:rPr lang="en-US" altLang="zh-TW" sz="2400" dirty="0">
                <a:latin typeface="標楷體" pitchFamily="65" charset="-120"/>
                <a:ea typeface="標楷體" pitchFamily="65" charset="-120"/>
              </a:rPr>
              <a:t>1.</a:t>
            </a:r>
            <a:r>
              <a:rPr lang="zh-TW" altLang="en-US" sz="2400" dirty="0">
                <a:latin typeface="標楷體" pitchFamily="65" charset="-120"/>
                <a:ea typeface="標楷體" pitchFamily="65" charset="-120"/>
              </a:rPr>
              <a:t>於該</a:t>
            </a:r>
            <a:r>
              <a:rPr lang="zh-TW" altLang="en-US" sz="2400" u="sng" dirty="0">
                <a:solidFill>
                  <a:srgbClr val="C00000"/>
                </a:solidFill>
                <a:latin typeface="標楷體" pitchFamily="65" charset="-120"/>
                <a:ea typeface="標楷體" pitchFamily="65" charset="-120"/>
              </a:rPr>
              <a:t>營業日下午五時前</a:t>
            </a:r>
            <a:r>
              <a:rPr lang="zh-TW" altLang="en-US" sz="2400" dirty="0">
                <a:latin typeface="標楷體" pitchFamily="65" charset="-120"/>
                <a:ea typeface="標楷體" pitchFamily="65" charset="-120"/>
              </a:rPr>
              <a:t>接獲本中心詢問者，應立即輸入重大訊息</a:t>
            </a:r>
            <a:r>
              <a:rPr lang="zh-TW" altLang="en-US" sz="2400" dirty="0" smtClean="0">
                <a:latin typeface="標楷體" pitchFamily="65" charset="-120"/>
                <a:ea typeface="標楷體" pitchFamily="65" charset="-120"/>
              </a:rPr>
              <a:t>說明，</a:t>
            </a:r>
            <a:r>
              <a:rPr lang="zh-TW" altLang="en-US" sz="2400" dirty="0">
                <a:latin typeface="標楷體" pitchFamily="65" charset="-120"/>
                <a:ea typeface="標楷體" pitchFamily="65" charset="-120"/>
              </a:rPr>
              <a:t>至遲不得逾</a:t>
            </a:r>
            <a:r>
              <a:rPr lang="zh-TW" altLang="en-US" sz="2400" u="sng" dirty="0">
                <a:solidFill>
                  <a:srgbClr val="C00000"/>
                </a:solidFill>
                <a:latin typeface="標楷體" pitchFamily="65" charset="-120"/>
                <a:ea typeface="標楷體" pitchFamily="65" charset="-120"/>
              </a:rPr>
              <a:t>通知後二小時</a:t>
            </a:r>
            <a:r>
              <a:rPr lang="zh-TW" altLang="en-US" sz="2400" dirty="0">
                <a:latin typeface="標楷體" pitchFamily="65" charset="-120"/>
                <a:ea typeface="標楷體" pitchFamily="65" charset="-120"/>
              </a:rPr>
              <a:t>。 </a:t>
            </a:r>
            <a:endParaRPr lang="en-US" altLang="zh-TW" sz="2400" dirty="0">
              <a:latin typeface="標楷體" pitchFamily="65" charset="-120"/>
              <a:ea typeface="標楷體" pitchFamily="65" charset="-120"/>
            </a:endParaRPr>
          </a:p>
          <a:p>
            <a:pPr marL="361950" indent="-361950">
              <a:defRPr/>
            </a:pPr>
            <a:r>
              <a:rPr lang="en-US" altLang="zh-TW" sz="2400" dirty="0">
                <a:latin typeface="標楷體" pitchFamily="65" charset="-120"/>
                <a:ea typeface="標楷體" pitchFamily="65" charset="-120"/>
              </a:rPr>
              <a:t>2.</a:t>
            </a:r>
            <a:r>
              <a:rPr lang="zh-TW" altLang="en-US" sz="2400" dirty="0">
                <a:latin typeface="標楷體" pitchFamily="65" charset="-120"/>
                <a:ea typeface="標楷體" pitchFamily="65" charset="-120"/>
              </a:rPr>
              <a:t>於該</a:t>
            </a:r>
            <a:r>
              <a:rPr lang="zh-TW" altLang="en-US" sz="2400" u="sng" dirty="0">
                <a:solidFill>
                  <a:srgbClr val="C00000"/>
                </a:solidFill>
                <a:latin typeface="標楷體" pitchFamily="65" charset="-120"/>
                <a:ea typeface="標楷體" pitchFamily="65" charset="-120"/>
              </a:rPr>
              <a:t>營業日下午五時後</a:t>
            </a:r>
            <a:r>
              <a:rPr lang="zh-TW" altLang="en-US" sz="2400" dirty="0">
                <a:latin typeface="標楷體" pitchFamily="65" charset="-120"/>
                <a:ea typeface="標楷體" pitchFamily="65" charset="-120"/>
              </a:rPr>
              <a:t>或</a:t>
            </a:r>
            <a:r>
              <a:rPr lang="zh-TW" altLang="en-US" sz="2400" u="sng" dirty="0">
                <a:solidFill>
                  <a:srgbClr val="C00000"/>
                </a:solidFill>
                <a:latin typeface="標楷體" pitchFamily="65" charset="-120"/>
                <a:ea typeface="標楷體" pitchFamily="65" charset="-120"/>
              </a:rPr>
              <a:t>例假日</a:t>
            </a:r>
            <a:r>
              <a:rPr lang="zh-TW" altLang="en-US" sz="2400" dirty="0">
                <a:latin typeface="標楷體" pitchFamily="65" charset="-120"/>
                <a:ea typeface="標楷體" pitchFamily="65" charset="-120"/>
              </a:rPr>
              <a:t>接獲本中心詢問者，應立即輸入</a:t>
            </a:r>
            <a:r>
              <a:rPr lang="zh-TW" altLang="en-US" sz="2400" dirty="0" smtClean="0">
                <a:latin typeface="標楷體" pitchFamily="65" charset="-120"/>
                <a:ea typeface="標楷體" pitchFamily="65" charset="-120"/>
              </a:rPr>
              <a:t>重大訊息</a:t>
            </a:r>
            <a:r>
              <a:rPr lang="zh-TW" altLang="en-US" sz="2400" dirty="0">
                <a:latin typeface="標楷體" pitchFamily="65" charset="-120"/>
                <a:ea typeface="標楷體" pitchFamily="65" charset="-120"/>
              </a:rPr>
              <a:t>說明，至遲不得逾</a:t>
            </a:r>
            <a:r>
              <a:rPr lang="zh-TW" altLang="en-US" sz="2400" u="sng" dirty="0">
                <a:solidFill>
                  <a:srgbClr val="C00000"/>
                </a:solidFill>
                <a:latin typeface="標楷體" pitchFamily="65" charset="-120"/>
                <a:ea typeface="標楷體" pitchFamily="65" charset="-120"/>
              </a:rPr>
              <a:t>次一營業日交易時間開始</a:t>
            </a:r>
            <a:r>
              <a:rPr lang="zh-TW" altLang="en-US" sz="2400" u="sng" dirty="0" smtClean="0">
                <a:solidFill>
                  <a:srgbClr val="C00000"/>
                </a:solidFill>
                <a:latin typeface="標楷體" pitchFamily="65" charset="-120"/>
                <a:ea typeface="標楷體" pitchFamily="65" charset="-120"/>
              </a:rPr>
              <a:t>二小時</a:t>
            </a:r>
            <a:r>
              <a:rPr lang="en-US" altLang="zh-TW" sz="2400" u="sng" dirty="0" smtClean="0">
                <a:solidFill>
                  <a:srgbClr val="C00000"/>
                </a:solidFill>
                <a:latin typeface="標楷體" pitchFamily="65" charset="-120"/>
                <a:ea typeface="標楷體" pitchFamily="65" charset="-120"/>
              </a:rPr>
              <a:t>(</a:t>
            </a:r>
            <a:r>
              <a:rPr lang="zh-TW" altLang="en-US" sz="2400" u="sng" dirty="0" smtClean="0">
                <a:solidFill>
                  <a:srgbClr val="C00000"/>
                </a:solidFill>
                <a:latin typeface="標楷體" pitchFamily="65" charset="-120"/>
                <a:ea typeface="標楷體" pitchFamily="65" charset="-120"/>
              </a:rPr>
              <a:t>上午</a:t>
            </a:r>
            <a:r>
              <a:rPr lang="en-US" altLang="zh-TW" sz="2400" u="sng" dirty="0" smtClean="0">
                <a:solidFill>
                  <a:srgbClr val="C00000"/>
                </a:solidFill>
                <a:latin typeface="標楷體" pitchFamily="65" charset="-120"/>
                <a:ea typeface="標楷體" pitchFamily="65" charset="-120"/>
              </a:rPr>
              <a:t>7</a:t>
            </a:r>
            <a:r>
              <a:rPr lang="zh-TW" altLang="en-US" sz="2400" u="sng" dirty="0" smtClean="0">
                <a:solidFill>
                  <a:srgbClr val="C00000"/>
                </a:solidFill>
                <a:latin typeface="標楷體" pitchFamily="65" charset="-120"/>
                <a:ea typeface="標楷體" pitchFamily="65" charset="-120"/>
              </a:rPr>
              <a:t>時</a:t>
            </a:r>
            <a:r>
              <a:rPr lang="en-US" altLang="zh-TW" sz="2400" u="sng" dirty="0" smtClean="0">
                <a:solidFill>
                  <a:srgbClr val="C00000"/>
                </a:solidFill>
                <a:latin typeface="標楷體" pitchFamily="65" charset="-120"/>
                <a:ea typeface="標楷體" pitchFamily="65" charset="-120"/>
              </a:rPr>
              <a:t>)</a:t>
            </a:r>
            <a:r>
              <a:rPr lang="zh-TW" altLang="en-US" sz="2400" dirty="0" smtClean="0">
                <a:latin typeface="標楷體" pitchFamily="65" charset="-120"/>
                <a:ea typeface="標楷體" pitchFamily="65" charset="-120"/>
              </a:rPr>
              <a:t>前輸入</a:t>
            </a:r>
            <a:r>
              <a:rPr lang="zh-TW" altLang="en-US" sz="2400" dirty="0">
                <a:latin typeface="標楷體" pitchFamily="65" charset="-120"/>
                <a:ea typeface="標楷體" pitchFamily="65" charset="-120"/>
              </a:rPr>
              <a:t>。</a:t>
            </a:r>
            <a:endParaRPr lang="en-US" altLang="zh-TW" sz="2400" dirty="0">
              <a:latin typeface="標楷體" pitchFamily="65" charset="-120"/>
              <a:ea typeface="標楷體" pitchFamily="65" charset="-120"/>
            </a:endParaRPr>
          </a:p>
          <a:p>
            <a:pPr marL="361950" indent="-361950">
              <a:defRPr/>
            </a:pPr>
            <a:r>
              <a:rPr lang="en-US" altLang="zh-TW" sz="2400" dirty="0">
                <a:latin typeface="標楷體" pitchFamily="65" charset="-120"/>
                <a:ea typeface="標楷體" pitchFamily="65" charset="-120"/>
              </a:rPr>
              <a:t>3.</a:t>
            </a:r>
            <a:r>
              <a:rPr lang="zh-TW" altLang="en-US" sz="2400" u="sng" dirty="0">
                <a:solidFill>
                  <a:srgbClr val="C00000"/>
                </a:solidFill>
                <a:latin typeface="標楷體" pitchFamily="65" charset="-120"/>
                <a:ea typeface="標楷體" pitchFamily="65" charset="-120"/>
              </a:rPr>
              <a:t>遇緊急突發或重大事件者</a:t>
            </a:r>
            <a:r>
              <a:rPr lang="zh-TW" altLang="en-US" sz="2400" dirty="0">
                <a:solidFill>
                  <a:schemeClr val="tx1"/>
                </a:solidFill>
                <a:latin typeface="標楷體" pitchFamily="65" charset="-120"/>
                <a:ea typeface="標楷體" pitchFamily="65" charset="-120"/>
              </a:rPr>
              <a:t>，應於</a:t>
            </a:r>
            <a:r>
              <a:rPr lang="zh-TW" altLang="en-US" sz="2400" u="sng" dirty="0">
                <a:solidFill>
                  <a:srgbClr val="C00000"/>
                </a:solidFill>
                <a:latin typeface="標楷體" pitchFamily="65" charset="-120"/>
                <a:ea typeface="標楷體" pitchFamily="65" charset="-120"/>
              </a:rPr>
              <a:t>本中心指定期限內輸入</a:t>
            </a:r>
            <a:r>
              <a:rPr lang="zh-TW" altLang="en-US" sz="2400" dirty="0">
                <a:latin typeface="標楷體" pitchFamily="65" charset="-120"/>
                <a:ea typeface="標楷體" pitchFamily="65" charset="-120"/>
              </a:rPr>
              <a:t>。 </a:t>
            </a:r>
            <a:endParaRPr lang="en-US" altLang="zh-TW" sz="2400" dirty="0">
              <a:latin typeface="標楷體" pitchFamily="65" charset="-120"/>
              <a:ea typeface="標楷體" pitchFamily="65" charset="-120"/>
            </a:endParaRPr>
          </a:p>
        </p:txBody>
      </p:sp>
      <p:sp>
        <p:nvSpPr>
          <p:cNvPr id="5" name="橢圓形圖說文字 4"/>
          <p:cNvSpPr/>
          <p:nvPr/>
        </p:nvSpPr>
        <p:spPr>
          <a:xfrm>
            <a:off x="7040058" y="5749052"/>
            <a:ext cx="2014538" cy="769116"/>
          </a:xfrm>
          <a:prstGeom prst="wedgeEllipseCallout">
            <a:avLst>
              <a:gd name="adj1" fmla="val -67594"/>
              <a:gd name="adj2" fmla="val -4428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dirty="0" smtClean="0">
                <a:solidFill>
                  <a:schemeClr val="bg1"/>
                </a:solidFill>
                <a:latin typeface="標楷體" pitchFamily="65" charset="-120"/>
                <a:ea typeface="標楷體" pitchFamily="65" charset="-120"/>
              </a:rPr>
              <a:t>務必</a:t>
            </a:r>
            <a:r>
              <a:rPr lang="zh-TW" altLang="en-US" dirty="0">
                <a:solidFill>
                  <a:schemeClr val="bg1"/>
                </a:solidFill>
                <a:latin typeface="標楷體" pitchFamily="65" charset="-120"/>
                <a:ea typeface="標楷體" pitchFamily="65" charset="-120"/>
              </a:rPr>
              <a:t>事先來電溝通</a:t>
            </a:r>
          </a:p>
        </p:txBody>
      </p:sp>
      <p:sp>
        <p:nvSpPr>
          <p:cNvPr id="10248" name="矩形 7"/>
          <p:cNvSpPr>
            <a:spLocks noChangeArrowheads="1"/>
          </p:cNvSpPr>
          <p:nvPr/>
        </p:nvSpPr>
        <p:spPr bwMode="auto">
          <a:xfrm>
            <a:off x="971600" y="5295415"/>
            <a:ext cx="576064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1950" indent="-361950"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r>
              <a:rPr lang="en-US" altLang="zh-TW" sz="2000" dirty="0" smtClean="0">
                <a:latin typeface="Arial" panose="020B0604020202020204" pitchFamily="34" charset="0"/>
                <a:ea typeface="新細明體" panose="02020500000000000000" pitchFamily="18" charset="-120"/>
              </a:rPr>
              <a:t>※</a:t>
            </a:r>
            <a:r>
              <a:rPr lang="zh-TW" altLang="en-US" sz="2000" dirty="0">
                <a:latin typeface="Arial" panose="020B0604020202020204" pitchFamily="34" charset="0"/>
                <a:ea typeface="新細明體" panose="02020500000000000000" pitchFamily="18" charset="-120"/>
              </a:rPr>
              <a:t> </a:t>
            </a:r>
            <a:r>
              <a:rPr lang="zh-TW" altLang="en-US" sz="2000" dirty="0" smtClean="0">
                <a:latin typeface="Arial" panose="020B0604020202020204" pitchFamily="34" charset="0"/>
                <a:ea typeface="新細明體" panose="02020500000000000000" pitchFamily="18" charset="-120"/>
              </a:rPr>
              <a:t> </a:t>
            </a:r>
            <a:r>
              <a:rPr lang="zh-TW" altLang="zh-TW" sz="2000" dirty="0" smtClean="0">
                <a:solidFill>
                  <a:srgbClr val="C00000"/>
                </a:solidFill>
              </a:rPr>
              <a:t>但</a:t>
            </a:r>
            <a:r>
              <a:rPr lang="zh-TW" altLang="zh-TW" sz="2000" dirty="0">
                <a:solidFill>
                  <a:srgbClr val="C00000"/>
                </a:solidFill>
              </a:rPr>
              <a:t>上櫃公司、第一上櫃公司及第二上櫃</a:t>
            </a:r>
            <a:r>
              <a:rPr lang="zh-TW" altLang="zh-TW" sz="2000" dirty="0" smtClean="0">
                <a:solidFill>
                  <a:srgbClr val="C00000"/>
                </a:solidFill>
              </a:rPr>
              <a:t>公司</a:t>
            </a:r>
            <a:r>
              <a:rPr lang="zh-TW" altLang="en-US" sz="2000" b="1" u="sng" dirty="0">
                <a:solidFill>
                  <a:srgbClr val="000099"/>
                </a:solidFill>
              </a:rPr>
              <a:t>有非可歸責於公司之事由</a:t>
            </a:r>
            <a:r>
              <a:rPr lang="zh-TW" altLang="zh-TW" sz="2000" dirty="0" smtClean="0">
                <a:solidFill>
                  <a:srgbClr val="C00000"/>
                </a:solidFill>
              </a:rPr>
              <a:t>致</a:t>
            </a:r>
            <a:r>
              <a:rPr lang="zh-TW" altLang="zh-TW" sz="2000" dirty="0">
                <a:solidFill>
                  <a:srgbClr val="C00000"/>
                </a:solidFill>
              </a:rPr>
              <a:t>無法依規定時限辦理，</a:t>
            </a:r>
            <a:r>
              <a:rPr lang="zh-TW" altLang="zh-TW" sz="2000" u="sng" dirty="0">
                <a:solidFill>
                  <a:srgbClr val="C00000"/>
                </a:solidFill>
              </a:rPr>
              <a:t>經本中心同意</a:t>
            </a:r>
            <a:r>
              <a:rPr lang="zh-TW" altLang="zh-TW" sz="2000" dirty="0">
                <a:solidFill>
                  <a:srgbClr val="C00000"/>
                </a:solidFill>
              </a:rPr>
              <a:t>得延長申報時限者，不在此限。</a:t>
            </a:r>
            <a:endParaRPr lang="zh-TW" altLang="en-US" sz="20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8"/>
                                        </p:tgtEl>
                                        <p:attrNameLst>
                                          <p:attrName>style.visibility</p:attrName>
                                        </p:attrNameLst>
                                      </p:cBhvr>
                                      <p:to>
                                        <p:strVal val="visible"/>
                                      </p:to>
                                    </p:set>
                                    <p:anim calcmode="lin" valueType="num">
                                      <p:cBhvr additive="base">
                                        <p:cTn id="7" dur="500" fill="hold"/>
                                        <p:tgtEl>
                                          <p:spTgt spid="10248"/>
                                        </p:tgtEl>
                                        <p:attrNameLst>
                                          <p:attrName>ppt_x</p:attrName>
                                        </p:attrNameLst>
                                      </p:cBhvr>
                                      <p:tavLst>
                                        <p:tav tm="0">
                                          <p:val>
                                            <p:strVal val="#ppt_x"/>
                                          </p:val>
                                        </p:tav>
                                        <p:tav tm="100000">
                                          <p:val>
                                            <p:strVal val="#ppt_x"/>
                                          </p:val>
                                        </p:tav>
                                      </p:tavLst>
                                    </p:anim>
                                    <p:anim calcmode="lin" valueType="num">
                                      <p:cBhvr additive="base">
                                        <p:cTn id="8" dur="500" fill="hold"/>
                                        <p:tgtEl>
                                          <p:spTgt spid="1024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248"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2"/>
          <p:cNvSpPr>
            <a:spLocks noGrp="1"/>
          </p:cNvSpPr>
          <p:nvPr>
            <p:ph type="title"/>
          </p:nvPr>
        </p:nvSpPr>
        <p:spPr bwMode="auto">
          <a:xfrm>
            <a:off x="1593850" y="260350"/>
            <a:ext cx="7010400" cy="725488"/>
          </a:xfrm>
        </p:spPr>
        <p:txBody>
          <a:bodyPr vert="horz" wrap="square" lIns="91440" tIns="45720" rIns="91440" bIns="45720" numCol="1" anchorCtr="0" compatLnSpc="1">
            <a:prstTxWarp prst="textNoShape">
              <a:avLst/>
            </a:prstTxWarp>
            <a:normAutofit fontScale="90000"/>
          </a:bodyPr>
          <a:lstStyle/>
          <a:p>
            <a:pPr algn="ctr">
              <a:defRPr/>
            </a:pPr>
            <a:r>
              <a:rPr lang="zh-TW" altLang="en-US" sz="4400" dirty="0" smtClean="0">
                <a:solidFill>
                  <a:schemeClr val="tx2">
                    <a:satMod val="130000"/>
                  </a:schemeClr>
                </a:solidFill>
              </a:rPr>
              <a:t>重大訊息申報時點</a:t>
            </a:r>
            <a:r>
              <a:rPr lang="en-US" altLang="zh-TW" sz="4400" dirty="0" smtClean="0">
                <a:solidFill>
                  <a:schemeClr val="tx2">
                    <a:satMod val="130000"/>
                  </a:schemeClr>
                </a:solidFill>
              </a:rPr>
              <a:t>(1)</a:t>
            </a:r>
            <a:endParaRPr lang="zh-TW" altLang="en-US" sz="3200" b="1" dirty="0" smtClean="0">
              <a:solidFill>
                <a:srgbClr val="000099"/>
              </a:solidFill>
              <a:effectLst/>
            </a:endParaRPr>
          </a:p>
        </p:txBody>
      </p:sp>
      <p:sp>
        <p:nvSpPr>
          <p:cNvPr id="140291" name="Rectangle 3"/>
          <p:cNvSpPr>
            <a:spLocks noGrp="1"/>
          </p:cNvSpPr>
          <p:nvPr>
            <p:ph type="body" idx="1"/>
          </p:nvPr>
        </p:nvSpPr>
        <p:spPr>
          <a:xfrm>
            <a:off x="971600" y="985838"/>
            <a:ext cx="7973888" cy="5467498"/>
          </a:xfrm>
        </p:spPr>
        <p:txBody>
          <a:bodyPr/>
          <a:lstStyle/>
          <a:p>
            <a:pPr marL="1069975" lvl="1" indent="-879475">
              <a:lnSpc>
                <a:spcPct val="90000"/>
              </a:lnSpc>
              <a:buClr>
                <a:schemeClr val="tx1"/>
              </a:buClr>
              <a:buFont typeface="Verdana" panose="020B0604030504040204" pitchFamily="34" charset="0"/>
              <a:buNone/>
            </a:pPr>
            <a:r>
              <a:rPr lang="zh-TW" altLang="en-US" sz="2400" dirty="0" smtClean="0">
                <a:solidFill>
                  <a:srgbClr val="000099"/>
                </a:solidFill>
              </a:rPr>
              <a:t>原則：事實發生日 (協議日、簽約日、付款日、委託成交日、過戶日、董事會或其設置之委員會決議日或其他足資確定交易對象及交易金額之日，</a:t>
            </a:r>
            <a:r>
              <a:rPr lang="zh-TW" altLang="en-US" sz="2400" u="sng" dirty="0" smtClean="0">
                <a:solidFill>
                  <a:srgbClr val="C00000"/>
                </a:solidFill>
              </a:rPr>
              <a:t>孰前者</a:t>
            </a:r>
            <a:r>
              <a:rPr lang="zh-TW" altLang="en-US" sz="2400" dirty="0" smtClean="0">
                <a:solidFill>
                  <a:srgbClr val="000099"/>
                </a:solidFill>
              </a:rPr>
              <a:t>。但屬需經主管機關核准之投資者，以上開日期或接獲主管機關核准之日孰前者為準。)起</a:t>
            </a:r>
            <a:r>
              <a:rPr lang="zh-TW" altLang="en-US" sz="2400" u="sng" dirty="0" smtClean="0">
                <a:solidFill>
                  <a:srgbClr val="C00000"/>
                </a:solidFill>
              </a:rPr>
              <a:t>次一營業日</a:t>
            </a:r>
            <a:r>
              <a:rPr lang="zh-TW" altLang="en-US" sz="2400" dirty="0">
                <a:solidFill>
                  <a:srgbClr val="C00000"/>
                </a:solidFill>
              </a:rPr>
              <a:t>交易時間</a:t>
            </a:r>
            <a:r>
              <a:rPr lang="zh-TW" altLang="en-US" sz="2400" dirty="0" smtClean="0">
                <a:solidFill>
                  <a:srgbClr val="C00000"/>
                </a:solidFill>
              </a:rPr>
              <a:t>開始二小時</a:t>
            </a:r>
            <a:r>
              <a:rPr lang="zh-TW" altLang="en-US" sz="2400" dirty="0">
                <a:solidFill>
                  <a:srgbClr val="C00000"/>
                </a:solidFill>
              </a:rPr>
              <a:t>前</a:t>
            </a:r>
            <a:r>
              <a:rPr lang="zh-TW" altLang="en-US" sz="2400" dirty="0"/>
              <a:t> </a:t>
            </a:r>
            <a:r>
              <a:rPr lang="zh-TW" altLang="en-US" sz="2400" u="sng" dirty="0" smtClean="0">
                <a:solidFill>
                  <a:srgbClr val="C00000"/>
                </a:solidFill>
              </a:rPr>
              <a:t>(台灣時間早上</a:t>
            </a:r>
            <a:r>
              <a:rPr lang="en-US" altLang="zh-TW" sz="2400" u="sng" dirty="0" smtClean="0">
                <a:solidFill>
                  <a:srgbClr val="C00000"/>
                </a:solidFill>
              </a:rPr>
              <a:t>7</a:t>
            </a:r>
            <a:r>
              <a:rPr lang="zh-TW" altLang="en-US" sz="2400" u="sng" dirty="0" smtClean="0">
                <a:solidFill>
                  <a:srgbClr val="C00000"/>
                </a:solidFill>
              </a:rPr>
              <a:t>點前)</a:t>
            </a:r>
            <a:r>
              <a:rPr lang="zh-TW" altLang="en-US" sz="2400" dirty="0" smtClean="0">
                <a:solidFill>
                  <a:srgbClr val="000099"/>
                </a:solidFill>
              </a:rPr>
              <a:t>完成公告申報。</a:t>
            </a:r>
            <a:endParaRPr lang="en-US" altLang="zh-TW" sz="2400" dirty="0">
              <a:solidFill>
                <a:srgbClr val="000099"/>
              </a:solidFill>
            </a:endParaRPr>
          </a:p>
          <a:p>
            <a:pPr marL="1069975" lvl="1" indent="-879475">
              <a:lnSpc>
                <a:spcPct val="90000"/>
              </a:lnSpc>
              <a:buClr>
                <a:schemeClr val="tx1"/>
              </a:buClr>
              <a:buFont typeface="Verdana" panose="020B0604030504040204" pitchFamily="34" charset="0"/>
              <a:buNone/>
            </a:pPr>
            <a:endParaRPr lang="en-US" altLang="zh-TW" sz="2400" dirty="0" smtClean="0">
              <a:solidFill>
                <a:srgbClr val="000099"/>
              </a:solidFill>
            </a:endParaRPr>
          </a:p>
          <a:p>
            <a:pPr marL="1069975" lvl="1" indent="-879475">
              <a:lnSpc>
                <a:spcPct val="90000"/>
              </a:lnSpc>
              <a:buClr>
                <a:schemeClr val="tx1"/>
              </a:buClr>
              <a:buFont typeface="Verdana" panose="020B0604030504040204" pitchFamily="34" charset="0"/>
              <a:buNone/>
            </a:pPr>
            <a:r>
              <a:rPr lang="zh-TW" altLang="en-US" sz="2400" dirty="0" smtClean="0">
                <a:solidFill>
                  <a:srgbClr val="000099"/>
                </a:solidFill>
              </a:rPr>
              <a:t>例外</a:t>
            </a:r>
            <a:r>
              <a:rPr lang="en-US" altLang="zh-TW" sz="2400" dirty="0" smtClean="0">
                <a:solidFill>
                  <a:srgbClr val="000099"/>
                </a:solidFill>
              </a:rPr>
              <a:t>1</a:t>
            </a:r>
            <a:r>
              <a:rPr lang="zh-TW" altLang="en-US" sz="2400" dirty="0" smtClean="0">
                <a:solidFill>
                  <a:srgbClr val="000099"/>
                </a:solidFill>
              </a:rPr>
              <a:t>：針對符合重大訊息情事對外發布</a:t>
            </a:r>
            <a:r>
              <a:rPr lang="zh-TW" altLang="en-US" sz="2400" u="sng" dirty="0" smtClean="0">
                <a:solidFill>
                  <a:srgbClr val="C00000"/>
                </a:solidFill>
              </a:rPr>
              <a:t>新聞稿</a:t>
            </a:r>
            <a:r>
              <a:rPr lang="zh-TW" altLang="en-US" sz="2400" dirty="0" smtClean="0">
                <a:solidFill>
                  <a:srgbClr val="000099"/>
                </a:solidFill>
              </a:rPr>
              <a:t>者，應於  </a:t>
            </a:r>
            <a:endParaRPr lang="en-US" altLang="zh-TW" sz="2400" dirty="0" smtClean="0">
              <a:solidFill>
                <a:srgbClr val="000099"/>
              </a:solidFill>
            </a:endParaRPr>
          </a:p>
          <a:p>
            <a:pPr marL="1069975" lvl="1" indent="-879475">
              <a:lnSpc>
                <a:spcPct val="90000"/>
              </a:lnSpc>
              <a:spcBef>
                <a:spcPts val="0"/>
              </a:spcBef>
              <a:buClr>
                <a:schemeClr val="tx1"/>
              </a:buClr>
              <a:buFont typeface="Verdana" panose="020B0604030504040204" pitchFamily="34" charset="0"/>
              <a:buNone/>
            </a:pPr>
            <a:r>
              <a:rPr lang="zh-TW" altLang="en-US" sz="2400" dirty="0">
                <a:solidFill>
                  <a:srgbClr val="000099"/>
                </a:solidFill>
              </a:rPr>
              <a:t> </a:t>
            </a:r>
            <a:r>
              <a:rPr lang="zh-TW" altLang="en-US" sz="2400" dirty="0" smtClean="0">
                <a:solidFill>
                  <a:srgbClr val="000099"/>
                </a:solidFill>
              </a:rPr>
              <a:t>      發布新聞稿時，</a:t>
            </a:r>
            <a:r>
              <a:rPr lang="zh-TW" altLang="en-US" sz="2400" u="sng" dirty="0" smtClean="0">
                <a:solidFill>
                  <a:srgbClr val="C00000"/>
                </a:solidFill>
              </a:rPr>
              <a:t>同時</a:t>
            </a:r>
            <a:r>
              <a:rPr lang="zh-TW" altLang="en-US" sz="2400" dirty="0" smtClean="0">
                <a:solidFill>
                  <a:srgbClr val="000099"/>
                </a:solidFill>
              </a:rPr>
              <a:t>公告重大訊息。</a:t>
            </a:r>
            <a:endParaRPr lang="en-US" altLang="zh-TW" sz="2400" dirty="0">
              <a:solidFill>
                <a:srgbClr val="000099"/>
              </a:solidFill>
            </a:endParaRPr>
          </a:p>
          <a:p>
            <a:pPr marL="1069975" lvl="1" indent="-879475">
              <a:lnSpc>
                <a:spcPct val="90000"/>
              </a:lnSpc>
              <a:spcBef>
                <a:spcPts val="0"/>
              </a:spcBef>
              <a:buClr>
                <a:schemeClr val="tx1"/>
              </a:buClr>
              <a:buFont typeface="Verdana" panose="020B0604030504040204" pitchFamily="34" charset="0"/>
              <a:buNone/>
            </a:pPr>
            <a:endParaRPr lang="zh-TW" altLang="en-US" sz="2400" dirty="0" smtClean="0">
              <a:solidFill>
                <a:srgbClr val="000099"/>
              </a:solidFill>
            </a:endParaRPr>
          </a:p>
          <a:p>
            <a:pPr marL="1069975" lvl="1" indent="-879475">
              <a:lnSpc>
                <a:spcPct val="90000"/>
              </a:lnSpc>
              <a:buClr>
                <a:schemeClr val="tx1"/>
              </a:buClr>
              <a:buFont typeface="Verdana" panose="020B0604030504040204" pitchFamily="34" charset="0"/>
              <a:buNone/>
            </a:pPr>
            <a:r>
              <a:rPr lang="zh-TW" altLang="en-US" sz="2400" dirty="0" smtClean="0">
                <a:solidFill>
                  <a:srgbClr val="000099"/>
                </a:solidFill>
                <a:latin typeface="Arial Unicode MS" panose="020B0604020202020204" pitchFamily="34" charset="-120"/>
              </a:rPr>
              <a:t>例外</a:t>
            </a:r>
            <a:r>
              <a:rPr lang="en-US" altLang="zh-TW" sz="2400" dirty="0" smtClean="0">
                <a:solidFill>
                  <a:srgbClr val="000099"/>
                </a:solidFill>
              </a:rPr>
              <a:t>2</a:t>
            </a:r>
            <a:r>
              <a:rPr lang="zh-TW" altLang="en-US" sz="2400" dirty="0" smtClean="0">
                <a:solidFill>
                  <a:srgbClr val="000099"/>
                </a:solidFill>
                <a:latin typeface="Arial Unicode MS" panose="020B0604020202020204" pitchFamily="34" charset="-120"/>
              </a:rPr>
              <a:t>：如有</a:t>
            </a:r>
            <a:r>
              <a:rPr lang="zh-TW" altLang="en-US" sz="2400" dirty="0" smtClean="0">
                <a:solidFill>
                  <a:srgbClr val="C00000"/>
                </a:solidFill>
                <a:latin typeface="Arial Unicode MS" panose="020B0604020202020204" pitchFamily="34" charset="-120"/>
              </a:rPr>
              <a:t>符合第</a:t>
            </a:r>
            <a:r>
              <a:rPr lang="zh-TW" altLang="en-US" sz="2400" u="sng" dirty="0" smtClean="0">
                <a:solidFill>
                  <a:srgbClr val="C00000"/>
                </a:solidFill>
              </a:rPr>
              <a:t>十一</a:t>
            </a:r>
            <a:r>
              <a:rPr lang="zh-TW" altLang="en-US" sz="2400" dirty="0" smtClean="0">
                <a:solidFill>
                  <a:srgbClr val="C00000"/>
                </a:solidFill>
                <a:latin typeface="Arial Unicode MS" panose="020B0604020202020204" pitchFamily="34" charset="-120"/>
              </a:rPr>
              <a:t>條</a:t>
            </a:r>
            <a:r>
              <a:rPr lang="zh-TW" altLang="en-US" sz="2400" dirty="0" smtClean="0">
                <a:solidFill>
                  <a:srgbClr val="C00000"/>
                </a:solidFill>
              </a:rPr>
              <a:t>第一項重訊</a:t>
            </a:r>
            <a:r>
              <a:rPr lang="zh-TW" altLang="en-US" sz="2400" dirty="0" smtClean="0">
                <a:solidFill>
                  <a:srgbClr val="C00000"/>
                </a:solidFill>
                <a:latin typeface="Arial Unicode MS" panose="020B0604020202020204" pitchFamily="34" charset="-120"/>
              </a:rPr>
              <a:t>記者會各款</a:t>
            </a:r>
            <a:r>
              <a:rPr lang="zh-TW" altLang="en-US" sz="2400" dirty="0" smtClean="0">
                <a:solidFill>
                  <a:srgbClr val="000099"/>
                </a:solidFill>
                <a:latin typeface="Arial Unicode MS" panose="020B0604020202020204" pitchFamily="34" charset="-120"/>
              </a:rPr>
              <a:t>規定之  </a:t>
            </a:r>
            <a:endParaRPr lang="en-US" altLang="zh-TW" sz="2400" dirty="0" smtClean="0">
              <a:solidFill>
                <a:srgbClr val="000099"/>
              </a:solidFill>
              <a:latin typeface="Arial Unicode MS" panose="020B0604020202020204" pitchFamily="34" charset="-120"/>
            </a:endParaRPr>
          </a:p>
          <a:p>
            <a:pPr marL="1069975" lvl="1" indent="-879475">
              <a:lnSpc>
                <a:spcPct val="90000"/>
              </a:lnSpc>
              <a:spcBef>
                <a:spcPts val="0"/>
              </a:spcBef>
              <a:buClr>
                <a:schemeClr val="tx1"/>
              </a:buClr>
              <a:buFont typeface="Verdana" panose="020B0604030504040204" pitchFamily="34" charset="0"/>
              <a:buNone/>
            </a:pPr>
            <a:r>
              <a:rPr lang="zh-TW" altLang="en-US" sz="2400" dirty="0">
                <a:solidFill>
                  <a:srgbClr val="000099"/>
                </a:solidFill>
                <a:latin typeface="Arial Unicode MS" panose="020B0604020202020204" pitchFamily="34" charset="-120"/>
              </a:rPr>
              <a:t> </a:t>
            </a:r>
            <a:r>
              <a:rPr lang="zh-TW" altLang="en-US" sz="2400" dirty="0" smtClean="0">
                <a:solidFill>
                  <a:srgbClr val="000099"/>
                </a:solidFill>
                <a:latin typeface="Arial Unicode MS" panose="020B0604020202020204" pitchFamily="34" charset="-120"/>
              </a:rPr>
              <a:t>            重大訊息，應依</a:t>
            </a:r>
            <a:r>
              <a:rPr lang="zh-TW" altLang="en-US" sz="2400" dirty="0" smtClean="0">
                <a:solidFill>
                  <a:srgbClr val="C00000"/>
                </a:solidFill>
                <a:latin typeface="Arial Unicode MS" panose="020B0604020202020204" pitchFamily="34" charset="-120"/>
              </a:rPr>
              <a:t>第</a:t>
            </a:r>
            <a:r>
              <a:rPr lang="en-US" altLang="zh-TW" sz="2400" dirty="0" smtClean="0">
                <a:solidFill>
                  <a:srgbClr val="C00000"/>
                </a:solidFill>
                <a:latin typeface="Arial Unicode MS" panose="020B0604020202020204" pitchFamily="34" charset="-120"/>
              </a:rPr>
              <a:t>6</a:t>
            </a:r>
            <a:r>
              <a:rPr lang="zh-TW" altLang="en-US" sz="2400" dirty="0" smtClean="0">
                <a:solidFill>
                  <a:srgbClr val="C00000"/>
                </a:solidFill>
                <a:latin typeface="Arial Unicode MS" panose="020B0604020202020204" pitchFamily="34" charset="-120"/>
              </a:rPr>
              <a:t>條第</a:t>
            </a:r>
            <a:r>
              <a:rPr lang="en-US" altLang="zh-TW" sz="2400" dirty="0" smtClean="0">
                <a:solidFill>
                  <a:srgbClr val="C00000"/>
                </a:solidFill>
                <a:latin typeface="Arial Unicode MS" panose="020B0604020202020204" pitchFamily="34" charset="-120"/>
              </a:rPr>
              <a:t>1</a:t>
            </a:r>
            <a:r>
              <a:rPr lang="zh-TW" altLang="en-US" sz="2400" dirty="0" smtClean="0">
                <a:solidFill>
                  <a:srgbClr val="C00000"/>
                </a:solidFill>
                <a:latin typeface="Arial Unicode MS" panose="020B0604020202020204" pitchFamily="34" charset="-120"/>
              </a:rPr>
              <a:t>項第</a:t>
            </a:r>
            <a:r>
              <a:rPr lang="en-US" altLang="zh-TW" sz="2400" dirty="0" smtClean="0">
                <a:solidFill>
                  <a:srgbClr val="C00000"/>
                </a:solidFill>
                <a:latin typeface="Arial Unicode MS" panose="020B0604020202020204" pitchFamily="34" charset="-120"/>
              </a:rPr>
              <a:t>3</a:t>
            </a:r>
            <a:r>
              <a:rPr lang="zh-TW" altLang="en-US" sz="2400" dirty="0" smtClean="0">
                <a:solidFill>
                  <a:srgbClr val="C00000"/>
                </a:solidFill>
                <a:latin typeface="Arial Unicode MS" panose="020B0604020202020204" pitchFamily="34" charset="-120"/>
              </a:rPr>
              <a:t>款</a:t>
            </a:r>
            <a:r>
              <a:rPr lang="zh-TW" altLang="en-US" sz="2400" dirty="0" smtClean="0">
                <a:solidFill>
                  <a:srgbClr val="000099"/>
                </a:solidFill>
                <a:latin typeface="Arial Unicode MS" panose="020B0604020202020204" pitchFamily="34" charset="-120"/>
              </a:rPr>
              <a:t>規定辦理。</a:t>
            </a:r>
            <a:endParaRPr lang="en-US" altLang="zh-TW" sz="2400" dirty="0" smtClean="0">
              <a:solidFill>
                <a:srgbClr val="000099"/>
              </a:solidFill>
              <a:latin typeface="Arial Unicode MS" panose="020B0604020202020204" pitchFamily="34" charset="-120"/>
            </a:endParaRPr>
          </a:p>
        </p:txBody>
      </p:sp>
      <p:sp>
        <p:nvSpPr>
          <p:cNvPr id="10244"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fld id="{92084612-C2C5-4AE9-92E0-B271F7399BCE}"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18</a:t>
            </a:fld>
            <a:endParaRPr lang="en-US" altLang="zh-TW" sz="1400">
              <a:solidFill>
                <a:srgbClr val="800080"/>
              </a:solidFill>
              <a:latin typeface="Arial" panose="020B0604020202020204" pitchFamily="34" charset="0"/>
              <a:ea typeface="新細明體" panose="02020500000000000000" pitchFamily="18"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029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029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029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02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p:cNvSpPr>
          <p:nvPr>
            <p:ph type="title"/>
          </p:nvPr>
        </p:nvSpPr>
        <p:spPr bwMode="auto">
          <a:xfrm>
            <a:off x="1712913" y="295275"/>
            <a:ext cx="6764337" cy="854075"/>
          </a:xfrm>
        </p:spPr>
        <p:txBody>
          <a:bodyPr vert="horz" wrap="square" lIns="91440" tIns="45720" rIns="91440" bIns="45720" numCol="1" anchorCtr="0" compatLnSpc="1">
            <a:prstTxWarp prst="textNoShape">
              <a:avLst/>
            </a:prstTxWarp>
          </a:bodyPr>
          <a:lstStyle/>
          <a:p>
            <a:pPr algn="ctr">
              <a:defRPr/>
            </a:pPr>
            <a:r>
              <a:rPr lang="zh-TW" altLang="en-US" sz="4000" dirty="0" smtClean="0">
                <a:solidFill>
                  <a:schemeClr val="tx2">
                    <a:satMod val="130000"/>
                  </a:schemeClr>
                </a:solidFill>
              </a:rPr>
              <a:t>重大訊息申報時點</a:t>
            </a:r>
            <a:r>
              <a:rPr lang="en-US" altLang="zh-TW" sz="4000" dirty="0" smtClean="0">
                <a:solidFill>
                  <a:schemeClr val="tx2">
                    <a:satMod val="130000"/>
                  </a:schemeClr>
                </a:solidFill>
              </a:rPr>
              <a:t>(2)</a:t>
            </a:r>
            <a:endParaRPr lang="zh-TW" altLang="en-US" sz="3200" b="1" dirty="0" smtClean="0">
              <a:solidFill>
                <a:srgbClr val="000099"/>
              </a:solidFill>
              <a:effectLst/>
            </a:endParaRPr>
          </a:p>
        </p:txBody>
      </p:sp>
      <p:sp>
        <p:nvSpPr>
          <p:cNvPr id="79875" name="Rectangle 3"/>
          <p:cNvSpPr>
            <a:spLocks noGrp="1"/>
          </p:cNvSpPr>
          <p:nvPr>
            <p:ph type="body" idx="1"/>
          </p:nvPr>
        </p:nvSpPr>
        <p:spPr>
          <a:xfrm>
            <a:off x="914400" y="1341438"/>
            <a:ext cx="8121650" cy="5233987"/>
          </a:xfrm>
        </p:spPr>
        <p:txBody>
          <a:bodyPr/>
          <a:lstStyle/>
          <a:p>
            <a:pPr marL="982663" indent="-982663">
              <a:lnSpc>
                <a:spcPts val="3120"/>
              </a:lnSpc>
              <a:spcBef>
                <a:spcPts val="0"/>
              </a:spcBef>
              <a:buClr>
                <a:schemeClr val="tx1"/>
              </a:buClr>
              <a:buFont typeface="Wingdings 2" panose="05020102010507070707" pitchFamily="18" charset="2"/>
              <a:buNone/>
              <a:defRPr/>
            </a:pPr>
            <a:r>
              <a:rPr lang="zh-TW" altLang="en-US" sz="2400" dirty="0" smtClean="0">
                <a:solidFill>
                  <a:srgbClr val="000099"/>
                </a:solidFill>
              </a:rPr>
              <a:t>例外</a:t>
            </a:r>
            <a:r>
              <a:rPr lang="en-US" altLang="zh-TW" sz="2400" dirty="0" smtClean="0">
                <a:solidFill>
                  <a:srgbClr val="000099"/>
                </a:solidFill>
              </a:rPr>
              <a:t>3</a:t>
            </a:r>
            <a:r>
              <a:rPr lang="zh-TW" altLang="en-US" sz="2400" dirty="0" smtClean="0">
                <a:solidFill>
                  <a:srgbClr val="000099"/>
                </a:solidFill>
              </a:rPr>
              <a:t>：</a:t>
            </a:r>
            <a:r>
              <a:rPr lang="zh-TW" altLang="en-US" sz="2400" dirty="0" smtClean="0">
                <a:solidFill>
                  <a:srgbClr val="C00000"/>
                </a:solidFill>
              </a:rPr>
              <a:t>公司發現</a:t>
            </a:r>
            <a:endParaRPr lang="en-US" altLang="zh-TW" sz="2400" dirty="0" smtClean="0">
              <a:solidFill>
                <a:srgbClr val="C00000"/>
              </a:solidFill>
            </a:endParaRPr>
          </a:p>
          <a:p>
            <a:pPr marL="982663" indent="-982663">
              <a:lnSpc>
                <a:spcPts val="3120"/>
              </a:lnSpc>
              <a:spcBef>
                <a:spcPts val="0"/>
              </a:spcBef>
              <a:buClr>
                <a:schemeClr val="tx1"/>
              </a:buClr>
              <a:buFont typeface="Wingdings 2" panose="05020102010507070707" pitchFamily="18" charset="2"/>
              <a:buNone/>
              <a:defRPr/>
            </a:pPr>
            <a:r>
              <a:rPr lang="zh-TW" altLang="en-US" sz="2400" dirty="0">
                <a:solidFill>
                  <a:srgbClr val="C00000"/>
                </a:solidFill>
              </a:rPr>
              <a:t> </a:t>
            </a:r>
            <a:r>
              <a:rPr lang="zh-TW" altLang="en-US" sz="2400" dirty="0" smtClean="0">
                <a:solidFill>
                  <a:srgbClr val="C00000"/>
                </a:solidFill>
              </a:rPr>
              <a:t>      </a:t>
            </a:r>
            <a:r>
              <a:rPr lang="en-US" altLang="zh-TW" sz="2400" dirty="0" smtClean="0">
                <a:solidFill>
                  <a:srgbClr val="000099"/>
                </a:solidFill>
              </a:rPr>
              <a:t>(1)</a:t>
            </a:r>
            <a:r>
              <a:rPr lang="zh-TW" altLang="en-US" sz="2400" dirty="0" smtClean="0">
                <a:solidFill>
                  <a:srgbClr val="000099"/>
                </a:solidFill>
              </a:rPr>
              <a:t>媒體報導第</a:t>
            </a:r>
            <a:r>
              <a:rPr lang="zh-TW" altLang="en-US" sz="2400" u="sng" dirty="0" smtClean="0">
                <a:solidFill>
                  <a:srgbClr val="C00000"/>
                </a:solidFill>
              </a:rPr>
              <a:t>四</a:t>
            </a:r>
            <a:r>
              <a:rPr lang="zh-TW" altLang="en-US" sz="2400" dirty="0" smtClean="0">
                <a:solidFill>
                  <a:srgbClr val="000099"/>
                </a:solidFill>
              </a:rPr>
              <a:t>條第一項重大訊息各款情事， </a:t>
            </a:r>
            <a:endParaRPr lang="en-US" altLang="zh-TW" sz="2400" dirty="0" smtClean="0">
              <a:solidFill>
                <a:srgbClr val="000099"/>
              </a:solidFill>
            </a:endParaRPr>
          </a:p>
          <a:p>
            <a:pPr marL="982663" indent="-982663">
              <a:lnSpc>
                <a:spcPts val="3120"/>
              </a:lnSpc>
              <a:spcBef>
                <a:spcPts val="0"/>
              </a:spcBef>
              <a:buClr>
                <a:schemeClr val="tx1"/>
              </a:buClr>
              <a:buFont typeface="Wingdings 2" panose="05020102010507070707" pitchFamily="18" charset="2"/>
              <a:buNone/>
              <a:defRPr/>
            </a:pPr>
            <a:r>
              <a:rPr lang="zh-TW" altLang="en-US" sz="2400" dirty="0">
                <a:solidFill>
                  <a:srgbClr val="000099"/>
                </a:solidFill>
              </a:rPr>
              <a:t> </a:t>
            </a:r>
            <a:r>
              <a:rPr lang="zh-TW" altLang="en-US" sz="2400" dirty="0" smtClean="0">
                <a:solidFill>
                  <a:srgbClr val="000099"/>
                </a:solidFill>
              </a:rPr>
              <a:t>      </a:t>
            </a:r>
            <a:r>
              <a:rPr lang="en-US" altLang="zh-TW" sz="2400" dirty="0" smtClean="0">
                <a:solidFill>
                  <a:srgbClr val="000099"/>
                </a:solidFill>
              </a:rPr>
              <a:t>(2)</a:t>
            </a:r>
            <a:r>
              <a:rPr lang="zh-TW" altLang="en-US" sz="2400" dirty="0" smtClean="0">
                <a:solidFill>
                  <a:srgbClr val="000099"/>
                </a:solidFill>
              </a:rPr>
              <a:t>報導內容足以影響上櫃公司有價證券行情，</a:t>
            </a:r>
            <a:endParaRPr lang="en-US" altLang="zh-TW" sz="2400" dirty="0" smtClean="0">
              <a:solidFill>
                <a:srgbClr val="000099"/>
              </a:solidFill>
            </a:endParaRPr>
          </a:p>
          <a:p>
            <a:pPr marL="982663" indent="-982663">
              <a:lnSpc>
                <a:spcPts val="3120"/>
              </a:lnSpc>
              <a:spcBef>
                <a:spcPts val="0"/>
              </a:spcBef>
              <a:buClr>
                <a:schemeClr val="tx1"/>
              </a:buClr>
              <a:buFont typeface="Wingdings 2" panose="05020102010507070707" pitchFamily="18" charset="2"/>
              <a:buNone/>
              <a:defRPr/>
            </a:pPr>
            <a:r>
              <a:rPr lang="zh-TW" altLang="en-US" sz="2400" dirty="0">
                <a:solidFill>
                  <a:srgbClr val="000099"/>
                </a:solidFill>
              </a:rPr>
              <a:t> </a:t>
            </a:r>
            <a:r>
              <a:rPr lang="zh-TW" altLang="en-US" sz="2400" dirty="0" smtClean="0">
                <a:solidFill>
                  <a:srgbClr val="000099"/>
                </a:solidFill>
              </a:rPr>
              <a:t>      </a:t>
            </a:r>
            <a:r>
              <a:rPr lang="en-US" altLang="zh-TW" sz="2400" dirty="0" smtClean="0">
                <a:solidFill>
                  <a:srgbClr val="000099"/>
                </a:solidFill>
              </a:rPr>
              <a:t>(3)</a:t>
            </a:r>
            <a:r>
              <a:rPr lang="zh-TW" altLang="en-US" sz="2400" dirty="0" smtClean="0">
                <a:solidFill>
                  <a:srgbClr val="000099"/>
                </a:solidFill>
              </a:rPr>
              <a:t>報導與事實不符者，</a:t>
            </a:r>
            <a:endParaRPr lang="en-US" altLang="zh-TW" sz="2400" dirty="0" smtClean="0">
              <a:solidFill>
                <a:srgbClr val="000099"/>
              </a:solidFill>
            </a:endParaRPr>
          </a:p>
          <a:p>
            <a:pPr marL="982663" indent="-982663">
              <a:lnSpc>
                <a:spcPts val="3120"/>
              </a:lnSpc>
              <a:spcBef>
                <a:spcPts val="0"/>
              </a:spcBef>
              <a:buClr>
                <a:schemeClr val="tx1"/>
              </a:buClr>
              <a:buNone/>
              <a:defRPr/>
            </a:pPr>
            <a:r>
              <a:rPr lang="zh-TW" altLang="en-US" sz="2400" dirty="0">
                <a:solidFill>
                  <a:srgbClr val="000099"/>
                </a:solidFill>
              </a:rPr>
              <a:t> </a:t>
            </a:r>
            <a:r>
              <a:rPr lang="zh-TW" altLang="en-US" sz="2400" dirty="0" smtClean="0">
                <a:solidFill>
                  <a:srgbClr val="000099"/>
                </a:solidFill>
              </a:rPr>
              <a:t>      應</a:t>
            </a:r>
            <a:r>
              <a:rPr lang="zh-TW" altLang="en-US" sz="2400" u="sng" dirty="0" smtClean="0">
                <a:solidFill>
                  <a:srgbClr val="C00000"/>
                </a:solidFill>
              </a:rPr>
              <a:t>立即</a:t>
            </a:r>
            <a:r>
              <a:rPr lang="zh-TW" altLang="en-US" sz="2400" dirty="0" smtClean="0">
                <a:solidFill>
                  <a:srgbClr val="000099"/>
                </a:solidFill>
              </a:rPr>
              <a:t>發布重大訊息說明，</a:t>
            </a:r>
            <a:r>
              <a:rPr lang="zh-TW" altLang="en-US" sz="2400" u="sng" dirty="0">
                <a:solidFill>
                  <a:srgbClr val="C00000"/>
                </a:solidFill>
              </a:rPr>
              <a:t>至遲不得逾發現</a:t>
            </a:r>
            <a:r>
              <a:rPr lang="zh-TW" altLang="en-US" sz="2400" u="sng" dirty="0" smtClean="0">
                <a:solidFill>
                  <a:srgbClr val="C00000"/>
                </a:solidFill>
              </a:rPr>
              <a:t>後二小</a:t>
            </a:r>
            <a:endParaRPr lang="en-US" altLang="zh-TW" sz="2400" u="sng" dirty="0" smtClean="0">
              <a:solidFill>
                <a:srgbClr val="C00000"/>
              </a:solidFill>
            </a:endParaRPr>
          </a:p>
          <a:p>
            <a:pPr marL="982663" indent="-982663">
              <a:lnSpc>
                <a:spcPts val="3120"/>
              </a:lnSpc>
              <a:spcBef>
                <a:spcPts val="0"/>
              </a:spcBef>
              <a:buClr>
                <a:schemeClr val="tx1"/>
              </a:buClr>
              <a:buNone/>
              <a:defRPr/>
            </a:pPr>
            <a:r>
              <a:rPr lang="zh-TW" altLang="en-US" sz="2400" dirty="0">
                <a:solidFill>
                  <a:srgbClr val="C00000"/>
                </a:solidFill>
              </a:rPr>
              <a:t> </a:t>
            </a:r>
            <a:r>
              <a:rPr lang="zh-TW" altLang="en-US" sz="2400" dirty="0" smtClean="0">
                <a:solidFill>
                  <a:srgbClr val="C00000"/>
                </a:solidFill>
              </a:rPr>
              <a:t>      </a:t>
            </a:r>
            <a:r>
              <a:rPr lang="zh-TW" altLang="en-US" sz="2400" u="sng" dirty="0" smtClean="0">
                <a:solidFill>
                  <a:srgbClr val="C00000"/>
                </a:solidFill>
              </a:rPr>
              <a:t>時</a:t>
            </a:r>
            <a:r>
              <a:rPr lang="zh-TW" altLang="en-US" sz="2400" dirty="0">
                <a:solidFill>
                  <a:srgbClr val="000099"/>
                </a:solidFill>
              </a:rPr>
              <a:t>。</a:t>
            </a:r>
          </a:p>
          <a:p>
            <a:pPr marL="293688" indent="-293688">
              <a:spcBef>
                <a:spcPct val="50000"/>
              </a:spcBef>
              <a:buClr>
                <a:schemeClr val="tx1"/>
              </a:buClr>
              <a:buFont typeface="Wingdings 2" panose="05020102010507070707" pitchFamily="18" charset="2"/>
              <a:buNone/>
              <a:defRPr/>
            </a:pPr>
            <a:r>
              <a:rPr lang="zh-TW" altLang="en-US" sz="2400" dirty="0" smtClean="0">
                <a:solidFill>
                  <a:srgbClr val="000099"/>
                </a:solidFill>
              </a:rPr>
              <a:t>例外</a:t>
            </a:r>
            <a:r>
              <a:rPr lang="en-US" altLang="zh-TW" sz="2400" dirty="0" smtClean="0">
                <a:solidFill>
                  <a:srgbClr val="000099"/>
                </a:solidFill>
              </a:rPr>
              <a:t>4</a:t>
            </a:r>
            <a:r>
              <a:rPr lang="zh-TW" altLang="en-US" sz="2400" dirty="0" smtClean="0">
                <a:solidFill>
                  <a:srgbClr val="000099"/>
                </a:solidFill>
              </a:rPr>
              <a:t>：</a:t>
            </a:r>
            <a:r>
              <a:rPr lang="zh-TW" altLang="en-US" sz="2400" dirty="0" smtClean="0">
                <a:solidFill>
                  <a:srgbClr val="C00000"/>
                </a:solidFill>
              </a:rPr>
              <a:t>接獲本中心通知</a:t>
            </a:r>
            <a:r>
              <a:rPr lang="zh-TW" altLang="en-US" sz="2400" dirty="0" smtClean="0">
                <a:solidFill>
                  <a:srgbClr val="000099"/>
                </a:solidFill>
              </a:rPr>
              <a:t>公司輸入者：</a:t>
            </a:r>
          </a:p>
          <a:p>
            <a:pPr marL="762000" lvl="1" indent="-227013">
              <a:buClr>
                <a:schemeClr val="tx1"/>
              </a:buClr>
              <a:buFont typeface="Wingdings" pitchFamily="2" charset="2"/>
              <a:buChar char="§"/>
              <a:defRPr/>
            </a:pPr>
            <a:r>
              <a:rPr lang="zh-TW" altLang="en-US" sz="2400" dirty="0" smtClean="0">
                <a:solidFill>
                  <a:srgbClr val="C00000"/>
                </a:solidFill>
              </a:rPr>
              <a:t>營業</a:t>
            </a:r>
            <a:r>
              <a:rPr lang="zh-TW" altLang="en-US" sz="2400" dirty="0">
                <a:solidFill>
                  <a:srgbClr val="C00000"/>
                </a:solidFill>
              </a:rPr>
              <a:t>日下午五時前</a:t>
            </a:r>
            <a:r>
              <a:rPr lang="zh-TW" altLang="en-US" sz="2400" dirty="0" smtClean="0">
                <a:solidFill>
                  <a:srgbClr val="C00000"/>
                </a:solidFill>
              </a:rPr>
              <a:t>通知＝＞</a:t>
            </a:r>
            <a:r>
              <a:rPr lang="zh-TW" altLang="en-US" sz="2400" dirty="0">
                <a:solidFill>
                  <a:srgbClr val="C00000"/>
                </a:solidFill>
              </a:rPr>
              <a:t>通知後二小時</a:t>
            </a:r>
            <a:r>
              <a:rPr lang="zh-TW" altLang="en-US" sz="2400" dirty="0" smtClean="0">
                <a:solidFill>
                  <a:srgbClr val="C00000"/>
                </a:solidFill>
              </a:rPr>
              <a:t>輸入</a:t>
            </a:r>
            <a:endParaRPr lang="en-US" altLang="zh-TW" sz="2400" dirty="0" smtClean="0">
              <a:solidFill>
                <a:srgbClr val="C00000"/>
              </a:solidFill>
            </a:endParaRPr>
          </a:p>
          <a:p>
            <a:pPr marL="762000" lvl="1" indent="-227013">
              <a:buClr>
                <a:schemeClr val="tx1"/>
              </a:buClr>
              <a:buFont typeface="Wingdings" pitchFamily="2" charset="2"/>
              <a:buChar char="§"/>
              <a:defRPr/>
            </a:pPr>
            <a:r>
              <a:rPr lang="zh-TW" altLang="en-US" sz="2400" dirty="0">
                <a:solidFill>
                  <a:srgbClr val="C00000"/>
                </a:solidFill>
              </a:rPr>
              <a:t>營業日下午五時後或例假日</a:t>
            </a:r>
            <a:r>
              <a:rPr lang="zh-TW" altLang="en-US" sz="2400" dirty="0" smtClean="0">
                <a:solidFill>
                  <a:srgbClr val="C00000"/>
                </a:solidFill>
              </a:rPr>
              <a:t>通知＝＞</a:t>
            </a:r>
            <a:r>
              <a:rPr lang="zh-TW" altLang="en-US" sz="2400" dirty="0">
                <a:solidFill>
                  <a:srgbClr val="C00000"/>
                </a:solidFill>
              </a:rPr>
              <a:t>次一營業日交易時間開始二小時</a:t>
            </a:r>
            <a:r>
              <a:rPr lang="zh-TW" altLang="en-US" sz="2400" dirty="0" smtClean="0">
                <a:solidFill>
                  <a:srgbClr val="C00000"/>
                </a:solidFill>
              </a:rPr>
              <a:t>前</a:t>
            </a:r>
            <a:r>
              <a:rPr lang="en-US" altLang="zh-TW" sz="2400" dirty="0" smtClean="0">
                <a:solidFill>
                  <a:srgbClr val="C00000"/>
                </a:solidFill>
              </a:rPr>
              <a:t>(</a:t>
            </a:r>
            <a:r>
              <a:rPr lang="zh-TW" altLang="en-US" sz="2400" dirty="0" smtClean="0">
                <a:solidFill>
                  <a:srgbClr val="C00000"/>
                </a:solidFill>
              </a:rPr>
              <a:t>上午</a:t>
            </a:r>
            <a:r>
              <a:rPr lang="en-US" altLang="zh-TW" sz="2400" dirty="0" smtClean="0">
                <a:solidFill>
                  <a:srgbClr val="C00000"/>
                </a:solidFill>
              </a:rPr>
              <a:t>7</a:t>
            </a:r>
            <a:r>
              <a:rPr lang="zh-TW" altLang="en-US" sz="2400" dirty="0" smtClean="0">
                <a:solidFill>
                  <a:srgbClr val="C00000"/>
                </a:solidFill>
              </a:rPr>
              <a:t>時</a:t>
            </a:r>
            <a:r>
              <a:rPr lang="en-US" altLang="zh-TW" sz="2400" dirty="0" smtClean="0">
                <a:solidFill>
                  <a:srgbClr val="C00000"/>
                </a:solidFill>
              </a:rPr>
              <a:t>)</a:t>
            </a:r>
          </a:p>
          <a:p>
            <a:pPr marL="762000" lvl="1" indent="-227013">
              <a:buClr>
                <a:schemeClr val="tx1"/>
              </a:buClr>
              <a:buFont typeface="Wingdings" pitchFamily="2" charset="2"/>
              <a:buChar char="§"/>
              <a:defRPr/>
            </a:pPr>
            <a:r>
              <a:rPr lang="zh-TW" altLang="en-US" sz="2400" dirty="0">
                <a:solidFill>
                  <a:srgbClr val="C00000"/>
                </a:solidFill>
              </a:rPr>
              <a:t>緊急突發或重大</a:t>
            </a:r>
            <a:r>
              <a:rPr lang="zh-TW" altLang="en-US" sz="2400" dirty="0" smtClean="0">
                <a:solidFill>
                  <a:srgbClr val="C00000"/>
                </a:solidFill>
              </a:rPr>
              <a:t>事件通知</a:t>
            </a:r>
            <a:r>
              <a:rPr lang="zh-TW" altLang="en-US" sz="2400" dirty="0">
                <a:solidFill>
                  <a:srgbClr val="C00000"/>
                </a:solidFill>
              </a:rPr>
              <a:t>＝</a:t>
            </a:r>
            <a:r>
              <a:rPr lang="zh-TW" altLang="en-US" sz="2400" dirty="0" smtClean="0">
                <a:solidFill>
                  <a:srgbClr val="C00000"/>
                </a:solidFill>
              </a:rPr>
              <a:t>＞</a:t>
            </a:r>
            <a:r>
              <a:rPr lang="zh-TW" altLang="en-US" sz="2400" dirty="0">
                <a:solidFill>
                  <a:srgbClr val="C00000"/>
                </a:solidFill>
              </a:rPr>
              <a:t>本中心指定期限內輸入</a:t>
            </a:r>
            <a:endParaRPr lang="zh-TW" altLang="en-US" sz="2400" dirty="0" smtClean="0">
              <a:solidFill>
                <a:srgbClr val="C00000"/>
              </a:solidFill>
            </a:endParaRPr>
          </a:p>
        </p:txBody>
      </p:sp>
      <p:sp>
        <p:nvSpPr>
          <p:cNvPr id="11268"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fld id="{50F69326-6EA6-44AC-B01D-851F1581F9D3}"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19</a:t>
            </a:fld>
            <a:endParaRPr lang="en-US" altLang="zh-TW" sz="1400">
              <a:solidFill>
                <a:srgbClr val="800080"/>
              </a:solidFill>
              <a:latin typeface="Arial" panose="020B0604020202020204" pitchFamily="34" charset="0"/>
              <a:ea typeface="新細明體" panose="02020500000000000000" pitchFamily="18"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87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987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987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987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987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987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9875">
                                            <p:txEl>
                                              <p:pRg st="7" end="7"/>
                                            </p:txEl>
                                          </p:spTgt>
                                        </p:tgtEl>
                                        <p:attrNameLst>
                                          <p:attrName>style.visibility</p:attrName>
                                        </p:attrNameLst>
                                      </p:cBhvr>
                                      <p:to>
                                        <p:strVal val="visible"/>
                                      </p:to>
                                    </p:set>
                                    <p:anim calcmode="lin" valueType="num">
                                      <p:cBhvr additive="base">
                                        <p:cTn id="25" dur="500" fill="hold"/>
                                        <p:tgtEl>
                                          <p:spTgt spid="79875">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987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9875">
                                            <p:txEl>
                                              <p:pRg st="8" end="8"/>
                                            </p:txEl>
                                          </p:spTgt>
                                        </p:tgtEl>
                                        <p:attrNameLst>
                                          <p:attrName>style.visibility</p:attrName>
                                        </p:attrNameLst>
                                      </p:cBhvr>
                                      <p:to>
                                        <p:strVal val="visible"/>
                                      </p:to>
                                    </p:set>
                                    <p:anim calcmode="lin" valueType="num">
                                      <p:cBhvr additive="base">
                                        <p:cTn id="31" dur="500" fill="hold"/>
                                        <p:tgtEl>
                                          <p:spTgt spid="79875">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987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9875">
                                            <p:txEl>
                                              <p:pRg st="9" end="9"/>
                                            </p:txEl>
                                          </p:spTgt>
                                        </p:tgtEl>
                                        <p:attrNameLst>
                                          <p:attrName>style.visibility</p:attrName>
                                        </p:attrNameLst>
                                      </p:cBhvr>
                                      <p:to>
                                        <p:strVal val="visible"/>
                                      </p:to>
                                    </p:set>
                                    <p:anim calcmode="lin" valueType="num">
                                      <p:cBhvr additive="base">
                                        <p:cTn id="37" dur="500" fill="hold"/>
                                        <p:tgtEl>
                                          <p:spTgt spid="79875">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987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投影片編號版面配置區 2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fld id="{5505148F-6B55-4F39-A329-59D69AE3769D}"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2</a:t>
            </a:fld>
            <a:endParaRPr lang="en-US" altLang="zh-TW" sz="1400">
              <a:solidFill>
                <a:srgbClr val="800080"/>
              </a:solidFill>
              <a:latin typeface="Arial" panose="020B0604020202020204" pitchFamily="34" charset="0"/>
              <a:ea typeface="新細明體" panose="02020500000000000000" pitchFamily="18" charset="-120"/>
            </a:endParaRPr>
          </a:p>
        </p:txBody>
      </p:sp>
      <p:sp>
        <p:nvSpPr>
          <p:cNvPr id="3075" name="投影片編號版面配置區 21"/>
          <p:cNvSpPr txBox="1">
            <a:spLocks noGrp="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algn="ctr" eaLnBrk="1" hangingPunct="1">
              <a:spcBef>
                <a:spcPct val="0"/>
              </a:spcBef>
              <a:buClrTx/>
              <a:buSzTx/>
              <a:buFontTx/>
              <a:buNone/>
            </a:pPr>
            <a:fld id="{C1FE6FC0-84FE-4F87-916C-E1D16F211646}" type="slidenum">
              <a:rPr kumimoji="0" lang="zh-TW" altLang="en-US" sz="1400" b="1">
                <a:solidFill>
                  <a:srgbClr val="800080"/>
                </a:solidFill>
                <a:latin typeface="Arial" panose="020B0604020202020204" pitchFamily="34" charset="0"/>
                <a:ea typeface="新細明體" panose="02020500000000000000" pitchFamily="18" charset="-120"/>
              </a:rPr>
              <a:pPr algn="ctr" eaLnBrk="1" hangingPunct="1">
                <a:spcBef>
                  <a:spcPct val="0"/>
                </a:spcBef>
                <a:buClrTx/>
                <a:buSzTx/>
                <a:buFontTx/>
                <a:buNone/>
              </a:pPr>
              <a:t>2</a:t>
            </a:fld>
            <a:endParaRPr kumimoji="0" lang="en-US" altLang="zh-TW" sz="1400" b="1">
              <a:solidFill>
                <a:srgbClr val="800080"/>
              </a:solidFill>
              <a:latin typeface="Arial" panose="020B0604020202020204" pitchFamily="34" charset="0"/>
              <a:ea typeface="新細明體" panose="02020500000000000000" pitchFamily="18" charset="-120"/>
            </a:endParaRPr>
          </a:p>
        </p:txBody>
      </p:sp>
      <p:sp>
        <p:nvSpPr>
          <p:cNvPr id="3077" name="投影片編號版面配置區 21"/>
          <p:cNvSpPr txBox="1">
            <a:spLocks noGrp="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algn="ctr" eaLnBrk="1" hangingPunct="1">
              <a:spcBef>
                <a:spcPct val="0"/>
              </a:spcBef>
              <a:buClrTx/>
              <a:buSzTx/>
              <a:buFontTx/>
              <a:buNone/>
            </a:pPr>
            <a:fld id="{02750D6A-CD2F-404B-9E38-231B6D6D589A}" type="slidenum">
              <a:rPr kumimoji="0" lang="zh-TW" altLang="en-US" sz="1400" b="1">
                <a:solidFill>
                  <a:srgbClr val="800080"/>
                </a:solidFill>
                <a:latin typeface="Arial" panose="020B0604020202020204" pitchFamily="34" charset="0"/>
                <a:ea typeface="新細明體" panose="02020500000000000000" pitchFamily="18" charset="-120"/>
              </a:rPr>
              <a:pPr algn="ctr" eaLnBrk="1" hangingPunct="1">
                <a:spcBef>
                  <a:spcPct val="0"/>
                </a:spcBef>
                <a:buClrTx/>
                <a:buSzTx/>
                <a:buFontTx/>
                <a:buNone/>
              </a:pPr>
              <a:t>2</a:t>
            </a:fld>
            <a:endParaRPr kumimoji="0" lang="en-US" altLang="zh-TW" sz="1400" b="1">
              <a:solidFill>
                <a:srgbClr val="800080"/>
              </a:solidFill>
              <a:latin typeface="Arial" panose="020B0604020202020204" pitchFamily="34" charset="0"/>
              <a:ea typeface="新細明體" panose="02020500000000000000" pitchFamily="18" charset="-120"/>
            </a:endParaRPr>
          </a:p>
        </p:txBody>
      </p:sp>
      <p:sp>
        <p:nvSpPr>
          <p:cNvPr id="3078" name="Rectangle 2"/>
          <p:cNvSpPr>
            <a:spLocks noGrp="1"/>
          </p:cNvSpPr>
          <p:nvPr>
            <p:ph type="title"/>
          </p:nvPr>
        </p:nvSpPr>
        <p:spPr bwMode="auto">
          <a:xfrm>
            <a:off x="1172936" y="990600"/>
            <a:ext cx="7499350" cy="1143000"/>
          </a:xfrm>
        </p:spPr>
        <p:txBody>
          <a:bodyPr vert="horz" wrap="square" lIns="91440" tIns="45720" rIns="91440" bIns="45720" numCol="1" anchorCtr="0" compatLnSpc="1">
            <a:prstTxWarp prst="textNoShape">
              <a:avLst/>
            </a:prstTxWarp>
          </a:bodyPr>
          <a:lstStyle/>
          <a:p>
            <a:pPr algn="ctr"/>
            <a:r>
              <a:rPr lang="zh-TW" altLang="en-US" sz="6000" b="1" dirty="0" smtClean="0">
                <a:effectLst/>
              </a:rPr>
              <a:t>大    綱</a:t>
            </a:r>
          </a:p>
        </p:txBody>
      </p:sp>
      <p:sp>
        <p:nvSpPr>
          <p:cNvPr id="2" name="Rectangle 14"/>
          <p:cNvSpPr>
            <a:spLocks/>
          </p:cNvSpPr>
          <p:nvPr/>
        </p:nvSpPr>
        <p:spPr bwMode="auto">
          <a:xfrm>
            <a:off x="1042988" y="4667250"/>
            <a:ext cx="8029575" cy="1152525"/>
          </a:xfrm>
          <a:prstGeom prst="rect">
            <a:avLst/>
          </a:prstGeom>
          <a:noFill/>
          <a:ln w="9525" algn="ctr">
            <a:noFill/>
            <a:miter lim="800000"/>
            <a:headEnd/>
            <a:tailEnd/>
          </a:ln>
        </p:spPr>
        <p:txBody>
          <a:bodyPr/>
          <a:lstStyle/>
          <a:p>
            <a:pPr marL="982663" indent="-982663" eaLnBrk="0" hangingPunct="0">
              <a:spcBef>
                <a:spcPts val="600"/>
              </a:spcBef>
              <a:buClr>
                <a:schemeClr val="accent1"/>
              </a:buClr>
              <a:buSzPct val="80000"/>
              <a:buFont typeface="Wingdings 2" pitchFamily="18" charset="2"/>
              <a:buNone/>
              <a:defRPr/>
            </a:pPr>
            <a:endParaRPr lang="en-US" altLang="zh-TW" sz="3200" b="1">
              <a:solidFill>
                <a:srgbClr val="000099"/>
              </a:solidFill>
              <a:effectLst>
                <a:outerShdw blurRad="38100" dist="38100" dir="2700000" algn="tl">
                  <a:srgbClr val="C0C0C0"/>
                </a:outerShdw>
              </a:effectLst>
              <a:latin typeface="新細明體" pitchFamily="18" charset="-120"/>
              <a:ea typeface="標楷體" pitchFamily="65" charset="-120"/>
            </a:endParaRPr>
          </a:p>
        </p:txBody>
      </p:sp>
      <p:sp>
        <p:nvSpPr>
          <p:cNvPr id="3080" name="Rectangle 14"/>
          <p:cNvSpPr>
            <a:spLocks/>
          </p:cNvSpPr>
          <p:nvPr/>
        </p:nvSpPr>
        <p:spPr bwMode="auto">
          <a:xfrm>
            <a:off x="1034824" y="2447925"/>
            <a:ext cx="7775575" cy="3543300"/>
          </a:xfrm>
          <a:prstGeom prst="rect">
            <a:avLst/>
          </a:prstGeom>
          <a:noFill/>
          <a:ln w="9525" algn="ctr">
            <a:noFill/>
            <a:miter lim="800000"/>
            <a:headEnd/>
            <a:tailEnd/>
          </a:ln>
        </p:spPr>
        <p:txBody>
          <a:bodyPr/>
          <a:lstStyle/>
          <a:p>
            <a:pPr marL="982663" indent="-982663">
              <a:lnSpc>
                <a:spcPts val="3000"/>
              </a:lnSpc>
              <a:defRPr/>
            </a:pPr>
            <a:r>
              <a:rPr kumimoji="0" lang="zh-TW" altLang="en-US" sz="3200" b="1" dirty="0">
                <a:solidFill>
                  <a:srgbClr val="000099"/>
                </a:solidFill>
                <a:effectLst>
                  <a:outerShdw blurRad="38100" dist="38100" dir="2700000" algn="tl">
                    <a:srgbClr val="C0C0C0"/>
                  </a:outerShdw>
                </a:effectLst>
                <a:latin typeface="標楷體" pitchFamily="65" charset="-120"/>
                <a:ea typeface="標楷體" pitchFamily="65" charset="-120"/>
              </a:rPr>
              <a:t>一</a:t>
            </a:r>
            <a:r>
              <a:rPr kumimoji="0" lang="zh-TW" altLang="en-US" sz="3200" b="1" dirty="0" smtClean="0">
                <a:solidFill>
                  <a:srgbClr val="000099"/>
                </a:solidFill>
                <a:effectLst>
                  <a:outerShdw blurRad="38100" dist="38100" dir="2700000" algn="tl">
                    <a:srgbClr val="C0C0C0"/>
                  </a:outerShdw>
                </a:effectLst>
                <a:latin typeface="標楷體" pitchFamily="65" charset="-120"/>
                <a:ea typeface="標楷體" pitchFamily="65" charset="-120"/>
              </a:rPr>
              <a:t>、處理程序近期</a:t>
            </a:r>
            <a:r>
              <a:rPr kumimoji="0" lang="zh-TW" altLang="en-US" sz="3200" b="1" dirty="0">
                <a:solidFill>
                  <a:srgbClr val="000099"/>
                </a:solidFill>
                <a:effectLst>
                  <a:outerShdw blurRad="38100" dist="38100" dir="2700000" algn="tl">
                    <a:srgbClr val="C0C0C0"/>
                  </a:outerShdw>
                </a:effectLst>
                <a:latin typeface="標楷體" pitchFamily="65" charset="-120"/>
                <a:ea typeface="標楷體" pitchFamily="65" charset="-120"/>
              </a:rPr>
              <a:t>修正</a:t>
            </a:r>
            <a:r>
              <a:rPr kumimoji="0" lang="zh-TW" altLang="en-US" sz="3200" b="1" dirty="0" smtClean="0">
                <a:solidFill>
                  <a:srgbClr val="000099"/>
                </a:solidFill>
                <a:effectLst>
                  <a:outerShdw blurRad="38100" dist="38100" dir="2700000" algn="tl">
                    <a:srgbClr val="C0C0C0"/>
                  </a:outerShdw>
                </a:effectLst>
                <a:latin typeface="標楷體" pitchFamily="65" charset="-120"/>
                <a:ea typeface="標楷體" pitchFamily="65" charset="-120"/>
              </a:rPr>
              <a:t>重點</a:t>
            </a:r>
            <a:endParaRPr kumimoji="0" lang="en-US" altLang="zh-TW" sz="3200" b="1" dirty="0">
              <a:solidFill>
                <a:srgbClr val="000099"/>
              </a:solidFill>
              <a:effectLst>
                <a:outerShdw blurRad="38100" dist="38100" dir="2700000" algn="tl">
                  <a:srgbClr val="C0C0C0"/>
                </a:outerShdw>
              </a:effectLst>
              <a:latin typeface="標楷體" pitchFamily="65" charset="-120"/>
              <a:ea typeface="標楷體" pitchFamily="65" charset="-120"/>
            </a:endParaRPr>
          </a:p>
          <a:p>
            <a:pPr marL="982663" indent="-982663">
              <a:lnSpc>
                <a:spcPts val="3000"/>
              </a:lnSpc>
              <a:defRPr/>
            </a:pPr>
            <a:endParaRPr kumimoji="0" lang="en-US" altLang="zh-TW" sz="3200" b="1" dirty="0">
              <a:solidFill>
                <a:srgbClr val="000099"/>
              </a:solidFill>
              <a:latin typeface="標楷體" pitchFamily="65" charset="-120"/>
              <a:ea typeface="標楷體" pitchFamily="65" charset="-120"/>
            </a:endParaRPr>
          </a:p>
          <a:p>
            <a:pPr marL="982663" indent="-982663">
              <a:lnSpc>
                <a:spcPts val="3000"/>
              </a:lnSpc>
              <a:defRPr/>
            </a:pPr>
            <a:r>
              <a:rPr kumimoji="0" lang="zh-TW" altLang="en-US" sz="3200" b="1" dirty="0">
                <a:solidFill>
                  <a:srgbClr val="000099"/>
                </a:solidFill>
                <a:effectLst>
                  <a:outerShdw blurRad="38100" dist="38100" dir="2700000" algn="tl">
                    <a:srgbClr val="C0C0C0"/>
                  </a:outerShdw>
                </a:effectLst>
                <a:latin typeface="標楷體" pitchFamily="65" charset="-120"/>
                <a:ea typeface="標楷體" pitchFamily="65" charset="-120"/>
              </a:rPr>
              <a:t>二</a:t>
            </a:r>
            <a:r>
              <a:rPr kumimoji="0" lang="zh-TW" altLang="en-US" sz="3200" b="1" dirty="0" smtClean="0">
                <a:solidFill>
                  <a:srgbClr val="000099"/>
                </a:solidFill>
                <a:effectLst>
                  <a:outerShdw blurRad="38100" dist="38100" dir="2700000" algn="tl">
                    <a:srgbClr val="C0C0C0"/>
                  </a:outerShdw>
                </a:effectLst>
                <a:latin typeface="標楷體" pitchFamily="65" charset="-120"/>
                <a:ea typeface="標楷體" pitchFamily="65" charset="-120"/>
              </a:rPr>
              <a:t>、</a:t>
            </a:r>
            <a:r>
              <a:rPr kumimoji="0" lang="zh-TW" altLang="en-US" sz="3200" b="1" dirty="0">
                <a:solidFill>
                  <a:srgbClr val="000099"/>
                </a:solidFill>
                <a:effectLst>
                  <a:outerShdw blurRad="38100" dist="38100" dir="2700000" algn="tl">
                    <a:srgbClr val="C0C0C0"/>
                  </a:outerShdw>
                </a:effectLst>
                <a:latin typeface="標楷體" pitchFamily="65" charset="-120"/>
                <a:ea typeface="標楷體" pitchFamily="65" charset="-120"/>
              </a:rPr>
              <a:t>重大訊息申報時點</a:t>
            </a:r>
            <a:endParaRPr lang="zh-TW" altLang="en-US" sz="3200" b="1" dirty="0">
              <a:solidFill>
                <a:srgbClr val="000099"/>
              </a:solidFill>
              <a:effectLst>
                <a:outerShdw blurRad="38100" dist="38100" dir="2700000" algn="tl">
                  <a:srgbClr val="C0C0C0"/>
                </a:outerShdw>
              </a:effectLst>
              <a:latin typeface="新細明體" pitchFamily="18" charset="-120"/>
              <a:ea typeface="標楷體" pitchFamily="65" charset="-120"/>
            </a:endParaRPr>
          </a:p>
          <a:p>
            <a:pPr marL="982663" indent="-982663">
              <a:lnSpc>
                <a:spcPts val="3000"/>
              </a:lnSpc>
              <a:defRPr/>
            </a:pPr>
            <a:endParaRPr lang="zh-TW" altLang="en-US" sz="3200" b="1" dirty="0">
              <a:solidFill>
                <a:srgbClr val="000099"/>
              </a:solidFill>
              <a:effectLst>
                <a:outerShdw blurRad="38100" dist="38100" dir="2700000" algn="tl">
                  <a:srgbClr val="C0C0C0"/>
                </a:outerShdw>
              </a:effectLst>
              <a:latin typeface="新細明體" pitchFamily="18" charset="-120"/>
              <a:ea typeface="標楷體" pitchFamily="65" charset="-120"/>
            </a:endParaRPr>
          </a:p>
          <a:p>
            <a:pPr marL="982663" indent="-982663">
              <a:lnSpc>
                <a:spcPts val="3000"/>
              </a:lnSpc>
              <a:defRPr/>
            </a:pPr>
            <a:r>
              <a:rPr lang="zh-TW" altLang="en-US" sz="3200" b="1" dirty="0">
                <a:solidFill>
                  <a:srgbClr val="000099"/>
                </a:solidFill>
                <a:effectLst>
                  <a:outerShdw blurRad="38100" dist="38100" dir="2700000" algn="tl">
                    <a:srgbClr val="C0C0C0"/>
                  </a:outerShdw>
                </a:effectLst>
                <a:latin typeface="Arial" charset="0"/>
                <a:ea typeface="標楷體" pitchFamily="65" charset="-120"/>
              </a:rPr>
              <a:t>三</a:t>
            </a:r>
            <a:r>
              <a:rPr lang="zh-TW" altLang="en-US" sz="3200" b="1" dirty="0" smtClean="0">
                <a:solidFill>
                  <a:srgbClr val="000099"/>
                </a:solidFill>
                <a:effectLst>
                  <a:outerShdw blurRad="38100" dist="38100" dir="2700000" algn="tl">
                    <a:srgbClr val="C0C0C0"/>
                  </a:outerShdw>
                </a:effectLst>
                <a:latin typeface="Arial" charset="0"/>
                <a:ea typeface="標楷體" pitchFamily="65" charset="-120"/>
              </a:rPr>
              <a:t>、</a:t>
            </a:r>
            <a:r>
              <a:rPr lang="zh-TW" altLang="en-US" sz="3200" b="1" dirty="0">
                <a:solidFill>
                  <a:srgbClr val="000099"/>
                </a:solidFill>
                <a:effectLst>
                  <a:outerShdw blurRad="38100" dist="38100" dir="2700000" algn="tl">
                    <a:srgbClr val="C0C0C0"/>
                  </a:outerShdw>
                </a:effectLst>
                <a:latin typeface="Arial" charset="0"/>
                <a:ea typeface="標楷體" pitchFamily="65" charset="-120"/>
              </a:rPr>
              <a:t>應</a:t>
            </a:r>
            <a:r>
              <a:rPr lang="zh-TW" altLang="en-US" sz="3200" b="1" dirty="0" smtClean="0">
                <a:solidFill>
                  <a:srgbClr val="000099"/>
                </a:solidFill>
                <a:effectLst>
                  <a:outerShdw blurRad="38100" dist="38100" dir="2700000" algn="tl">
                    <a:srgbClr val="C0C0C0"/>
                  </a:outerShdw>
                </a:effectLst>
                <a:latin typeface="Arial" charset="0"/>
                <a:ea typeface="標楷體" pitchFamily="65" charset="-120"/>
              </a:rPr>
              <a:t>注意事項參考問答集</a:t>
            </a:r>
            <a:endParaRPr lang="en-US" altLang="zh-TW" sz="3200" b="1" dirty="0" smtClean="0">
              <a:solidFill>
                <a:srgbClr val="000099"/>
              </a:solidFill>
              <a:effectLst>
                <a:outerShdw blurRad="38100" dist="38100" dir="2700000" algn="tl">
                  <a:srgbClr val="C0C0C0"/>
                </a:outerShdw>
              </a:effectLst>
              <a:latin typeface="Arial" charset="0"/>
              <a:ea typeface="標楷體" pitchFamily="65" charset="-120"/>
            </a:endParaRPr>
          </a:p>
          <a:p>
            <a:pPr marL="982663" indent="-982663">
              <a:lnSpc>
                <a:spcPts val="3000"/>
              </a:lnSpc>
              <a:defRPr/>
            </a:pPr>
            <a:endParaRPr lang="en-US" altLang="zh-TW" sz="3200" b="1" dirty="0">
              <a:solidFill>
                <a:srgbClr val="000099"/>
              </a:solidFill>
              <a:effectLst>
                <a:outerShdw blurRad="38100" dist="38100" dir="2700000" algn="tl">
                  <a:srgbClr val="C0C0C0"/>
                </a:outerShdw>
              </a:effectLst>
              <a:latin typeface="Arial" charset="0"/>
              <a:ea typeface="標楷體" pitchFamily="65" charset="-120"/>
            </a:endParaRPr>
          </a:p>
          <a:p>
            <a:pPr marL="982663" indent="-982663">
              <a:lnSpc>
                <a:spcPts val="3000"/>
              </a:lnSpc>
              <a:defRPr/>
            </a:pPr>
            <a:r>
              <a:rPr lang="zh-TW" altLang="en-US" sz="3200" b="1" dirty="0" smtClean="0">
                <a:solidFill>
                  <a:srgbClr val="000099"/>
                </a:solidFill>
                <a:effectLst>
                  <a:outerShdw blurRad="38100" dist="38100" dir="2700000" algn="tl">
                    <a:srgbClr val="C0C0C0"/>
                  </a:outerShdw>
                </a:effectLst>
                <a:latin typeface="Arial" charset="0"/>
                <a:ea typeface="標楷體" pitchFamily="65" charset="-120"/>
              </a:rPr>
              <a:t>四、近期施行之相關措施</a:t>
            </a:r>
            <a:endParaRPr lang="en-US" altLang="zh-TW" sz="3200" b="1" dirty="0">
              <a:solidFill>
                <a:srgbClr val="000099"/>
              </a:solidFill>
              <a:effectLst>
                <a:outerShdw blurRad="38100" dist="38100" dir="2700000" algn="tl">
                  <a:srgbClr val="C0C0C0"/>
                </a:outerShdw>
              </a:effectLst>
              <a:latin typeface="Arial" charset="0"/>
              <a:ea typeface="標楷體" pitchFamily="65" charset="-120"/>
            </a:endParaRPr>
          </a:p>
          <a:p>
            <a:pPr marL="982663" indent="-982663">
              <a:lnSpc>
                <a:spcPts val="3000"/>
              </a:lnSpc>
              <a:defRPr/>
            </a:pPr>
            <a:endParaRPr lang="en-US" altLang="zh-TW" sz="3200" b="1" dirty="0">
              <a:solidFill>
                <a:srgbClr val="000099"/>
              </a:solidFill>
              <a:effectLst>
                <a:outerShdw blurRad="38100" dist="38100" dir="2700000" algn="tl">
                  <a:srgbClr val="C0C0C0"/>
                </a:outerShdw>
              </a:effectLst>
              <a:latin typeface="Arial" charset="0"/>
              <a:ea typeface="標楷體" pitchFamily="65" charset="-120"/>
            </a:endParaRPr>
          </a:p>
          <a:p>
            <a:pPr marL="982663" indent="-982663">
              <a:lnSpc>
                <a:spcPts val="3000"/>
              </a:lnSpc>
              <a:defRPr/>
            </a:pPr>
            <a:r>
              <a:rPr lang="zh-TW" altLang="en-US" sz="3200" b="1" dirty="0">
                <a:solidFill>
                  <a:srgbClr val="000099"/>
                </a:solidFill>
                <a:effectLst>
                  <a:outerShdw blurRad="38100" dist="38100" dir="2700000" algn="tl">
                    <a:srgbClr val="C0C0C0"/>
                  </a:outerShdw>
                </a:effectLst>
                <a:latin typeface="Arial" charset="0"/>
                <a:ea typeface="標楷體" pitchFamily="65" charset="-120"/>
              </a:rPr>
              <a:t>五</a:t>
            </a:r>
            <a:r>
              <a:rPr lang="zh-TW" altLang="en-US" sz="3200" b="1" dirty="0" smtClean="0">
                <a:solidFill>
                  <a:srgbClr val="000099"/>
                </a:solidFill>
                <a:effectLst>
                  <a:outerShdw blurRad="38100" dist="38100" dir="2700000" algn="tl">
                    <a:srgbClr val="C0C0C0"/>
                  </a:outerShdw>
                </a:effectLst>
                <a:latin typeface="Arial" charset="0"/>
                <a:ea typeface="標楷體" pitchFamily="65" charset="-120"/>
              </a:rPr>
              <a:t>、</a:t>
            </a:r>
            <a:r>
              <a:rPr lang="zh-TW" altLang="en-US" sz="3200" b="1" dirty="0">
                <a:solidFill>
                  <a:srgbClr val="000099"/>
                </a:solidFill>
                <a:effectLst>
                  <a:outerShdw blurRad="38100" dist="38100" dir="2700000" algn="tl">
                    <a:srgbClr val="C0C0C0"/>
                  </a:outerShdw>
                </a:effectLst>
                <a:latin typeface="Arial" charset="0"/>
                <a:ea typeface="標楷體" pitchFamily="65" charset="-120"/>
              </a:rPr>
              <a:t>常見</a:t>
            </a:r>
            <a:r>
              <a:rPr lang="zh-TW" altLang="en-US" sz="3200" b="1" dirty="0" smtClean="0">
                <a:solidFill>
                  <a:srgbClr val="000099"/>
                </a:solidFill>
                <a:effectLst>
                  <a:outerShdw blurRad="38100" dist="38100" dir="2700000" algn="tl">
                    <a:srgbClr val="C0C0C0"/>
                  </a:outerShdw>
                </a:effectLst>
                <a:latin typeface="Arial" charset="0"/>
                <a:ea typeface="標楷體" pitchFamily="65" charset="-120"/>
              </a:rPr>
              <a:t>缺失</a:t>
            </a:r>
            <a:endParaRPr lang="en-US" altLang="zh-TW" sz="3200" b="1" dirty="0">
              <a:solidFill>
                <a:srgbClr val="000099"/>
              </a:solidFill>
              <a:effectLst>
                <a:outerShdw blurRad="38100" dist="38100" dir="2700000" algn="tl">
                  <a:srgbClr val="C0C0C0"/>
                </a:outerShdw>
              </a:effectLst>
              <a:latin typeface="Arial" charset="0"/>
              <a:ea typeface="標楷體" pitchFamily="65" charset="-120"/>
            </a:endParaRPr>
          </a:p>
          <a:p>
            <a:pPr marL="982663" indent="-982663">
              <a:lnSpc>
                <a:spcPts val="4500"/>
              </a:lnSpc>
              <a:defRPr/>
            </a:pPr>
            <a:endParaRPr lang="en-US" altLang="zh-TW" sz="5400" b="1" dirty="0">
              <a:solidFill>
                <a:srgbClr val="000099"/>
              </a:solidFill>
              <a:effectLst>
                <a:outerShdw blurRad="38100" dist="38100" dir="2700000" algn="tl">
                  <a:srgbClr val="C0C0C0"/>
                </a:outerShdw>
              </a:effectLst>
              <a:latin typeface="Arial" charset="0"/>
              <a:ea typeface="標楷體" pitchFamily="65" charset="-120"/>
            </a:endParaRPr>
          </a:p>
          <a:p>
            <a:pPr marL="982663" indent="-982663">
              <a:lnSpc>
                <a:spcPts val="4500"/>
              </a:lnSpc>
              <a:defRPr/>
            </a:pPr>
            <a:endParaRPr lang="zh-TW" altLang="en-US" sz="5400" b="1" dirty="0">
              <a:solidFill>
                <a:srgbClr val="000099"/>
              </a:solidFill>
              <a:effectLst>
                <a:outerShdw blurRad="38100" dist="38100" dir="2700000" algn="tl">
                  <a:srgbClr val="C0C0C0"/>
                </a:outerShdw>
              </a:effectLst>
              <a:latin typeface="Arial" charset="0"/>
              <a:ea typeface="標楷體" pitchFamily="65" charset="-12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2"/>
          <p:cNvSpPr>
            <a:spLocks noGrp="1"/>
          </p:cNvSpPr>
          <p:nvPr>
            <p:ph type="title"/>
          </p:nvPr>
        </p:nvSpPr>
        <p:spPr bwMode="auto">
          <a:xfrm>
            <a:off x="1593850" y="115888"/>
            <a:ext cx="7010400" cy="725487"/>
          </a:xfrm>
        </p:spPr>
        <p:txBody>
          <a:bodyPr vert="horz" wrap="square" lIns="91440" tIns="45720" rIns="91440" bIns="45720" numCol="1" anchorCtr="0" compatLnSpc="1">
            <a:prstTxWarp prst="textNoShape">
              <a:avLst/>
            </a:prstTxWarp>
            <a:normAutofit fontScale="90000"/>
          </a:bodyPr>
          <a:lstStyle/>
          <a:p>
            <a:pPr algn="ctr">
              <a:defRPr/>
            </a:pPr>
            <a:r>
              <a:rPr lang="zh-TW" altLang="en-US" sz="4400" dirty="0" smtClean="0">
                <a:solidFill>
                  <a:schemeClr val="tx2">
                    <a:satMod val="130000"/>
                  </a:schemeClr>
                </a:solidFill>
              </a:rPr>
              <a:t>重大訊息申報時點</a:t>
            </a:r>
            <a:r>
              <a:rPr lang="en-US" altLang="zh-TW" sz="4400" dirty="0" smtClean="0">
                <a:solidFill>
                  <a:schemeClr val="tx2">
                    <a:satMod val="130000"/>
                  </a:schemeClr>
                </a:solidFill>
              </a:rPr>
              <a:t>(3)</a:t>
            </a:r>
            <a:endParaRPr lang="zh-TW" altLang="en-US" sz="3200" b="1" dirty="0" smtClean="0">
              <a:solidFill>
                <a:srgbClr val="000099"/>
              </a:solidFill>
              <a:effectLst/>
            </a:endParaRPr>
          </a:p>
        </p:txBody>
      </p:sp>
      <p:sp>
        <p:nvSpPr>
          <p:cNvPr id="140291" name="Rectangle 3"/>
          <p:cNvSpPr>
            <a:spLocks noGrp="1"/>
          </p:cNvSpPr>
          <p:nvPr>
            <p:ph type="body" idx="1"/>
          </p:nvPr>
        </p:nvSpPr>
        <p:spPr>
          <a:xfrm>
            <a:off x="899592" y="991036"/>
            <a:ext cx="8045450" cy="5864225"/>
          </a:xfrm>
        </p:spPr>
        <p:txBody>
          <a:bodyPr/>
          <a:lstStyle/>
          <a:p>
            <a:pPr marL="723900" lvl="1" indent="-533400">
              <a:lnSpc>
                <a:spcPct val="90000"/>
              </a:lnSpc>
              <a:buClr>
                <a:schemeClr val="tx1"/>
              </a:buClr>
              <a:buFont typeface="Verdana" panose="020B0604030504040204" pitchFamily="34" charset="0"/>
              <a:buNone/>
            </a:pPr>
            <a:r>
              <a:rPr lang="en-US" altLang="zh-TW" sz="2400" dirty="0" smtClean="0"/>
              <a:t>Q</a:t>
            </a:r>
            <a:r>
              <a:rPr lang="zh-TW" altLang="en-US" sz="2400" dirty="0" smtClean="0"/>
              <a:t>：甲公司於</a:t>
            </a:r>
            <a:r>
              <a:rPr lang="en-US" altLang="zh-TW" sz="2400" dirty="0" smtClean="0"/>
              <a:t>105</a:t>
            </a:r>
            <a:r>
              <a:rPr lang="zh-TW" altLang="en-US" sz="2400" dirty="0" smtClean="0"/>
              <a:t>年</a:t>
            </a:r>
            <a:r>
              <a:rPr lang="en-US" altLang="zh-TW" sz="2400" dirty="0"/>
              <a:t>9</a:t>
            </a:r>
            <a:r>
              <a:rPr lang="zh-TW" altLang="en-US" sz="2400" dirty="0" smtClean="0"/>
              <a:t>月</a:t>
            </a:r>
            <a:r>
              <a:rPr lang="en-US" altLang="zh-TW" sz="2400" dirty="0"/>
              <a:t>2</a:t>
            </a:r>
            <a:r>
              <a:rPr lang="zh-TW" altLang="en-US" sz="2400" dirty="0" smtClean="0"/>
              <a:t>日（星期五）上午</a:t>
            </a:r>
            <a:r>
              <a:rPr lang="en-US" altLang="zh-TW" sz="2400" dirty="0" smtClean="0"/>
              <a:t>10:00</a:t>
            </a:r>
            <a:r>
              <a:rPr lang="zh-TW" altLang="en-US" sz="2400" dirty="0" smtClean="0"/>
              <a:t>召開董事</a:t>
            </a:r>
            <a:endParaRPr lang="en-US" altLang="zh-TW" sz="2400" dirty="0" smtClean="0"/>
          </a:p>
          <a:p>
            <a:pPr marL="723900" lvl="1" indent="-533400">
              <a:lnSpc>
                <a:spcPct val="90000"/>
              </a:lnSpc>
              <a:buClr>
                <a:schemeClr val="tx1"/>
              </a:buClr>
              <a:buFont typeface="Verdana" panose="020B0604030504040204" pitchFamily="34" charset="0"/>
              <a:buNone/>
            </a:pPr>
            <a:r>
              <a:rPr lang="zh-TW" altLang="en-US" sz="2400" dirty="0" smtClean="0"/>
              <a:t>   會通過實施庫藏股，該則重大訊息之發布時點？</a:t>
            </a:r>
            <a:endParaRPr lang="en-US" altLang="zh-TW" sz="2400" dirty="0" smtClean="0"/>
          </a:p>
          <a:p>
            <a:pPr marL="723900" lvl="1" indent="-533400">
              <a:lnSpc>
                <a:spcPct val="90000"/>
              </a:lnSpc>
              <a:buClr>
                <a:schemeClr val="tx1"/>
              </a:buClr>
              <a:buFont typeface="Verdana" panose="020B0604030504040204" pitchFamily="34" charset="0"/>
              <a:buNone/>
            </a:pPr>
            <a:endParaRPr lang="en-US" altLang="zh-TW" sz="2400" dirty="0" smtClean="0"/>
          </a:p>
          <a:p>
            <a:pPr marL="723900" lvl="1" indent="-533400">
              <a:lnSpc>
                <a:spcPct val="90000"/>
              </a:lnSpc>
              <a:buClr>
                <a:schemeClr val="tx1"/>
              </a:buClr>
              <a:buFont typeface="Verdana" panose="020B0604030504040204" pitchFamily="34" charset="0"/>
              <a:buNone/>
            </a:pPr>
            <a:r>
              <a:rPr lang="en-US" altLang="zh-TW" sz="2200" dirty="0" smtClean="0">
                <a:solidFill>
                  <a:srgbClr val="000099"/>
                </a:solidFill>
              </a:rPr>
              <a:t>A1</a:t>
            </a:r>
            <a:r>
              <a:rPr lang="zh-TW" altLang="en-US" sz="2200" dirty="0" smtClean="0">
                <a:solidFill>
                  <a:srgbClr val="000099"/>
                </a:solidFill>
              </a:rPr>
              <a:t>：如無下列狀況，則甲公司至遲應於</a:t>
            </a:r>
            <a:r>
              <a:rPr lang="en-US" altLang="zh-TW" sz="2200" dirty="0" smtClean="0">
                <a:solidFill>
                  <a:srgbClr val="C00000"/>
                </a:solidFill>
              </a:rPr>
              <a:t>9</a:t>
            </a:r>
            <a:r>
              <a:rPr lang="zh-TW" altLang="en-US" sz="2200" dirty="0" smtClean="0">
                <a:solidFill>
                  <a:srgbClr val="C00000"/>
                </a:solidFill>
              </a:rPr>
              <a:t>月</a:t>
            </a:r>
            <a:r>
              <a:rPr lang="en-US" altLang="zh-TW" sz="2200" dirty="0" smtClean="0">
                <a:solidFill>
                  <a:srgbClr val="C00000"/>
                </a:solidFill>
              </a:rPr>
              <a:t>5</a:t>
            </a:r>
            <a:r>
              <a:rPr lang="zh-TW" altLang="en-US" sz="2200" dirty="0" smtClean="0">
                <a:solidFill>
                  <a:srgbClr val="C00000"/>
                </a:solidFill>
              </a:rPr>
              <a:t>日</a:t>
            </a:r>
            <a:r>
              <a:rPr lang="en-US" altLang="zh-TW" sz="2200" dirty="0" smtClean="0">
                <a:solidFill>
                  <a:srgbClr val="C00000"/>
                </a:solidFill>
              </a:rPr>
              <a:t>(</a:t>
            </a:r>
            <a:r>
              <a:rPr lang="zh-TW" altLang="en-US" sz="2200" dirty="0" smtClean="0">
                <a:solidFill>
                  <a:srgbClr val="C00000"/>
                </a:solidFill>
              </a:rPr>
              <a:t>星期一</a:t>
            </a:r>
            <a:r>
              <a:rPr lang="en-US" altLang="zh-TW" sz="2200" dirty="0" smtClean="0">
                <a:solidFill>
                  <a:srgbClr val="C00000"/>
                </a:solidFill>
              </a:rPr>
              <a:t>)7</a:t>
            </a:r>
            <a:r>
              <a:rPr lang="zh-TW" altLang="en-US" sz="2200" dirty="0" smtClean="0">
                <a:solidFill>
                  <a:srgbClr val="C00000"/>
                </a:solidFill>
              </a:rPr>
              <a:t>：</a:t>
            </a:r>
            <a:r>
              <a:rPr lang="en-US" altLang="zh-TW" sz="2200" dirty="0" smtClean="0">
                <a:solidFill>
                  <a:srgbClr val="C00000"/>
                </a:solidFill>
              </a:rPr>
              <a:t>00</a:t>
            </a:r>
          </a:p>
          <a:p>
            <a:pPr marL="723900" lvl="1" indent="-533400">
              <a:lnSpc>
                <a:spcPct val="90000"/>
              </a:lnSpc>
              <a:buClr>
                <a:schemeClr val="tx1"/>
              </a:buClr>
              <a:buFont typeface="Verdana" panose="020B0604030504040204" pitchFamily="34" charset="0"/>
              <a:buNone/>
            </a:pPr>
            <a:r>
              <a:rPr lang="zh-TW" altLang="en-US" sz="2200" dirty="0">
                <a:solidFill>
                  <a:srgbClr val="C00000"/>
                </a:solidFill>
              </a:rPr>
              <a:t> </a:t>
            </a:r>
            <a:r>
              <a:rPr lang="zh-TW" altLang="en-US" sz="2200" dirty="0" smtClean="0">
                <a:solidFill>
                  <a:srgbClr val="C00000"/>
                </a:solidFill>
              </a:rPr>
              <a:t>   </a:t>
            </a:r>
            <a:r>
              <a:rPr lang="zh-TW" altLang="en-US" sz="2200" dirty="0" smtClean="0">
                <a:solidFill>
                  <a:srgbClr val="000099"/>
                </a:solidFill>
              </a:rPr>
              <a:t>前完成公告申報。</a:t>
            </a:r>
            <a:endParaRPr lang="en-US" altLang="zh-TW" sz="2200" dirty="0" smtClean="0">
              <a:solidFill>
                <a:srgbClr val="000099"/>
              </a:solidFill>
            </a:endParaRPr>
          </a:p>
          <a:p>
            <a:pPr marL="723900" lvl="1" indent="-533400">
              <a:lnSpc>
                <a:spcPct val="90000"/>
              </a:lnSpc>
              <a:spcBef>
                <a:spcPts val="2400"/>
              </a:spcBef>
              <a:buClr>
                <a:schemeClr val="tx1"/>
              </a:buClr>
              <a:buFont typeface="Verdana" panose="020B0604030504040204" pitchFamily="34" charset="0"/>
              <a:buNone/>
            </a:pPr>
            <a:r>
              <a:rPr lang="en-US" altLang="zh-TW" sz="2200" dirty="0" smtClean="0">
                <a:solidFill>
                  <a:srgbClr val="000099"/>
                </a:solidFill>
              </a:rPr>
              <a:t>A2</a:t>
            </a:r>
            <a:r>
              <a:rPr lang="zh-TW" altLang="en-US" sz="2200" dirty="0" smtClean="0">
                <a:solidFill>
                  <a:srgbClr val="000099"/>
                </a:solidFill>
              </a:rPr>
              <a:t>：若甲公司於</a:t>
            </a:r>
            <a:r>
              <a:rPr lang="en-US" altLang="zh-TW" sz="2200" dirty="0" smtClean="0">
                <a:solidFill>
                  <a:srgbClr val="000099"/>
                </a:solidFill>
              </a:rPr>
              <a:t>9</a:t>
            </a:r>
            <a:r>
              <a:rPr lang="zh-TW" altLang="en-US" sz="2200" dirty="0" smtClean="0">
                <a:solidFill>
                  <a:srgbClr val="000099"/>
                </a:solidFill>
              </a:rPr>
              <a:t>月</a:t>
            </a:r>
            <a:r>
              <a:rPr lang="en-US" altLang="zh-TW" sz="2200" dirty="0">
                <a:solidFill>
                  <a:srgbClr val="000099"/>
                </a:solidFill>
              </a:rPr>
              <a:t>2</a:t>
            </a:r>
            <a:r>
              <a:rPr lang="zh-TW" altLang="en-US" sz="2200" dirty="0" smtClean="0">
                <a:solidFill>
                  <a:srgbClr val="000099"/>
                </a:solidFill>
              </a:rPr>
              <a:t>日下午</a:t>
            </a:r>
            <a:r>
              <a:rPr lang="en-US" altLang="zh-TW" sz="2200" dirty="0" smtClean="0">
                <a:solidFill>
                  <a:srgbClr val="000099"/>
                </a:solidFill>
              </a:rPr>
              <a:t>5</a:t>
            </a:r>
            <a:r>
              <a:rPr lang="zh-TW" altLang="en-US" sz="2200" dirty="0" smtClean="0">
                <a:solidFill>
                  <a:srgbClr val="000099"/>
                </a:solidFill>
              </a:rPr>
              <a:t>：</a:t>
            </a:r>
            <a:r>
              <a:rPr lang="en-US" altLang="zh-TW" sz="2200" dirty="0" smtClean="0">
                <a:solidFill>
                  <a:srgbClr val="000099"/>
                </a:solidFill>
              </a:rPr>
              <a:t>00</a:t>
            </a:r>
            <a:r>
              <a:rPr lang="zh-TW" altLang="en-US" sz="2200" dirty="0" smtClean="0">
                <a:solidFill>
                  <a:srgbClr val="000099"/>
                </a:solidFill>
              </a:rPr>
              <a:t>對外發布新聞稿，說明其預</a:t>
            </a:r>
            <a:endParaRPr lang="en-US" altLang="zh-TW" sz="2200" dirty="0" smtClean="0">
              <a:solidFill>
                <a:srgbClr val="000099"/>
              </a:solidFill>
            </a:endParaRPr>
          </a:p>
          <a:p>
            <a:pPr marL="723900" lvl="1" indent="-533400">
              <a:lnSpc>
                <a:spcPct val="90000"/>
              </a:lnSpc>
              <a:spcBef>
                <a:spcPts val="600"/>
              </a:spcBef>
              <a:buClr>
                <a:schemeClr val="tx1"/>
              </a:buClr>
              <a:buFont typeface="Verdana" panose="020B0604030504040204" pitchFamily="34" charset="0"/>
              <a:buNone/>
            </a:pPr>
            <a:r>
              <a:rPr lang="zh-TW" altLang="en-US" sz="2200" dirty="0" smtClean="0">
                <a:solidFill>
                  <a:srgbClr val="000099"/>
                </a:solidFill>
              </a:rPr>
              <a:t>    訂實施庫藏股計畫，則甲公司至遲應於</a:t>
            </a:r>
            <a:r>
              <a:rPr lang="en-US" altLang="zh-TW" sz="2200" dirty="0">
                <a:solidFill>
                  <a:srgbClr val="C00000"/>
                </a:solidFill>
              </a:rPr>
              <a:t>9</a:t>
            </a:r>
            <a:r>
              <a:rPr lang="zh-TW" altLang="en-US" sz="2200" dirty="0" smtClean="0">
                <a:solidFill>
                  <a:srgbClr val="C00000"/>
                </a:solidFill>
              </a:rPr>
              <a:t>月</a:t>
            </a:r>
            <a:r>
              <a:rPr lang="en-US" altLang="zh-TW" sz="2200" dirty="0">
                <a:solidFill>
                  <a:srgbClr val="C00000"/>
                </a:solidFill>
              </a:rPr>
              <a:t>2</a:t>
            </a:r>
            <a:r>
              <a:rPr lang="zh-TW" altLang="en-US" sz="2200" dirty="0" smtClean="0">
                <a:solidFill>
                  <a:srgbClr val="C00000"/>
                </a:solidFill>
              </a:rPr>
              <a:t>日下午</a:t>
            </a:r>
            <a:r>
              <a:rPr lang="en-US" altLang="zh-TW" sz="2200" dirty="0" smtClean="0">
                <a:solidFill>
                  <a:srgbClr val="C00000"/>
                </a:solidFill>
              </a:rPr>
              <a:t>5</a:t>
            </a:r>
            <a:r>
              <a:rPr lang="zh-TW" altLang="en-US" sz="2200" dirty="0" smtClean="0">
                <a:solidFill>
                  <a:srgbClr val="C00000"/>
                </a:solidFill>
              </a:rPr>
              <a:t>：</a:t>
            </a:r>
            <a:r>
              <a:rPr lang="en-US" altLang="zh-TW" sz="2200" dirty="0" smtClean="0">
                <a:solidFill>
                  <a:srgbClr val="C00000"/>
                </a:solidFill>
              </a:rPr>
              <a:t>00</a:t>
            </a:r>
          </a:p>
          <a:p>
            <a:pPr marL="723900" lvl="1" indent="-533400">
              <a:lnSpc>
                <a:spcPct val="90000"/>
              </a:lnSpc>
              <a:spcBef>
                <a:spcPts val="600"/>
              </a:spcBef>
              <a:buClr>
                <a:schemeClr val="tx1"/>
              </a:buClr>
              <a:buFont typeface="Verdana" panose="020B0604030504040204" pitchFamily="34" charset="0"/>
              <a:buNone/>
            </a:pPr>
            <a:r>
              <a:rPr lang="zh-TW" altLang="en-US" sz="2200" dirty="0" smtClean="0">
                <a:solidFill>
                  <a:srgbClr val="C00000"/>
                </a:solidFill>
              </a:rPr>
              <a:t>    前</a:t>
            </a:r>
            <a:r>
              <a:rPr lang="zh-TW" altLang="en-US" sz="2200" dirty="0" smtClean="0">
                <a:solidFill>
                  <a:srgbClr val="000099"/>
                </a:solidFill>
              </a:rPr>
              <a:t>公告重大訊息。</a:t>
            </a:r>
            <a:endParaRPr lang="en-US" altLang="zh-TW" sz="2200" dirty="0" smtClean="0">
              <a:solidFill>
                <a:srgbClr val="000099"/>
              </a:solidFill>
            </a:endParaRPr>
          </a:p>
          <a:p>
            <a:pPr marL="723900" lvl="1" indent="-533400">
              <a:lnSpc>
                <a:spcPct val="90000"/>
              </a:lnSpc>
              <a:spcBef>
                <a:spcPts val="2400"/>
              </a:spcBef>
              <a:buClr>
                <a:schemeClr val="tx1"/>
              </a:buClr>
              <a:buFont typeface="Verdana" panose="020B0604030504040204" pitchFamily="34" charset="0"/>
              <a:buNone/>
            </a:pPr>
            <a:r>
              <a:rPr lang="en-US" altLang="zh-TW" sz="2200" dirty="0" smtClean="0">
                <a:solidFill>
                  <a:srgbClr val="000099"/>
                </a:solidFill>
              </a:rPr>
              <a:t>A3</a:t>
            </a:r>
            <a:r>
              <a:rPr lang="zh-TW" altLang="en-US" sz="2200" dirty="0" smtClean="0">
                <a:solidFill>
                  <a:srgbClr val="000099"/>
                </a:solidFill>
              </a:rPr>
              <a:t>：若甲公司於</a:t>
            </a:r>
            <a:r>
              <a:rPr lang="en-US" altLang="zh-TW" sz="2200" dirty="0" smtClean="0">
                <a:solidFill>
                  <a:srgbClr val="000099"/>
                </a:solidFill>
              </a:rPr>
              <a:t>9</a:t>
            </a:r>
            <a:r>
              <a:rPr lang="zh-TW" altLang="en-US" sz="2200" dirty="0" smtClean="0">
                <a:solidFill>
                  <a:srgbClr val="000099"/>
                </a:solidFill>
              </a:rPr>
              <a:t>月</a:t>
            </a:r>
            <a:r>
              <a:rPr lang="en-US" altLang="zh-TW" sz="2200" dirty="0" smtClean="0">
                <a:solidFill>
                  <a:srgbClr val="000099"/>
                </a:solidFill>
              </a:rPr>
              <a:t>2</a:t>
            </a:r>
            <a:r>
              <a:rPr lang="zh-TW" altLang="en-US" sz="2200" dirty="0" smtClean="0">
                <a:solidFill>
                  <a:srgbClr val="000099"/>
                </a:solidFill>
              </a:rPr>
              <a:t>日上午</a:t>
            </a:r>
            <a:r>
              <a:rPr lang="en-US" altLang="zh-TW" sz="2200" dirty="0" smtClean="0">
                <a:solidFill>
                  <a:srgbClr val="000099"/>
                </a:solidFill>
              </a:rPr>
              <a:t>10:30</a:t>
            </a:r>
            <a:r>
              <a:rPr lang="zh-TW" altLang="en-US" sz="2200" dirty="0" smtClean="0">
                <a:solidFill>
                  <a:srgbClr val="000099"/>
                </a:solidFill>
              </a:rPr>
              <a:t>發現電子媒體大篇幅報導「</a:t>
            </a:r>
            <a:endParaRPr lang="en-US" altLang="zh-TW" sz="2200" dirty="0" smtClean="0">
              <a:solidFill>
                <a:srgbClr val="000099"/>
              </a:solidFill>
            </a:endParaRPr>
          </a:p>
          <a:p>
            <a:pPr marL="723900" lvl="1" indent="-533400">
              <a:lnSpc>
                <a:spcPct val="90000"/>
              </a:lnSpc>
              <a:spcBef>
                <a:spcPts val="600"/>
              </a:spcBef>
              <a:buClr>
                <a:schemeClr val="tx1"/>
              </a:buClr>
              <a:buFont typeface="Verdana" panose="020B0604030504040204" pitchFamily="34" charset="0"/>
              <a:buNone/>
            </a:pPr>
            <a:r>
              <a:rPr lang="zh-TW" altLang="en-US" sz="2200" dirty="0">
                <a:solidFill>
                  <a:srgbClr val="000099"/>
                </a:solidFill>
              </a:rPr>
              <a:t> </a:t>
            </a:r>
            <a:r>
              <a:rPr lang="zh-TW" altLang="en-US" sz="2200" dirty="0" smtClean="0">
                <a:solidFill>
                  <a:srgbClr val="000099"/>
                </a:solidFill>
              </a:rPr>
              <a:t>   甲公司將實施庫藏股來護盤」，則甲公司至遲應於</a:t>
            </a:r>
            <a:r>
              <a:rPr lang="en-US" altLang="zh-TW" sz="2200" dirty="0" smtClean="0">
                <a:solidFill>
                  <a:srgbClr val="C00000"/>
                </a:solidFill>
              </a:rPr>
              <a:t>9</a:t>
            </a:r>
            <a:r>
              <a:rPr lang="zh-TW" altLang="en-US" sz="2200" dirty="0" smtClean="0">
                <a:solidFill>
                  <a:srgbClr val="C00000"/>
                </a:solidFill>
              </a:rPr>
              <a:t>月</a:t>
            </a:r>
            <a:r>
              <a:rPr lang="en-US" altLang="zh-TW" sz="2200" dirty="0" smtClean="0">
                <a:solidFill>
                  <a:srgbClr val="C00000"/>
                </a:solidFill>
              </a:rPr>
              <a:t>2</a:t>
            </a:r>
            <a:r>
              <a:rPr lang="zh-TW" altLang="en-US" sz="2200" dirty="0" smtClean="0">
                <a:solidFill>
                  <a:srgbClr val="C00000"/>
                </a:solidFill>
              </a:rPr>
              <a:t>日</a:t>
            </a:r>
            <a:endParaRPr lang="en-US" altLang="zh-TW" sz="2200" dirty="0" smtClean="0">
              <a:solidFill>
                <a:srgbClr val="C00000"/>
              </a:solidFill>
            </a:endParaRPr>
          </a:p>
          <a:p>
            <a:pPr marL="723900" lvl="1" indent="-533400">
              <a:lnSpc>
                <a:spcPct val="90000"/>
              </a:lnSpc>
              <a:spcBef>
                <a:spcPts val="600"/>
              </a:spcBef>
              <a:buClr>
                <a:schemeClr val="tx1"/>
              </a:buClr>
              <a:buFont typeface="Verdana" panose="020B0604030504040204" pitchFamily="34" charset="0"/>
              <a:buNone/>
            </a:pPr>
            <a:r>
              <a:rPr lang="zh-TW" altLang="en-US" sz="2200" dirty="0">
                <a:solidFill>
                  <a:srgbClr val="C00000"/>
                </a:solidFill>
              </a:rPr>
              <a:t> </a:t>
            </a:r>
            <a:r>
              <a:rPr lang="zh-TW" altLang="en-US" sz="2200" dirty="0" smtClean="0">
                <a:solidFill>
                  <a:srgbClr val="C00000"/>
                </a:solidFill>
              </a:rPr>
              <a:t>   中午</a:t>
            </a:r>
            <a:r>
              <a:rPr lang="en-US" altLang="zh-TW" sz="2200" dirty="0" smtClean="0">
                <a:solidFill>
                  <a:srgbClr val="C00000"/>
                </a:solidFill>
              </a:rPr>
              <a:t>12</a:t>
            </a:r>
            <a:r>
              <a:rPr lang="zh-TW" altLang="en-US" sz="2200" dirty="0" smtClean="0">
                <a:solidFill>
                  <a:srgbClr val="C00000"/>
                </a:solidFill>
              </a:rPr>
              <a:t>：</a:t>
            </a:r>
            <a:r>
              <a:rPr lang="en-US" altLang="zh-TW" sz="2200" dirty="0" smtClean="0">
                <a:solidFill>
                  <a:srgbClr val="C00000"/>
                </a:solidFill>
              </a:rPr>
              <a:t>30</a:t>
            </a:r>
            <a:r>
              <a:rPr lang="zh-TW" altLang="en-US" sz="2200" dirty="0" smtClean="0">
                <a:solidFill>
                  <a:srgbClr val="C00000"/>
                </a:solidFill>
              </a:rPr>
              <a:t>前</a:t>
            </a:r>
            <a:r>
              <a:rPr lang="zh-TW" altLang="en-US" sz="2200" dirty="0" smtClean="0">
                <a:solidFill>
                  <a:srgbClr val="000099"/>
                </a:solidFill>
              </a:rPr>
              <a:t>公告重大訊息。</a:t>
            </a:r>
            <a:endParaRPr lang="en-US" altLang="zh-TW" sz="2200" dirty="0" smtClean="0">
              <a:solidFill>
                <a:srgbClr val="000099"/>
              </a:solidFill>
            </a:endParaRPr>
          </a:p>
        </p:txBody>
      </p:sp>
      <p:sp>
        <p:nvSpPr>
          <p:cNvPr id="12292"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fld id="{9FB931A7-CE04-4A73-9000-7817117BE09E}"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20</a:t>
            </a:fld>
            <a:endParaRPr lang="en-US" altLang="zh-TW" sz="1400">
              <a:solidFill>
                <a:srgbClr val="800080"/>
              </a:solidFill>
              <a:latin typeface="Arial" panose="020B0604020202020204" pitchFamily="34" charset="0"/>
              <a:ea typeface="新細明體" panose="02020500000000000000" pitchFamily="18"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29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0291">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0291">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0291">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0291">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0291">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0291">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029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2"/>
          <p:cNvSpPr>
            <a:spLocks noGrp="1"/>
          </p:cNvSpPr>
          <p:nvPr>
            <p:ph type="title"/>
          </p:nvPr>
        </p:nvSpPr>
        <p:spPr bwMode="auto">
          <a:xfrm>
            <a:off x="1593850" y="115888"/>
            <a:ext cx="7010400" cy="725487"/>
          </a:xfrm>
        </p:spPr>
        <p:txBody>
          <a:bodyPr vert="horz" wrap="square" lIns="91440" tIns="45720" rIns="91440" bIns="45720" numCol="1" anchorCtr="0" compatLnSpc="1">
            <a:prstTxWarp prst="textNoShape">
              <a:avLst/>
            </a:prstTxWarp>
            <a:normAutofit fontScale="90000"/>
          </a:bodyPr>
          <a:lstStyle/>
          <a:p>
            <a:pPr algn="ctr">
              <a:defRPr/>
            </a:pPr>
            <a:r>
              <a:rPr lang="zh-TW" altLang="en-US" sz="4400" dirty="0" smtClean="0">
                <a:solidFill>
                  <a:schemeClr val="tx2">
                    <a:satMod val="130000"/>
                  </a:schemeClr>
                </a:solidFill>
              </a:rPr>
              <a:t>重大訊息申報時點</a:t>
            </a:r>
            <a:r>
              <a:rPr lang="en-US" altLang="zh-TW" sz="4400" dirty="0" smtClean="0">
                <a:solidFill>
                  <a:schemeClr val="tx2">
                    <a:satMod val="130000"/>
                  </a:schemeClr>
                </a:solidFill>
              </a:rPr>
              <a:t>(3)~</a:t>
            </a:r>
            <a:r>
              <a:rPr lang="zh-TW" altLang="en-US" sz="3100" dirty="0" smtClean="0">
                <a:solidFill>
                  <a:schemeClr val="tx2">
                    <a:satMod val="130000"/>
                  </a:schemeClr>
                </a:solidFill>
              </a:rPr>
              <a:t>續</a:t>
            </a:r>
            <a:endParaRPr lang="zh-TW" altLang="en-US" sz="3100" b="1" dirty="0" smtClean="0">
              <a:solidFill>
                <a:srgbClr val="000099"/>
              </a:solidFill>
              <a:effectLst/>
            </a:endParaRPr>
          </a:p>
        </p:txBody>
      </p:sp>
      <p:sp>
        <p:nvSpPr>
          <p:cNvPr id="140291" name="Rectangle 3"/>
          <p:cNvSpPr>
            <a:spLocks noGrp="1"/>
          </p:cNvSpPr>
          <p:nvPr>
            <p:ph type="body" idx="1"/>
          </p:nvPr>
        </p:nvSpPr>
        <p:spPr>
          <a:xfrm>
            <a:off x="899592" y="914836"/>
            <a:ext cx="8045450" cy="5864225"/>
          </a:xfrm>
        </p:spPr>
        <p:txBody>
          <a:bodyPr/>
          <a:lstStyle/>
          <a:p>
            <a:pPr marL="723900" lvl="1" indent="-533400">
              <a:lnSpc>
                <a:spcPct val="90000"/>
              </a:lnSpc>
              <a:buClr>
                <a:schemeClr val="tx1"/>
              </a:buClr>
              <a:buFont typeface="Verdana" panose="020B0604030504040204" pitchFamily="34" charset="0"/>
              <a:buNone/>
            </a:pPr>
            <a:r>
              <a:rPr lang="en-US" altLang="zh-TW" sz="2400" dirty="0" smtClean="0"/>
              <a:t>Q</a:t>
            </a:r>
            <a:r>
              <a:rPr lang="zh-TW" altLang="en-US" sz="2400" dirty="0" smtClean="0"/>
              <a:t>：甲公司於</a:t>
            </a:r>
            <a:r>
              <a:rPr lang="en-US" altLang="zh-TW" sz="2400" dirty="0" smtClean="0"/>
              <a:t>105</a:t>
            </a:r>
            <a:r>
              <a:rPr lang="zh-TW" altLang="en-US" sz="2400" dirty="0" smtClean="0"/>
              <a:t>年</a:t>
            </a:r>
            <a:r>
              <a:rPr lang="en-US" altLang="zh-TW" sz="2400" dirty="0"/>
              <a:t>9</a:t>
            </a:r>
            <a:r>
              <a:rPr lang="zh-TW" altLang="en-US" sz="2400" dirty="0" smtClean="0"/>
              <a:t>月</a:t>
            </a:r>
            <a:r>
              <a:rPr lang="en-US" altLang="zh-TW" sz="2400" dirty="0"/>
              <a:t>2</a:t>
            </a:r>
            <a:r>
              <a:rPr lang="zh-TW" altLang="en-US" sz="2400" dirty="0" smtClean="0"/>
              <a:t>日（星期五）上午</a:t>
            </a:r>
            <a:r>
              <a:rPr lang="en-US" altLang="zh-TW" sz="2400" dirty="0" smtClean="0"/>
              <a:t>10:00</a:t>
            </a:r>
            <a:r>
              <a:rPr lang="zh-TW" altLang="en-US" sz="2400" dirty="0" smtClean="0"/>
              <a:t>召開董事</a:t>
            </a:r>
            <a:endParaRPr lang="en-US" altLang="zh-TW" sz="2400" dirty="0" smtClean="0"/>
          </a:p>
          <a:p>
            <a:pPr marL="723900" lvl="1" indent="-533400">
              <a:lnSpc>
                <a:spcPct val="90000"/>
              </a:lnSpc>
              <a:buClr>
                <a:schemeClr val="tx1"/>
              </a:buClr>
              <a:buFont typeface="Verdana" panose="020B0604030504040204" pitchFamily="34" charset="0"/>
              <a:buNone/>
            </a:pPr>
            <a:r>
              <a:rPr lang="zh-TW" altLang="en-US" sz="2400" dirty="0" smtClean="0"/>
              <a:t>   會通過實施庫藏股，該則重大訊息之發布時點？</a:t>
            </a:r>
            <a:endParaRPr lang="en-US" altLang="zh-TW" sz="2400" dirty="0"/>
          </a:p>
          <a:p>
            <a:pPr marL="723900" lvl="1" indent="-533400">
              <a:lnSpc>
                <a:spcPct val="90000"/>
              </a:lnSpc>
              <a:buClr>
                <a:schemeClr val="tx1"/>
              </a:buClr>
              <a:buFont typeface="Verdana" panose="020B0604030504040204" pitchFamily="34" charset="0"/>
              <a:buNone/>
            </a:pPr>
            <a:endParaRPr lang="en-US" altLang="zh-TW" sz="2200" dirty="0" smtClean="0"/>
          </a:p>
          <a:p>
            <a:pPr marL="723900" lvl="1" indent="-533400">
              <a:lnSpc>
                <a:spcPct val="90000"/>
              </a:lnSpc>
              <a:buClr>
                <a:schemeClr val="tx1"/>
              </a:buClr>
              <a:buNone/>
            </a:pPr>
            <a:r>
              <a:rPr lang="en-US" altLang="zh-TW" sz="2200" dirty="0" smtClean="0">
                <a:solidFill>
                  <a:srgbClr val="000099"/>
                </a:solidFill>
              </a:rPr>
              <a:t>A4</a:t>
            </a:r>
            <a:r>
              <a:rPr lang="zh-TW" altLang="en-US" sz="2200" dirty="0">
                <a:solidFill>
                  <a:srgbClr val="000099"/>
                </a:solidFill>
              </a:rPr>
              <a:t>：若甲公司並未發現上述電子媒體報導，惟本中心於</a:t>
            </a:r>
            <a:r>
              <a:rPr lang="zh-TW" altLang="en-US" sz="2200" dirty="0" smtClean="0">
                <a:solidFill>
                  <a:srgbClr val="000099"/>
                </a:solidFill>
              </a:rPr>
              <a:t>中午</a:t>
            </a:r>
            <a:endParaRPr lang="en-US" altLang="zh-TW" sz="2200" dirty="0" smtClean="0">
              <a:solidFill>
                <a:srgbClr val="000099"/>
              </a:solidFill>
            </a:endParaRPr>
          </a:p>
          <a:p>
            <a:pPr marL="723900" lvl="1" indent="-533400">
              <a:lnSpc>
                <a:spcPct val="90000"/>
              </a:lnSpc>
              <a:buClr>
                <a:schemeClr val="tx1"/>
              </a:buClr>
              <a:buNone/>
            </a:pPr>
            <a:r>
              <a:rPr lang="zh-TW" altLang="en-US" sz="2200" dirty="0">
                <a:solidFill>
                  <a:srgbClr val="000099"/>
                </a:solidFill>
              </a:rPr>
              <a:t> </a:t>
            </a:r>
            <a:r>
              <a:rPr lang="zh-TW" altLang="en-US" sz="2200" dirty="0" smtClean="0">
                <a:solidFill>
                  <a:srgbClr val="000099"/>
                </a:solidFill>
              </a:rPr>
              <a:t>   </a:t>
            </a:r>
            <a:r>
              <a:rPr lang="en-US" altLang="zh-TW" sz="2200" dirty="0" smtClean="0">
                <a:solidFill>
                  <a:srgbClr val="000099"/>
                </a:solidFill>
              </a:rPr>
              <a:t>12:00</a:t>
            </a:r>
            <a:r>
              <a:rPr lang="zh-TW" altLang="en-US" sz="2200" dirty="0" smtClean="0">
                <a:solidFill>
                  <a:srgbClr val="000099"/>
                </a:solidFill>
              </a:rPr>
              <a:t>通知甲公司澄清該則報導，則甲公司應於</a:t>
            </a:r>
            <a:r>
              <a:rPr lang="zh-TW" altLang="en-US" sz="2200" dirty="0" smtClean="0">
                <a:solidFill>
                  <a:srgbClr val="C00000"/>
                </a:solidFill>
              </a:rPr>
              <a:t>下午</a:t>
            </a:r>
            <a:r>
              <a:rPr lang="en-US" altLang="zh-TW" sz="2200" dirty="0" smtClean="0">
                <a:solidFill>
                  <a:srgbClr val="C00000"/>
                </a:solidFill>
              </a:rPr>
              <a:t>2:00</a:t>
            </a:r>
          </a:p>
          <a:p>
            <a:pPr marL="723900" lvl="1" indent="-533400">
              <a:lnSpc>
                <a:spcPct val="90000"/>
              </a:lnSpc>
              <a:buClr>
                <a:schemeClr val="tx1"/>
              </a:buClr>
              <a:buNone/>
            </a:pPr>
            <a:r>
              <a:rPr lang="zh-TW" altLang="en-US" sz="2200" dirty="0">
                <a:solidFill>
                  <a:srgbClr val="C00000"/>
                </a:solidFill>
              </a:rPr>
              <a:t> </a:t>
            </a:r>
            <a:r>
              <a:rPr lang="zh-TW" altLang="en-US" sz="2200" dirty="0" smtClean="0">
                <a:solidFill>
                  <a:srgbClr val="C00000"/>
                </a:solidFill>
              </a:rPr>
              <a:t>   前</a:t>
            </a:r>
            <a:r>
              <a:rPr lang="zh-TW" altLang="en-US" sz="2200" dirty="0" smtClean="0">
                <a:solidFill>
                  <a:srgbClr val="000099"/>
                </a:solidFill>
              </a:rPr>
              <a:t>公告重大訊息。</a:t>
            </a:r>
            <a:endParaRPr lang="en-US" altLang="zh-TW" sz="2200" dirty="0" smtClean="0">
              <a:solidFill>
                <a:srgbClr val="000099"/>
              </a:solidFill>
            </a:endParaRPr>
          </a:p>
          <a:p>
            <a:pPr marL="723900" lvl="1" indent="-533400">
              <a:lnSpc>
                <a:spcPct val="90000"/>
              </a:lnSpc>
              <a:spcBef>
                <a:spcPts val="1800"/>
              </a:spcBef>
              <a:buClr>
                <a:schemeClr val="tx1"/>
              </a:buClr>
              <a:buNone/>
            </a:pPr>
            <a:r>
              <a:rPr lang="en-US" altLang="zh-TW" sz="2200" dirty="0" smtClean="0">
                <a:solidFill>
                  <a:srgbClr val="000099"/>
                </a:solidFill>
              </a:rPr>
              <a:t>A5</a:t>
            </a:r>
            <a:r>
              <a:rPr lang="zh-TW" altLang="en-US" sz="2200" dirty="0" smtClean="0">
                <a:solidFill>
                  <a:srgbClr val="000099"/>
                </a:solidFill>
              </a:rPr>
              <a:t>：若電子媒體報導於傍晚才陸續報導，甲公司並未發現報導</a:t>
            </a:r>
            <a:endParaRPr lang="en-US" altLang="zh-TW" sz="2200" dirty="0">
              <a:solidFill>
                <a:srgbClr val="000099"/>
              </a:solidFill>
            </a:endParaRPr>
          </a:p>
          <a:p>
            <a:pPr marL="723900" lvl="1" indent="-533400">
              <a:lnSpc>
                <a:spcPct val="90000"/>
              </a:lnSpc>
              <a:spcBef>
                <a:spcPts val="600"/>
              </a:spcBef>
              <a:buClr>
                <a:schemeClr val="tx1"/>
              </a:buClr>
              <a:buNone/>
            </a:pPr>
            <a:r>
              <a:rPr lang="zh-TW" altLang="en-US" sz="2200" dirty="0" smtClean="0">
                <a:solidFill>
                  <a:srgbClr val="000099"/>
                </a:solidFill>
              </a:rPr>
              <a:t>    ，本中心於下午</a:t>
            </a:r>
            <a:r>
              <a:rPr lang="en-US" altLang="zh-TW" sz="2200" dirty="0" smtClean="0">
                <a:solidFill>
                  <a:srgbClr val="000099"/>
                </a:solidFill>
              </a:rPr>
              <a:t>6:00</a:t>
            </a:r>
            <a:r>
              <a:rPr lang="zh-TW" altLang="en-US" sz="2200" dirty="0" smtClean="0">
                <a:solidFill>
                  <a:srgbClr val="000099"/>
                </a:solidFill>
              </a:rPr>
              <a:t>通知甲公司澄清該則報導，則</a:t>
            </a:r>
            <a:r>
              <a:rPr lang="zh-TW" altLang="en-US" sz="2200" dirty="0">
                <a:solidFill>
                  <a:srgbClr val="000099"/>
                </a:solidFill>
              </a:rPr>
              <a:t>甲</a:t>
            </a:r>
            <a:r>
              <a:rPr lang="zh-TW" altLang="en-US" sz="2200" dirty="0" smtClean="0">
                <a:solidFill>
                  <a:srgbClr val="000099"/>
                </a:solidFill>
              </a:rPr>
              <a:t>公司</a:t>
            </a:r>
            <a:endParaRPr lang="en-US" altLang="zh-TW" sz="2200" dirty="0" smtClean="0">
              <a:solidFill>
                <a:srgbClr val="000099"/>
              </a:solidFill>
            </a:endParaRPr>
          </a:p>
          <a:p>
            <a:pPr marL="723900" lvl="1" indent="-533400">
              <a:lnSpc>
                <a:spcPct val="90000"/>
              </a:lnSpc>
              <a:spcBef>
                <a:spcPts val="600"/>
              </a:spcBef>
              <a:buClr>
                <a:schemeClr val="tx1"/>
              </a:buClr>
              <a:buNone/>
            </a:pPr>
            <a:r>
              <a:rPr lang="zh-TW" altLang="en-US" sz="2200" dirty="0">
                <a:solidFill>
                  <a:srgbClr val="000099"/>
                </a:solidFill>
              </a:rPr>
              <a:t> </a:t>
            </a:r>
            <a:r>
              <a:rPr lang="zh-TW" altLang="en-US" sz="2200" dirty="0" smtClean="0">
                <a:solidFill>
                  <a:srgbClr val="000099"/>
                </a:solidFill>
              </a:rPr>
              <a:t>   至</a:t>
            </a:r>
            <a:r>
              <a:rPr lang="zh-TW" altLang="en-US" sz="2200" dirty="0">
                <a:solidFill>
                  <a:srgbClr val="000099"/>
                </a:solidFill>
              </a:rPr>
              <a:t>遲應</a:t>
            </a:r>
            <a:r>
              <a:rPr lang="zh-TW" altLang="en-US" sz="2200" dirty="0" smtClean="0">
                <a:solidFill>
                  <a:srgbClr val="000099"/>
                </a:solidFill>
              </a:rPr>
              <a:t>於</a:t>
            </a:r>
            <a:r>
              <a:rPr lang="en-US" altLang="zh-TW" sz="2200" dirty="0" smtClean="0">
                <a:solidFill>
                  <a:srgbClr val="C00000"/>
                </a:solidFill>
              </a:rPr>
              <a:t>9</a:t>
            </a:r>
            <a:r>
              <a:rPr lang="zh-TW" altLang="en-US" sz="2200" dirty="0">
                <a:solidFill>
                  <a:srgbClr val="C00000"/>
                </a:solidFill>
              </a:rPr>
              <a:t>月</a:t>
            </a:r>
            <a:r>
              <a:rPr lang="en-US" altLang="zh-TW" sz="2200" dirty="0">
                <a:solidFill>
                  <a:srgbClr val="C00000"/>
                </a:solidFill>
              </a:rPr>
              <a:t>5</a:t>
            </a:r>
            <a:r>
              <a:rPr lang="zh-TW" altLang="en-US" sz="2200" dirty="0">
                <a:solidFill>
                  <a:srgbClr val="C00000"/>
                </a:solidFill>
              </a:rPr>
              <a:t>日</a:t>
            </a:r>
            <a:r>
              <a:rPr lang="en-US" altLang="zh-TW" sz="2200" dirty="0">
                <a:solidFill>
                  <a:srgbClr val="C00000"/>
                </a:solidFill>
              </a:rPr>
              <a:t>(</a:t>
            </a:r>
            <a:r>
              <a:rPr lang="zh-TW" altLang="en-US" sz="2200" dirty="0">
                <a:solidFill>
                  <a:srgbClr val="C00000"/>
                </a:solidFill>
              </a:rPr>
              <a:t>星期一</a:t>
            </a:r>
            <a:r>
              <a:rPr lang="en-US" altLang="zh-TW" sz="2200" dirty="0" smtClean="0">
                <a:solidFill>
                  <a:srgbClr val="C00000"/>
                </a:solidFill>
              </a:rPr>
              <a:t>)7</a:t>
            </a:r>
            <a:r>
              <a:rPr lang="zh-TW" altLang="en-US" sz="2200" dirty="0">
                <a:solidFill>
                  <a:srgbClr val="C00000"/>
                </a:solidFill>
              </a:rPr>
              <a:t>：</a:t>
            </a:r>
            <a:r>
              <a:rPr lang="en-US" altLang="zh-TW" sz="2200" dirty="0">
                <a:solidFill>
                  <a:srgbClr val="C00000"/>
                </a:solidFill>
              </a:rPr>
              <a:t>00</a:t>
            </a:r>
            <a:r>
              <a:rPr lang="zh-TW" altLang="en-US" sz="2200" dirty="0" smtClean="0">
                <a:solidFill>
                  <a:srgbClr val="000099"/>
                </a:solidFill>
              </a:rPr>
              <a:t>公告重大訊息</a:t>
            </a:r>
            <a:r>
              <a:rPr lang="zh-TW" altLang="en-US" sz="2200" dirty="0">
                <a:solidFill>
                  <a:srgbClr val="000099"/>
                </a:solidFill>
              </a:rPr>
              <a:t>。</a:t>
            </a:r>
            <a:endParaRPr lang="en-US" altLang="zh-TW" sz="2200" dirty="0">
              <a:solidFill>
                <a:srgbClr val="000099"/>
              </a:solidFill>
            </a:endParaRPr>
          </a:p>
          <a:p>
            <a:pPr marL="723900" lvl="1" indent="-533400">
              <a:lnSpc>
                <a:spcPct val="90000"/>
              </a:lnSpc>
              <a:spcBef>
                <a:spcPts val="1800"/>
              </a:spcBef>
              <a:buClr>
                <a:schemeClr val="tx1"/>
              </a:buClr>
              <a:buNone/>
            </a:pPr>
            <a:r>
              <a:rPr lang="en-US" altLang="zh-TW" sz="2200" dirty="0" smtClean="0">
                <a:solidFill>
                  <a:srgbClr val="000099"/>
                </a:solidFill>
              </a:rPr>
              <a:t>A6</a:t>
            </a:r>
            <a:r>
              <a:rPr lang="zh-TW" altLang="en-US" sz="2200" dirty="0" smtClean="0">
                <a:solidFill>
                  <a:srgbClr val="000099"/>
                </a:solidFill>
              </a:rPr>
              <a:t>：</a:t>
            </a:r>
            <a:r>
              <a:rPr lang="zh-TW" altLang="en-US" sz="2200" dirty="0">
                <a:solidFill>
                  <a:srgbClr val="000099"/>
                </a:solidFill>
              </a:rPr>
              <a:t>若電子媒體報導於傍晚才陸續報導，甲公司並未</a:t>
            </a:r>
            <a:r>
              <a:rPr lang="zh-TW" altLang="en-US" sz="2200" dirty="0" smtClean="0">
                <a:solidFill>
                  <a:srgbClr val="000099"/>
                </a:solidFill>
              </a:rPr>
              <a:t>發現報導</a:t>
            </a:r>
            <a:endParaRPr lang="en-US" altLang="zh-TW" sz="2200" dirty="0" smtClean="0">
              <a:solidFill>
                <a:srgbClr val="000099"/>
              </a:solidFill>
            </a:endParaRPr>
          </a:p>
          <a:p>
            <a:pPr marL="723900" lvl="1" indent="-533400">
              <a:lnSpc>
                <a:spcPct val="90000"/>
              </a:lnSpc>
              <a:spcBef>
                <a:spcPts val="600"/>
              </a:spcBef>
              <a:buClr>
                <a:schemeClr val="tx1"/>
              </a:buClr>
              <a:buNone/>
            </a:pPr>
            <a:r>
              <a:rPr lang="zh-TW" altLang="en-US" sz="2200" dirty="0" smtClean="0">
                <a:solidFill>
                  <a:srgbClr val="000099"/>
                </a:solidFill>
              </a:rPr>
              <a:t>    ，考量該訊息衍生額外重大影響，本</a:t>
            </a:r>
            <a:r>
              <a:rPr lang="zh-TW" altLang="en-US" sz="2200" dirty="0">
                <a:solidFill>
                  <a:srgbClr val="000099"/>
                </a:solidFill>
              </a:rPr>
              <a:t>中心於</a:t>
            </a:r>
            <a:r>
              <a:rPr lang="zh-TW" altLang="en-US" sz="2200" dirty="0" smtClean="0">
                <a:solidFill>
                  <a:srgbClr val="000099"/>
                </a:solidFill>
              </a:rPr>
              <a:t>下午</a:t>
            </a:r>
            <a:r>
              <a:rPr lang="en-US" altLang="zh-TW" sz="2200" dirty="0" smtClean="0">
                <a:solidFill>
                  <a:srgbClr val="000099"/>
                </a:solidFill>
              </a:rPr>
              <a:t>6:00</a:t>
            </a:r>
            <a:r>
              <a:rPr lang="zh-TW" altLang="en-US" sz="2200" dirty="0" smtClean="0">
                <a:solidFill>
                  <a:srgbClr val="000099"/>
                </a:solidFill>
              </a:rPr>
              <a:t>通知</a:t>
            </a:r>
            <a:endParaRPr lang="en-US" altLang="zh-TW" sz="2200" dirty="0" smtClean="0">
              <a:solidFill>
                <a:srgbClr val="000099"/>
              </a:solidFill>
            </a:endParaRPr>
          </a:p>
          <a:p>
            <a:pPr marL="723900" lvl="1" indent="-533400">
              <a:lnSpc>
                <a:spcPct val="90000"/>
              </a:lnSpc>
              <a:spcBef>
                <a:spcPts val="600"/>
              </a:spcBef>
              <a:buClr>
                <a:schemeClr val="tx1"/>
              </a:buClr>
              <a:buNone/>
            </a:pPr>
            <a:r>
              <a:rPr lang="zh-TW" altLang="en-US" sz="2200" dirty="0">
                <a:solidFill>
                  <a:srgbClr val="000099"/>
                </a:solidFill>
              </a:rPr>
              <a:t> </a:t>
            </a:r>
            <a:r>
              <a:rPr lang="zh-TW" altLang="en-US" sz="2200" dirty="0" smtClean="0">
                <a:solidFill>
                  <a:srgbClr val="000099"/>
                </a:solidFill>
              </a:rPr>
              <a:t>   甲公司</a:t>
            </a:r>
            <a:r>
              <a:rPr lang="zh-TW" altLang="en-US" sz="2200" dirty="0">
                <a:solidFill>
                  <a:srgbClr val="000099"/>
                </a:solidFill>
              </a:rPr>
              <a:t>澄清該則報導</a:t>
            </a:r>
            <a:r>
              <a:rPr lang="zh-TW" altLang="en-US" sz="2200" dirty="0" smtClean="0">
                <a:solidFill>
                  <a:srgbClr val="000099"/>
                </a:solidFill>
              </a:rPr>
              <a:t>，</a:t>
            </a:r>
            <a:r>
              <a:rPr lang="zh-TW" altLang="en-US" sz="2200" dirty="0" smtClean="0">
                <a:solidFill>
                  <a:srgbClr val="C00000"/>
                </a:solidFill>
              </a:rPr>
              <a:t>並請公司於當日晚上</a:t>
            </a:r>
            <a:r>
              <a:rPr lang="en-US" altLang="zh-TW" sz="2200" dirty="0" smtClean="0">
                <a:solidFill>
                  <a:srgbClr val="C00000"/>
                </a:solidFill>
              </a:rPr>
              <a:t>9:00</a:t>
            </a:r>
            <a:r>
              <a:rPr lang="zh-TW" altLang="en-US" sz="2200" dirty="0" smtClean="0">
                <a:solidFill>
                  <a:srgbClr val="C00000"/>
                </a:solidFill>
              </a:rPr>
              <a:t>前</a:t>
            </a:r>
            <a:r>
              <a:rPr lang="zh-TW" altLang="en-US" sz="2200" dirty="0">
                <a:solidFill>
                  <a:srgbClr val="C00000"/>
                </a:solidFill>
              </a:rPr>
              <a:t>公告</a:t>
            </a:r>
            <a:r>
              <a:rPr lang="zh-TW" altLang="en-US" sz="2200" dirty="0" smtClean="0">
                <a:solidFill>
                  <a:srgbClr val="C00000"/>
                </a:solidFill>
              </a:rPr>
              <a:t>重</a:t>
            </a:r>
            <a:endParaRPr lang="en-US" altLang="zh-TW" sz="2200" dirty="0" smtClean="0">
              <a:solidFill>
                <a:srgbClr val="C00000"/>
              </a:solidFill>
            </a:endParaRPr>
          </a:p>
          <a:p>
            <a:pPr marL="723900" lvl="1" indent="-533400">
              <a:lnSpc>
                <a:spcPct val="90000"/>
              </a:lnSpc>
              <a:spcBef>
                <a:spcPts val="600"/>
              </a:spcBef>
              <a:buClr>
                <a:schemeClr val="tx1"/>
              </a:buClr>
              <a:buNone/>
            </a:pPr>
            <a:r>
              <a:rPr lang="zh-TW" altLang="en-US" sz="2200" dirty="0">
                <a:solidFill>
                  <a:srgbClr val="C00000"/>
                </a:solidFill>
              </a:rPr>
              <a:t> </a:t>
            </a:r>
            <a:r>
              <a:rPr lang="zh-TW" altLang="en-US" sz="2200" dirty="0" smtClean="0">
                <a:solidFill>
                  <a:srgbClr val="C00000"/>
                </a:solidFill>
              </a:rPr>
              <a:t>   大訊息，則請甲公司配合辦理</a:t>
            </a:r>
            <a:r>
              <a:rPr lang="zh-TW" altLang="en-US" sz="2200" dirty="0" smtClean="0">
                <a:solidFill>
                  <a:srgbClr val="000099"/>
                </a:solidFill>
              </a:rPr>
              <a:t>。</a:t>
            </a:r>
            <a:endParaRPr lang="en-US" altLang="zh-TW" sz="2200" dirty="0">
              <a:solidFill>
                <a:srgbClr val="000099"/>
              </a:solidFill>
            </a:endParaRPr>
          </a:p>
        </p:txBody>
      </p:sp>
      <p:sp>
        <p:nvSpPr>
          <p:cNvPr id="12292"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fld id="{9FB931A7-CE04-4A73-9000-7817117BE09E}"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21</a:t>
            </a:fld>
            <a:endParaRPr lang="en-US" altLang="zh-TW" sz="1400">
              <a:solidFill>
                <a:srgbClr val="800080"/>
              </a:solidFill>
              <a:latin typeface="Arial" panose="020B0604020202020204" pitchFamily="34" charset="0"/>
              <a:ea typeface="新細明體" panose="02020500000000000000" pitchFamily="18" charset="-120"/>
            </a:endParaRPr>
          </a:p>
        </p:txBody>
      </p:sp>
    </p:spTree>
    <p:extLst>
      <p:ext uri="{BB962C8B-B14F-4D97-AF65-F5344CB8AC3E}">
        <p14:creationId xmlns:p14="http://schemas.microsoft.com/office/powerpoint/2010/main" val="2800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29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029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0291">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0291">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0291">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0291">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0291">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0291">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0291">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029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2"/>
          <p:cNvSpPr>
            <a:spLocks noGrp="1"/>
          </p:cNvSpPr>
          <p:nvPr>
            <p:ph type="title"/>
          </p:nvPr>
        </p:nvSpPr>
        <p:spPr bwMode="auto">
          <a:xfrm>
            <a:off x="1593850" y="115888"/>
            <a:ext cx="7010400" cy="725487"/>
          </a:xfrm>
        </p:spPr>
        <p:txBody>
          <a:bodyPr vert="horz" wrap="square" lIns="91440" tIns="45720" rIns="91440" bIns="45720" numCol="1" anchorCtr="0" compatLnSpc="1">
            <a:prstTxWarp prst="textNoShape">
              <a:avLst/>
            </a:prstTxWarp>
            <a:normAutofit fontScale="90000"/>
          </a:bodyPr>
          <a:lstStyle/>
          <a:p>
            <a:pPr algn="ctr">
              <a:defRPr/>
            </a:pPr>
            <a:r>
              <a:rPr lang="zh-TW" altLang="en-US" sz="4400" dirty="0" smtClean="0">
                <a:solidFill>
                  <a:schemeClr val="tx2">
                    <a:satMod val="130000"/>
                  </a:schemeClr>
                </a:solidFill>
              </a:rPr>
              <a:t>重大訊息申報時點</a:t>
            </a:r>
            <a:r>
              <a:rPr lang="en-US" altLang="zh-TW" sz="4400" dirty="0" smtClean="0">
                <a:solidFill>
                  <a:schemeClr val="tx2">
                    <a:satMod val="130000"/>
                  </a:schemeClr>
                </a:solidFill>
              </a:rPr>
              <a:t>(4)</a:t>
            </a:r>
            <a:endParaRPr lang="zh-TW" altLang="en-US" sz="3200" b="1" dirty="0" smtClean="0">
              <a:solidFill>
                <a:srgbClr val="000099"/>
              </a:solidFill>
              <a:effectLst/>
            </a:endParaRPr>
          </a:p>
        </p:txBody>
      </p:sp>
      <p:sp>
        <p:nvSpPr>
          <p:cNvPr id="140291" name="Rectangle 3"/>
          <p:cNvSpPr>
            <a:spLocks noGrp="1"/>
          </p:cNvSpPr>
          <p:nvPr>
            <p:ph type="body" idx="1"/>
          </p:nvPr>
        </p:nvSpPr>
        <p:spPr>
          <a:xfrm>
            <a:off x="990600" y="908050"/>
            <a:ext cx="7924800" cy="5721350"/>
          </a:xfrm>
        </p:spPr>
        <p:txBody>
          <a:bodyPr/>
          <a:lstStyle/>
          <a:p>
            <a:pPr marL="723900" lvl="1" indent="-533400">
              <a:buClr>
                <a:schemeClr val="tx1"/>
              </a:buClr>
              <a:buFont typeface="Verdana" panose="020B0604030504040204" pitchFamily="34" charset="0"/>
              <a:buNone/>
            </a:pPr>
            <a:r>
              <a:rPr lang="en-US" altLang="zh-TW" sz="2400" dirty="0" smtClean="0"/>
              <a:t>Q</a:t>
            </a:r>
            <a:r>
              <a:rPr lang="zh-TW" altLang="en-US" sz="2400" dirty="0" smtClean="0"/>
              <a:t>：乙公司於</a:t>
            </a:r>
            <a:r>
              <a:rPr lang="en-US" altLang="zh-TW" sz="2400" dirty="0" smtClean="0"/>
              <a:t>105</a:t>
            </a:r>
            <a:r>
              <a:rPr lang="zh-TW" altLang="en-US" sz="2400" dirty="0" smtClean="0"/>
              <a:t>年</a:t>
            </a:r>
            <a:r>
              <a:rPr lang="en-US" altLang="zh-TW" sz="2400" dirty="0" smtClean="0"/>
              <a:t>9</a:t>
            </a:r>
            <a:r>
              <a:rPr lang="zh-TW" altLang="en-US" sz="2400" dirty="0" smtClean="0"/>
              <a:t>月</a:t>
            </a:r>
            <a:r>
              <a:rPr lang="en-US" altLang="zh-TW" sz="2400" dirty="0" smtClean="0"/>
              <a:t>2</a:t>
            </a:r>
            <a:r>
              <a:rPr lang="zh-TW" altLang="en-US" sz="2400" dirty="0" smtClean="0"/>
              <a:t>日（星期五）決定受邀參加證券公司於</a:t>
            </a:r>
            <a:r>
              <a:rPr lang="en-US" altLang="zh-TW" sz="2400" dirty="0" smtClean="0"/>
              <a:t>105</a:t>
            </a:r>
            <a:r>
              <a:rPr lang="zh-TW" altLang="en-US" sz="2400" dirty="0" smtClean="0"/>
              <a:t>年</a:t>
            </a:r>
            <a:r>
              <a:rPr lang="en-US" altLang="zh-TW" sz="2400" dirty="0" smtClean="0"/>
              <a:t>9</a:t>
            </a:r>
            <a:r>
              <a:rPr lang="zh-TW" altLang="en-US" sz="2400" dirty="0" smtClean="0"/>
              <a:t>月</a:t>
            </a:r>
            <a:r>
              <a:rPr lang="en-US" altLang="zh-TW" sz="2400" dirty="0" smtClean="0"/>
              <a:t>13</a:t>
            </a:r>
            <a:r>
              <a:rPr lang="zh-TW" altLang="en-US" sz="2400" dirty="0" smtClean="0"/>
              <a:t>日（星期二）下午</a:t>
            </a:r>
            <a:r>
              <a:rPr lang="en-US" altLang="zh-TW" sz="2400" dirty="0" smtClean="0"/>
              <a:t>2:00</a:t>
            </a:r>
            <a:r>
              <a:rPr lang="zh-TW" altLang="en-US" sz="2400" dirty="0" smtClean="0"/>
              <a:t>舉行法人說明會，相關訊息應於何時完成申報？</a:t>
            </a:r>
            <a:endParaRPr lang="en-US" altLang="zh-TW" sz="2400" dirty="0" smtClean="0"/>
          </a:p>
          <a:p>
            <a:pPr marL="723900" lvl="1" indent="-533400">
              <a:buClr>
                <a:schemeClr val="tx1"/>
              </a:buClr>
              <a:buFont typeface="Verdana" panose="020B0604030504040204" pitchFamily="34" charset="0"/>
              <a:buNone/>
            </a:pPr>
            <a:endParaRPr lang="en-US" altLang="zh-TW" sz="2400" dirty="0" smtClean="0"/>
          </a:p>
          <a:p>
            <a:pPr marL="723900" lvl="1" indent="-533400">
              <a:buClr>
                <a:schemeClr val="tx1"/>
              </a:buClr>
              <a:buFont typeface="Verdana" panose="020B0604030504040204" pitchFamily="34" charset="0"/>
              <a:buNone/>
            </a:pPr>
            <a:r>
              <a:rPr lang="en-US" altLang="zh-TW" sz="2200" dirty="0" smtClean="0">
                <a:solidFill>
                  <a:srgbClr val="000099"/>
                </a:solidFill>
              </a:rPr>
              <a:t>A1</a:t>
            </a:r>
            <a:r>
              <a:rPr lang="zh-TW" altLang="en-US" sz="2200" dirty="0" smtClean="0">
                <a:solidFill>
                  <a:srgbClr val="000099"/>
                </a:solidFill>
              </a:rPr>
              <a:t>：如無下列狀況，則乙公司至遲應於</a:t>
            </a:r>
            <a:r>
              <a:rPr lang="en-US" altLang="zh-TW" sz="2200" u="sng" dirty="0" smtClean="0">
                <a:solidFill>
                  <a:srgbClr val="C00000"/>
                </a:solidFill>
              </a:rPr>
              <a:t>9</a:t>
            </a:r>
            <a:r>
              <a:rPr lang="zh-TW" altLang="en-US" sz="2200" u="sng" dirty="0" smtClean="0">
                <a:solidFill>
                  <a:srgbClr val="C00000"/>
                </a:solidFill>
              </a:rPr>
              <a:t>月</a:t>
            </a:r>
            <a:r>
              <a:rPr lang="en-US" altLang="zh-TW" sz="2200" u="sng" dirty="0" smtClean="0">
                <a:solidFill>
                  <a:srgbClr val="C00000"/>
                </a:solidFill>
              </a:rPr>
              <a:t>12</a:t>
            </a:r>
            <a:r>
              <a:rPr lang="zh-TW" altLang="en-US" sz="2200" u="sng" dirty="0" smtClean="0">
                <a:solidFill>
                  <a:srgbClr val="C00000"/>
                </a:solidFill>
              </a:rPr>
              <a:t>日</a:t>
            </a:r>
            <a:r>
              <a:rPr lang="en-US" altLang="zh-TW" sz="2200" u="sng" dirty="0" smtClean="0">
                <a:solidFill>
                  <a:srgbClr val="C00000"/>
                </a:solidFill>
              </a:rPr>
              <a:t>(</a:t>
            </a:r>
            <a:r>
              <a:rPr lang="zh-TW" altLang="en-US" sz="2200" u="sng" dirty="0" smtClean="0">
                <a:solidFill>
                  <a:srgbClr val="C00000"/>
                </a:solidFill>
              </a:rPr>
              <a:t>星期一</a:t>
            </a:r>
            <a:r>
              <a:rPr lang="en-US" altLang="zh-TW" sz="2200" u="sng" dirty="0" smtClean="0">
                <a:solidFill>
                  <a:srgbClr val="C00000"/>
                </a:solidFill>
              </a:rPr>
              <a:t>)23:59</a:t>
            </a:r>
          </a:p>
          <a:p>
            <a:pPr marL="723900" lvl="1" indent="-533400">
              <a:buClr>
                <a:schemeClr val="tx1"/>
              </a:buClr>
              <a:buFont typeface="Verdana" panose="020B0604030504040204" pitchFamily="34" charset="0"/>
              <a:buNone/>
            </a:pPr>
            <a:r>
              <a:rPr lang="zh-TW" altLang="en-US" sz="2200" dirty="0">
                <a:solidFill>
                  <a:srgbClr val="C00000"/>
                </a:solidFill>
              </a:rPr>
              <a:t> </a:t>
            </a:r>
            <a:r>
              <a:rPr lang="zh-TW" altLang="en-US" sz="2200" dirty="0" smtClean="0">
                <a:solidFill>
                  <a:srgbClr val="C00000"/>
                </a:solidFill>
              </a:rPr>
              <a:t>   </a:t>
            </a:r>
            <a:r>
              <a:rPr lang="zh-TW" altLang="en-US" sz="2200" u="sng" dirty="0" smtClean="0">
                <a:solidFill>
                  <a:srgbClr val="C00000"/>
                </a:solidFill>
              </a:rPr>
              <a:t>前</a:t>
            </a:r>
            <a:r>
              <a:rPr lang="zh-TW" altLang="en-US" sz="2200" dirty="0" smtClean="0">
                <a:solidFill>
                  <a:srgbClr val="000099"/>
                </a:solidFill>
              </a:rPr>
              <a:t>完成公告申報受邀參加法說會之日期、時間、地點等資</a:t>
            </a:r>
            <a:endParaRPr lang="en-US" altLang="zh-TW" sz="2200" dirty="0" smtClean="0">
              <a:solidFill>
                <a:srgbClr val="000099"/>
              </a:solidFill>
            </a:endParaRPr>
          </a:p>
          <a:p>
            <a:pPr marL="723900" lvl="1" indent="-533400">
              <a:buClr>
                <a:schemeClr val="tx1"/>
              </a:buClr>
              <a:buFont typeface="Verdana" panose="020B0604030504040204" pitchFamily="34" charset="0"/>
              <a:buNone/>
            </a:pPr>
            <a:r>
              <a:rPr lang="zh-TW" altLang="en-US" sz="2200" dirty="0">
                <a:solidFill>
                  <a:srgbClr val="000099"/>
                </a:solidFill>
              </a:rPr>
              <a:t> </a:t>
            </a:r>
            <a:r>
              <a:rPr lang="zh-TW" altLang="en-US" sz="2200" dirty="0" smtClean="0">
                <a:solidFill>
                  <a:srgbClr val="000099"/>
                </a:solidFill>
              </a:rPr>
              <a:t>   訊。</a:t>
            </a:r>
            <a:r>
              <a:rPr lang="zh-TW" altLang="en-US" sz="2200" u="sng" dirty="0" smtClean="0">
                <a:solidFill>
                  <a:srgbClr val="C00000"/>
                </a:solidFill>
              </a:rPr>
              <a:t>至遲</a:t>
            </a:r>
            <a:r>
              <a:rPr lang="en-US" altLang="zh-TW" sz="2200" u="sng" dirty="0" smtClean="0">
                <a:solidFill>
                  <a:srgbClr val="C00000"/>
                </a:solidFill>
              </a:rPr>
              <a:t>9</a:t>
            </a:r>
            <a:r>
              <a:rPr lang="zh-TW" altLang="en-US" sz="2200" u="sng" dirty="0" smtClean="0">
                <a:solidFill>
                  <a:srgbClr val="C00000"/>
                </a:solidFill>
              </a:rPr>
              <a:t>月</a:t>
            </a:r>
            <a:r>
              <a:rPr lang="en-US" altLang="zh-TW" sz="2200" u="sng" dirty="0" smtClean="0">
                <a:solidFill>
                  <a:srgbClr val="C00000"/>
                </a:solidFill>
              </a:rPr>
              <a:t>13</a:t>
            </a:r>
            <a:r>
              <a:rPr lang="zh-TW" altLang="en-US" sz="2200" u="sng" dirty="0" smtClean="0">
                <a:solidFill>
                  <a:srgbClr val="C00000"/>
                </a:solidFill>
              </a:rPr>
              <a:t>日</a:t>
            </a:r>
            <a:r>
              <a:rPr lang="en-US" altLang="zh-TW" sz="2200" u="sng" dirty="0" smtClean="0">
                <a:solidFill>
                  <a:srgbClr val="C00000"/>
                </a:solidFill>
              </a:rPr>
              <a:t>23:59</a:t>
            </a:r>
            <a:r>
              <a:rPr lang="zh-TW" altLang="en-US" sz="2200" u="sng" dirty="0" smtClean="0">
                <a:solidFill>
                  <a:srgbClr val="C00000"/>
                </a:solidFill>
              </a:rPr>
              <a:t>完成中英文簡報或財務業務資訊上</a:t>
            </a:r>
            <a:endParaRPr lang="en-US" altLang="zh-TW" sz="2200" u="sng" dirty="0" smtClean="0">
              <a:solidFill>
                <a:srgbClr val="C00000"/>
              </a:solidFill>
            </a:endParaRPr>
          </a:p>
          <a:p>
            <a:pPr marL="723900" lvl="1" indent="-533400">
              <a:buClr>
                <a:schemeClr val="tx1"/>
              </a:buClr>
              <a:buFont typeface="Verdana" panose="020B0604030504040204" pitchFamily="34" charset="0"/>
              <a:buNone/>
            </a:pPr>
            <a:r>
              <a:rPr lang="zh-TW" altLang="en-US" sz="2200" dirty="0">
                <a:solidFill>
                  <a:srgbClr val="C00000"/>
                </a:solidFill>
              </a:rPr>
              <a:t> </a:t>
            </a:r>
            <a:r>
              <a:rPr lang="zh-TW" altLang="en-US" sz="2200" dirty="0" smtClean="0">
                <a:solidFill>
                  <a:srgbClr val="C00000"/>
                </a:solidFill>
              </a:rPr>
              <a:t>   </a:t>
            </a:r>
            <a:r>
              <a:rPr lang="zh-TW" altLang="en-US" sz="2200" u="sng" dirty="0" smtClean="0">
                <a:solidFill>
                  <a:srgbClr val="C00000"/>
                </a:solidFill>
              </a:rPr>
              <a:t>傳</a:t>
            </a:r>
            <a:r>
              <a:rPr lang="zh-TW" altLang="en-US" sz="2200" dirty="0">
                <a:solidFill>
                  <a:srgbClr val="000099"/>
                </a:solidFill>
              </a:rPr>
              <a:t>。</a:t>
            </a:r>
            <a:endParaRPr lang="en-US" altLang="zh-TW" sz="2200" dirty="0">
              <a:solidFill>
                <a:srgbClr val="000099"/>
              </a:solidFill>
            </a:endParaRPr>
          </a:p>
          <a:p>
            <a:pPr marL="723900" lvl="1" indent="-533400">
              <a:spcBef>
                <a:spcPts val="2400"/>
              </a:spcBef>
              <a:buClr>
                <a:schemeClr val="tx1"/>
              </a:buClr>
              <a:buFont typeface="Verdana" panose="020B0604030504040204" pitchFamily="34" charset="0"/>
              <a:buNone/>
            </a:pPr>
            <a:r>
              <a:rPr lang="en-US" altLang="zh-TW" sz="2200" dirty="0" smtClean="0">
                <a:solidFill>
                  <a:srgbClr val="000099"/>
                </a:solidFill>
              </a:rPr>
              <a:t>A2</a:t>
            </a:r>
            <a:r>
              <a:rPr lang="zh-TW" altLang="en-US" sz="2200" dirty="0" smtClean="0">
                <a:solidFill>
                  <a:srgbClr val="000099"/>
                </a:solidFill>
              </a:rPr>
              <a:t>：若</a:t>
            </a:r>
            <a:r>
              <a:rPr lang="en-US" altLang="zh-TW" sz="2200" dirty="0" smtClean="0">
                <a:solidFill>
                  <a:srgbClr val="000099"/>
                </a:solidFill>
              </a:rPr>
              <a:t>105</a:t>
            </a:r>
            <a:r>
              <a:rPr lang="zh-TW" altLang="en-US" sz="2200" dirty="0" smtClean="0">
                <a:solidFill>
                  <a:srgbClr val="000099"/>
                </a:solidFill>
              </a:rPr>
              <a:t>年</a:t>
            </a:r>
            <a:r>
              <a:rPr lang="en-US" altLang="zh-TW" sz="2200" dirty="0" smtClean="0">
                <a:solidFill>
                  <a:srgbClr val="000099"/>
                </a:solidFill>
              </a:rPr>
              <a:t>9</a:t>
            </a:r>
            <a:r>
              <a:rPr lang="zh-TW" altLang="en-US" sz="2200" dirty="0" smtClean="0">
                <a:solidFill>
                  <a:srgbClr val="000099"/>
                </a:solidFill>
              </a:rPr>
              <a:t>月</a:t>
            </a:r>
            <a:r>
              <a:rPr lang="en-US" altLang="zh-TW" sz="2200" dirty="0" smtClean="0">
                <a:solidFill>
                  <a:srgbClr val="000099"/>
                </a:solidFill>
              </a:rPr>
              <a:t>8</a:t>
            </a:r>
            <a:r>
              <a:rPr lang="zh-TW" altLang="en-US" sz="2200" dirty="0" smtClean="0">
                <a:solidFill>
                  <a:srgbClr val="000099"/>
                </a:solidFill>
              </a:rPr>
              <a:t>日某則報導指出乙公司即將於近期召開法人</a:t>
            </a:r>
            <a:endParaRPr lang="en-US" altLang="zh-TW" sz="2200" dirty="0" smtClean="0">
              <a:solidFill>
                <a:srgbClr val="000099"/>
              </a:solidFill>
            </a:endParaRPr>
          </a:p>
          <a:p>
            <a:pPr marL="723900" lvl="1" indent="-533400">
              <a:buClr>
                <a:schemeClr val="tx1"/>
              </a:buClr>
              <a:buFont typeface="Verdana" panose="020B0604030504040204" pitchFamily="34" charset="0"/>
              <a:buNone/>
            </a:pPr>
            <a:r>
              <a:rPr lang="zh-TW" altLang="en-US" sz="2200" dirty="0">
                <a:solidFill>
                  <a:srgbClr val="000099"/>
                </a:solidFill>
              </a:rPr>
              <a:t> </a:t>
            </a:r>
            <a:r>
              <a:rPr lang="zh-TW" altLang="en-US" sz="2200" dirty="0" smtClean="0">
                <a:solidFill>
                  <a:srgbClr val="000099"/>
                </a:solidFill>
              </a:rPr>
              <a:t>   說明會，說明第</a:t>
            </a:r>
            <a:r>
              <a:rPr lang="en-US" altLang="zh-TW" sz="2200" dirty="0" smtClean="0">
                <a:solidFill>
                  <a:srgbClr val="000099"/>
                </a:solidFill>
              </a:rPr>
              <a:t>4</a:t>
            </a:r>
            <a:r>
              <a:rPr lang="zh-TW" altLang="en-US" sz="2200" dirty="0" smtClean="0">
                <a:solidFill>
                  <a:srgbClr val="000099"/>
                </a:solidFill>
              </a:rPr>
              <a:t>季之展望，因乙公司尚未公告重訊第</a:t>
            </a:r>
            <a:r>
              <a:rPr lang="en-US" altLang="zh-TW" sz="2200" dirty="0" smtClean="0">
                <a:solidFill>
                  <a:srgbClr val="000099"/>
                </a:solidFill>
              </a:rPr>
              <a:t>12</a:t>
            </a:r>
          </a:p>
          <a:p>
            <a:pPr marL="723900" lvl="1" indent="-533400">
              <a:buClr>
                <a:schemeClr val="tx1"/>
              </a:buClr>
              <a:buFont typeface="Verdana" panose="020B0604030504040204" pitchFamily="34" charset="0"/>
              <a:buNone/>
            </a:pPr>
            <a:r>
              <a:rPr lang="zh-TW" altLang="en-US" sz="2200" dirty="0">
                <a:solidFill>
                  <a:srgbClr val="000099"/>
                </a:solidFill>
              </a:rPr>
              <a:t> </a:t>
            </a:r>
            <a:r>
              <a:rPr lang="zh-TW" altLang="en-US" sz="2200" dirty="0" smtClean="0">
                <a:solidFill>
                  <a:srgbClr val="000099"/>
                </a:solidFill>
              </a:rPr>
              <a:t>   款，故乙公司至遲應於</a:t>
            </a:r>
            <a:r>
              <a:rPr lang="zh-TW" altLang="en-US" sz="2200" u="sng" dirty="0" smtClean="0">
                <a:solidFill>
                  <a:srgbClr val="C00000"/>
                </a:solidFill>
              </a:rPr>
              <a:t>發現後</a:t>
            </a:r>
            <a:r>
              <a:rPr lang="en-US" altLang="zh-TW" sz="2200" u="sng" dirty="0" smtClean="0">
                <a:solidFill>
                  <a:srgbClr val="C00000"/>
                </a:solidFill>
              </a:rPr>
              <a:t>2</a:t>
            </a:r>
            <a:r>
              <a:rPr lang="zh-TW" altLang="en-US" sz="2200" u="sng" dirty="0" smtClean="0">
                <a:solidFill>
                  <a:srgbClr val="C00000"/>
                </a:solidFill>
              </a:rPr>
              <a:t>小時內公告重訊第</a:t>
            </a:r>
            <a:r>
              <a:rPr lang="en-US" altLang="zh-TW" sz="2200" u="sng" dirty="0" smtClean="0">
                <a:solidFill>
                  <a:srgbClr val="C00000"/>
                </a:solidFill>
              </a:rPr>
              <a:t>12</a:t>
            </a:r>
            <a:r>
              <a:rPr lang="zh-TW" altLang="en-US" sz="2200" u="sng" dirty="0" smtClean="0">
                <a:solidFill>
                  <a:srgbClr val="C00000"/>
                </a:solidFill>
              </a:rPr>
              <a:t>款</a:t>
            </a:r>
            <a:r>
              <a:rPr lang="zh-TW" altLang="en-US" sz="2200" dirty="0" smtClean="0">
                <a:solidFill>
                  <a:srgbClr val="000099"/>
                </a:solidFill>
              </a:rPr>
              <a:t>。</a:t>
            </a:r>
            <a:endParaRPr lang="en-US" altLang="zh-TW" sz="2200" dirty="0" smtClean="0">
              <a:solidFill>
                <a:srgbClr val="000099"/>
              </a:solidFill>
            </a:endParaRPr>
          </a:p>
          <a:p>
            <a:pPr marL="723900" lvl="1" indent="-533400">
              <a:buClr>
                <a:schemeClr val="tx1"/>
              </a:buClr>
              <a:buFont typeface="Verdana" panose="020B0604030504040204" pitchFamily="34" charset="0"/>
              <a:buNone/>
            </a:pPr>
            <a:r>
              <a:rPr lang="zh-TW" altLang="en-US" sz="2200" dirty="0">
                <a:solidFill>
                  <a:srgbClr val="000099"/>
                </a:solidFill>
              </a:rPr>
              <a:t> </a:t>
            </a:r>
            <a:r>
              <a:rPr lang="zh-TW" altLang="en-US" sz="2200" dirty="0" smtClean="0">
                <a:solidFill>
                  <a:srgbClr val="000099"/>
                </a:solidFill>
              </a:rPr>
              <a:t>   中英文簡報或財務業務資訊</a:t>
            </a:r>
            <a:r>
              <a:rPr lang="zh-TW" altLang="en-US" sz="2200" u="sng" dirty="0" smtClean="0">
                <a:solidFill>
                  <a:srgbClr val="C00000"/>
                </a:solidFill>
              </a:rPr>
              <a:t>至遲</a:t>
            </a:r>
            <a:r>
              <a:rPr lang="en-US" altLang="zh-TW" sz="2200" u="sng" dirty="0" smtClean="0">
                <a:solidFill>
                  <a:srgbClr val="C00000"/>
                </a:solidFill>
              </a:rPr>
              <a:t>9</a:t>
            </a:r>
            <a:r>
              <a:rPr lang="zh-TW" altLang="en-US" sz="2200" u="sng" dirty="0" smtClean="0">
                <a:solidFill>
                  <a:srgbClr val="C00000"/>
                </a:solidFill>
              </a:rPr>
              <a:t>月</a:t>
            </a:r>
            <a:r>
              <a:rPr lang="en-US" altLang="zh-TW" sz="2200" u="sng" dirty="0" smtClean="0">
                <a:solidFill>
                  <a:srgbClr val="C00000"/>
                </a:solidFill>
              </a:rPr>
              <a:t>13</a:t>
            </a:r>
            <a:r>
              <a:rPr lang="zh-TW" altLang="en-US" sz="2200" u="sng" dirty="0" smtClean="0">
                <a:solidFill>
                  <a:srgbClr val="C00000"/>
                </a:solidFill>
              </a:rPr>
              <a:t>日</a:t>
            </a:r>
            <a:r>
              <a:rPr lang="en-US" altLang="zh-TW" sz="2200" u="sng" dirty="0" smtClean="0">
                <a:solidFill>
                  <a:srgbClr val="C00000"/>
                </a:solidFill>
              </a:rPr>
              <a:t>23:59</a:t>
            </a:r>
            <a:r>
              <a:rPr lang="zh-TW" altLang="en-US" sz="2200" u="sng" dirty="0" smtClean="0">
                <a:solidFill>
                  <a:srgbClr val="C00000"/>
                </a:solidFill>
              </a:rPr>
              <a:t>完成上傳</a:t>
            </a:r>
            <a:r>
              <a:rPr lang="zh-TW" altLang="en-US" sz="2200" dirty="0" smtClean="0">
                <a:solidFill>
                  <a:srgbClr val="000099"/>
                </a:solidFill>
              </a:rPr>
              <a:t>。</a:t>
            </a:r>
            <a:endParaRPr lang="en-US" altLang="zh-TW" sz="2200" dirty="0" smtClean="0">
              <a:solidFill>
                <a:srgbClr val="000099"/>
              </a:solidFill>
            </a:endParaRPr>
          </a:p>
        </p:txBody>
      </p:sp>
      <p:sp>
        <p:nvSpPr>
          <p:cNvPr id="13316"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fld id="{190B764C-A22B-4D19-800F-5739C4374ED0}"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22</a:t>
            </a:fld>
            <a:endParaRPr lang="en-US" altLang="zh-TW" sz="1400">
              <a:solidFill>
                <a:srgbClr val="800080"/>
              </a:solidFill>
              <a:latin typeface="Arial" panose="020B0604020202020204" pitchFamily="34" charset="0"/>
              <a:ea typeface="新細明體" panose="02020500000000000000" pitchFamily="18"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29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029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029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0291">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0291">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0291">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0291">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029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endParaRPr lang="zh-TW" altLang="en-US" sz="1400">
              <a:solidFill>
                <a:srgbClr val="800080"/>
              </a:solidFill>
              <a:latin typeface="Arial" panose="020B0604020202020204" pitchFamily="34" charset="0"/>
              <a:ea typeface="新細明體" panose="02020500000000000000" pitchFamily="18" charset="-120"/>
            </a:endParaRPr>
          </a:p>
          <a:p>
            <a:pPr eaLnBrk="1" hangingPunct="1">
              <a:spcBef>
                <a:spcPct val="0"/>
              </a:spcBef>
              <a:buClrTx/>
              <a:buSzTx/>
              <a:buFontTx/>
              <a:buNone/>
            </a:pPr>
            <a:fld id="{849C27EB-C6F9-4476-82C7-39A5C8C46C50}"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23</a:t>
            </a:fld>
            <a:endParaRPr lang="zh-TW" altLang="en-US" sz="1400">
              <a:solidFill>
                <a:srgbClr val="800080"/>
              </a:solidFill>
              <a:latin typeface="Arial" panose="020B0604020202020204" pitchFamily="34" charset="0"/>
              <a:ea typeface="新細明體" panose="02020500000000000000" pitchFamily="18" charset="-120"/>
            </a:endParaRPr>
          </a:p>
        </p:txBody>
      </p:sp>
      <p:sp>
        <p:nvSpPr>
          <p:cNvPr id="7171" name="Rectangle 2"/>
          <p:cNvSpPr>
            <a:spLocks noGrp="1" noChangeArrowheads="1"/>
          </p:cNvSpPr>
          <p:nvPr>
            <p:ph type="title"/>
          </p:nvPr>
        </p:nvSpPr>
        <p:spPr bwMode="auto">
          <a:xfrm>
            <a:off x="179388" y="255588"/>
            <a:ext cx="9288462" cy="1085850"/>
          </a:xfrm>
        </p:spPr>
        <p:txBody>
          <a:bodyPr vert="horz" wrap="square" lIns="91440" tIns="45720" rIns="91440" bIns="45720" numCol="1" anchorCtr="0" compatLnSpc="1">
            <a:prstTxWarp prst="textNoShape">
              <a:avLst/>
            </a:prstTxWarp>
            <a:normAutofit fontScale="90000"/>
          </a:bodyPr>
          <a:lstStyle/>
          <a:p>
            <a:pPr algn="ctr">
              <a:defRPr/>
            </a:pPr>
            <a:r>
              <a:rPr lang="zh-TW" altLang="en-US" sz="4000" dirty="0">
                <a:solidFill>
                  <a:schemeClr val="tx2">
                    <a:satMod val="130000"/>
                  </a:schemeClr>
                </a:solidFill>
              </a:rPr>
              <a:t>重大訊息</a:t>
            </a:r>
            <a:r>
              <a:rPr lang="zh-TW" altLang="en-US" sz="4000" dirty="0" smtClean="0">
                <a:solidFill>
                  <a:schemeClr val="tx2">
                    <a:satMod val="130000"/>
                  </a:schemeClr>
                </a:solidFill>
              </a:rPr>
              <a:t>第</a:t>
            </a:r>
            <a:r>
              <a:rPr lang="en-US" altLang="zh-TW" sz="4000" dirty="0">
                <a:solidFill>
                  <a:schemeClr val="tx2">
                    <a:satMod val="130000"/>
                  </a:schemeClr>
                </a:solidFill>
              </a:rPr>
              <a:t>6</a:t>
            </a:r>
            <a:r>
              <a:rPr lang="zh-TW" altLang="en-US" sz="4000" dirty="0" smtClean="0">
                <a:solidFill>
                  <a:schemeClr val="tx2">
                    <a:satMod val="130000"/>
                  </a:schemeClr>
                </a:solidFill>
              </a:rPr>
              <a:t>條第</a:t>
            </a:r>
            <a:r>
              <a:rPr lang="en-US" altLang="zh-TW" sz="4000" dirty="0">
                <a:solidFill>
                  <a:schemeClr val="tx2">
                    <a:satMod val="130000"/>
                  </a:schemeClr>
                </a:solidFill>
              </a:rPr>
              <a:t>1</a:t>
            </a:r>
            <a:r>
              <a:rPr lang="zh-TW" altLang="en-US" sz="4000" dirty="0" smtClean="0">
                <a:solidFill>
                  <a:schemeClr val="tx2">
                    <a:satMod val="130000"/>
                  </a:schemeClr>
                </a:solidFill>
              </a:rPr>
              <a:t>項第</a:t>
            </a:r>
            <a:r>
              <a:rPr lang="en-US" altLang="zh-TW" sz="4000" dirty="0" smtClean="0">
                <a:solidFill>
                  <a:schemeClr val="tx2">
                    <a:satMod val="130000"/>
                  </a:schemeClr>
                </a:solidFill>
              </a:rPr>
              <a:t>3</a:t>
            </a:r>
            <a:r>
              <a:rPr lang="zh-TW" altLang="en-US" sz="4000" dirty="0" smtClean="0">
                <a:solidFill>
                  <a:schemeClr val="tx2">
                    <a:satMod val="130000"/>
                  </a:schemeClr>
                </a:solidFill>
              </a:rPr>
              <a:t>款</a:t>
            </a:r>
            <a:r>
              <a:rPr lang="en-US" altLang="zh-TW" sz="4000" dirty="0" smtClean="0">
                <a:solidFill>
                  <a:schemeClr val="tx2">
                    <a:satMod val="130000"/>
                  </a:schemeClr>
                </a:solidFill>
              </a:rPr>
              <a:t/>
            </a:r>
            <a:br>
              <a:rPr lang="en-US" altLang="zh-TW" sz="4000" dirty="0" smtClean="0">
                <a:solidFill>
                  <a:schemeClr val="tx2">
                    <a:satMod val="130000"/>
                  </a:schemeClr>
                </a:solidFill>
              </a:rPr>
            </a:br>
            <a:r>
              <a:rPr lang="zh-TW" altLang="en-US" sz="2700" dirty="0">
                <a:solidFill>
                  <a:schemeClr val="tx2">
                    <a:satMod val="130000"/>
                  </a:schemeClr>
                </a:solidFill>
              </a:rPr>
              <a:t>【</a:t>
            </a:r>
            <a:r>
              <a:rPr lang="zh-TW" altLang="en-US" sz="2700" dirty="0" smtClean="0">
                <a:solidFill>
                  <a:schemeClr val="tx2">
                    <a:satMod val="130000"/>
                  </a:schemeClr>
                </a:solidFill>
              </a:rPr>
              <a:t>符合重訊記者會款次之重訊公告時點</a:t>
            </a:r>
            <a:r>
              <a:rPr lang="en-US" altLang="zh-TW" sz="2700" dirty="0" smtClean="0">
                <a:solidFill>
                  <a:schemeClr val="tx2">
                    <a:satMod val="130000"/>
                  </a:schemeClr>
                </a:solidFill>
              </a:rPr>
              <a:t>(1</a:t>
            </a:r>
            <a:r>
              <a:rPr lang="zh-TW" altLang="en-US" sz="2700" dirty="0" smtClean="0">
                <a:solidFill>
                  <a:schemeClr val="tx2">
                    <a:satMod val="130000"/>
                  </a:schemeClr>
                </a:solidFill>
              </a:rPr>
              <a:t>）</a:t>
            </a:r>
            <a:r>
              <a:rPr lang="en-US" altLang="zh-TW" sz="2700" dirty="0" smtClean="0">
                <a:solidFill>
                  <a:schemeClr val="tx2">
                    <a:satMod val="130000"/>
                  </a:schemeClr>
                </a:solidFill>
              </a:rPr>
              <a:t>】</a:t>
            </a:r>
            <a:endParaRPr lang="zh-TW" altLang="en-US" sz="2700" b="1" dirty="0" smtClean="0">
              <a:solidFill>
                <a:srgbClr val="000099"/>
              </a:solidFill>
              <a:effectLst/>
            </a:endParaRPr>
          </a:p>
        </p:txBody>
      </p:sp>
      <p:sp>
        <p:nvSpPr>
          <p:cNvPr id="14340" name="矩形 7"/>
          <p:cNvSpPr>
            <a:spLocks noChangeArrowheads="1"/>
          </p:cNvSpPr>
          <p:nvPr/>
        </p:nvSpPr>
        <p:spPr bwMode="auto">
          <a:xfrm>
            <a:off x="755650" y="1503363"/>
            <a:ext cx="8388350" cy="549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3038" indent="-173038"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630238" indent="-173038"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 typeface="Arial" panose="020B0604020202020204" pitchFamily="34" charset="0"/>
              <a:buChar char="•"/>
            </a:pPr>
            <a:r>
              <a:rPr lang="zh-TW" altLang="en-US" sz="2600" dirty="0"/>
              <a:t>董事會決議減資（不含註銷庫藏股）、合併、撤銷合併、分割、收購</a:t>
            </a:r>
            <a:r>
              <a:rPr lang="en-US" altLang="zh-TW" sz="2600" dirty="0"/>
              <a:t>…</a:t>
            </a:r>
            <a:r>
              <a:rPr lang="zh-TW" altLang="en-US" sz="2600" dirty="0"/>
              <a:t>、或股東會否決合併、分割</a:t>
            </a:r>
            <a:r>
              <a:rPr lang="en-US" altLang="zh-TW" sz="2600" dirty="0"/>
              <a:t>…</a:t>
            </a:r>
            <a:r>
              <a:rPr lang="zh-TW" altLang="en-US" sz="2600" dirty="0"/>
              <a:t>等議案</a:t>
            </a:r>
            <a:endParaRPr lang="en-US" altLang="zh-TW" sz="2400" dirty="0"/>
          </a:p>
          <a:p>
            <a:pPr eaLnBrk="1" hangingPunct="1">
              <a:lnSpc>
                <a:spcPct val="150000"/>
              </a:lnSpc>
              <a:spcBef>
                <a:spcPct val="0"/>
              </a:spcBef>
              <a:buClrTx/>
              <a:buSzTx/>
              <a:buFont typeface="Wingdings" panose="05000000000000000000" pitchFamily="2" charset="2"/>
              <a:buChar char="ü"/>
            </a:pPr>
            <a:r>
              <a:rPr lang="zh-TW" altLang="en-US" sz="2400" dirty="0">
                <a:solidFill>
                  <a:srgbClr val="000099"/>
                </a:solidFill>
              </a:rPr>
              <a:t>重大訊息發布時點：</a:t>
            </a:r>
            <a:r>
              <a:rPr lang="zh-TW" altLang="en-US" sz="2400" u="sng" dirty="0">
                <a:solidFill>
                  <a:srgbClr val="000099"/>
                </a:solidFill>
              </a:rPr>
              <a:t>召開記者會之同時或會後二小時內</a:t>
            </a:r>
            <a:endParaRPr lang="en-US" altLang="zh-TW" sz="2400" u="sng" dirty="0">
              <a:solidFill>
                <a:srgbClr val="000099"/>
              </a:solidFill>
            </a:endParaRPr>
          </a:p>
          <a:p>
            <a:pPr eaLnBrk="1" hangingPunct="1">
              <a:spcBef>
                <a:spcPct val="0"/>
              </a:spcBef>
              <a:buClrTx/>
              <a:buSzTx/>
              <a:buFont typeface="Arial" panose="020B0604020202020204" pitchFamily="34" charset="0"/>
              <a:buChar char="•"/>
            </a:pPr>
            <a:endParaRPr lang="en-US" altLang="zh-TW" sz="2600" dirty="0"/>
          </a:p>
          <a:p>
            <a:pPr eaLnBrk="1" hangingPunct="1">
              <a:spcBef>
                <a:spcPct val="0"/>
              </a:spcBef>
              <a:buClrTx/>
              <a:buSzTx/>
              <a:buFont typeface="Arial" panose="020B0604020202020204" pitchFamily="34" charset="0"/>
              <a:buChar char="•"/>
            </a:pPr>
            <a:r>
              <a:rPr lang="zh-TW" altLang="en-US" sz="2600" dirty="0"/>
              <a:t>其他符合召開記者會之事件</a:t>
            </a:r>
            <a:endParaRPr lang="en-US" altLang="zh-TW" sz="2600" dirty="0"/>
          </a:p>
          <a:p>
            <a:pPr lvl="1" eaLnBrk="1" hangingPunct="1">
              <a:spcBef>
                <a:spcPct val="0"/>
              </a:spcBef>
              <a:buClrTx/>
              <a:buFont typeface="Arial" panose="020B0604020202020204" pitchFamily="34" charset="0"/>
              <a:buChar char="•"/>
            </a:pPr>
            <a:r>
              <a:rPr lang="zh-TW" altLang="en-US" sz="2600" dirty="0"/>
              <a:t>當日召開記者會者</a:t>
            </a:r>
            <a:endParaRPr lang="en-US" altLang="zh-TW" sz="2400" dirty="0"/>
          </a:p>
          <a:p>
            <a:pPr lvl="1" eaLnBrk="1" hangingPunct="1">
              <a:spcBef>
                <a:spcPct val="0"/>
              </a:spcBef>
              <a:buClrTx/>
              <a:buFont typeface="Wingdings" panose="05000000000000000000" pitchFamily="2" charset="2"/>
              <a:buChar char="ü"/>
            </a:pPr>
            <a:r>
              <a:rPr lang="zh-TW" altLang="en-US" sz="2400" dirty="0">
                <a:solidFill>
                  <a:srgbClr val="000099"/>
                </a:solidFill>
              </a:rPr>
              <a:t>重大訊息發布時點：</a:t>
            </a:r>
            <a:r>
              <a:rPr lang="zh-TW" altLang="en-US" sz="2400" u="sng" dirty="0">
                <a:solidFill>
                  <a:srgbClr val="000099"/>
                </a:solidFill>
              </a:rPr>
              <a:t>至遲於記者會後二小時內</a:t>
            </a:r>
            <a:endParaRPr lang="en-US" altLang="zh-TW" sz="2400" u="sng" dirty="0">
              <a:solidFill>
                <a:srgbClr val="000099"/>
              </a:solidFill>
            </a:endParaRPr>
          </a:p>
          <a:p>
            <a:pPr lvl="1" eaLnBrk="1" hangingPunct="1">
              <a:spcBef>
                <a:spcPct val="0"/>
              </a:spcBef>
              <a:buClrTx/>
              <a:buFontTx/>
              <a:buNone/>
            </a:pPr>
            <a:r>
              <a:rPr lang="zh-TW" altLang="en-US" sz="2400" dirty="0">
                <a:solidFill>
                  <a:srgbClr val="993300"/>
                </a:solidFill>
              </a:rPr>
              <a:t>∴重大訊息發布得於記者會前、會中或會後二小時內</a:t>
            </a:r>
            <a:endParaRPr lang="en-US" altLang="zh-TW" sz="2400" dirty="0">
              <a:solidFill>
                <a:srgbClr val="993300"/>
              </a:solidFill>
            </a:endParaRPr>
          </a:p>
          <a:p>
            <a:pPr lvl="1" eaLnBrk="1" hangingPunct="1">
              <a:spcBef>
                <a:spcPct val="0"/>
              </a:spcBef>
              <a:buClrTx/>
              <a:buFontTx/>
              <a:buNone/>
            </a:pPr>
            <a:endParaRPr lang="en-US" altLang="zh-TW" sz="2600" dirty="0">
              <a:solidFill>
                <a:srgbClr val="993300"/>
              </a:solidFill>
            </a:endParaRPr>
          </a:p>
          <a:p>
            <a:pPr lvl="1" eaLnBrk="1" hangingPunct="1">
              <a:spcBef>
                <a:spcPct val="0"/>
              </a:spcBef>
              <a:buClrTx/>
              <a:buFont typeface="Arial" panose="020B0604020202020204" pitchFamily="34" charset="0"/>
              <a:buChar char="•"/>
            </a:pPr>
            <a:r>
              <a:rPr lang="zh-TW" altLang="en-US" sz="2600" dirty="0"/>
              <a:t>次一營業日召開記者會者</a:t>
            </a:r>
            <a:endParaRPr lang="en-US" altLang="zh-TW" sz="2400" dirty="0"/>
          </a:p>
          <a:p>
            <a:pPr lvl="1" eaLnBrk="1" hangingPunct="1">
              <a:spcBef>
                <a:spcPct val="0"/>
              </a:spcBef>
              <a:buClrTx/>
              <a:buFont typeface="Wingdings" panose="05000000000000000000" pitchFamily="2" charset="2"/>
              <a:buChar char="ü"/>
            </a:pPr>
            <a:r>
              <a:rPr lang="zh-TW" altLang="en-US" sz="2400" dirty="0">
                <a:solidFill>
                  <a:srgbClr val="000099"/>
                </a:solidFill>
              </a:rPr>
              <a:t>重大訊息發布時點：</a:t>
            </a:r>
            <a:r>
              <a:rPr lang="zh-TW" altLang="en-US" sz="2400" u="sng" dirty="0">
                <a:solidFill>
                  <a:srgbClr val="000099"/>
                </a:solidFill>
              </a:rPr>
              <a:t>至遲於事實發生當日</a:t>
            </a:r>
            <a:r>
              <a:rPr lang="en-US" altLang="zh-TW" sz="2400" u="sng" dirty="0">
                <a:solidFill>
                  <a:srgbClr val="000099"/>
                </a:solidFill>
              </a:rPr>
              <a:t>23:59</a:t>
            </a:r>
          </a:p>
          <a:p>
            <a:pPr lvl="1" eaLnBrk="1" hangingPunct="1">
              <a:spcBef>
                <a:spcPct val="0"/>
              </a:spcBef>
              <a:buClrTx/>
              <a:buFontTx/>
              <a:buNone/>
            </a:pPr>
            <a:r>
              <a:rPr lang="zh-TW" altLang="en-US" sz="2400" dirty="0">
                <a:solidFill>
                  <a:srgbClr val="993300"/>
                </a:solidFill>
              </a:rPr>
              <a:t>∴重大訊息發布會在記者會召開前</a:t>
            </a:r>
            <a:endParaRPr lang="en-US" altLang="zh-TW" sz="2400" dirty="0">
              <a:solidFill>
                <a:srgbClr val="993300"/>
              </a:solidFill>
            </a:endParaRPr>
          </a:p>
          <a:p>
            <a:pPr lvl="1" eaLnBrk="1" hangingPunct="1">
              <a:spcBef>
                <a:spcPct val="0"/>
              </a:spcBef>
              <a:buClrTx/>
              <a:buFont typeface="Arial" panose="020B0604020202020204" pitchFamily="34" charset="0"/>
              <a:buChar char="•"/>
            </a:pPr>
            <a:endParaRPr lang="zh-TW" alt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0">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0">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40">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4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endParaRPr lang="zh-TW" altLang="en-US" sz="1400">
              <a:solidFill>
                <a:srgbClr val="800080"/>
              </a:solidFill>
              <a:latin typeface="Arial" panose="020B0604020202020204" pitchFamily="34" charset="0"/>
              <a:ea typeface="新細明體" panose="02020500000000000000" pitchFamily="18" charset="-120"/>
            </a:endParaRPr>
          </a:p>
          <a:p>
            <a:pPr eaLnBrk="1" hangingPunct="1">
              <a:spcBef>
                <a:spcPct val="0"/>
              </a:spcBef>
              <a:buClrTx/>
              <a:buSzTx/>
              <a:buFontTx/>
              <a:buNone/>
            </a:pPr>
            <a:fld id="{2D74F1DA-12DC-48A2-8E14-77B49B962346}"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24</a:t>
            </a:fld>
            <a:endParaRPr lang="zh-TW" altLang="en-US" sz="1400">
              <a:solidFill>
                <a:srgbClr val="800080"/>
              </a:solidFill>
              <a:latin typeface="Arial" panose="020B0604020202020204" pitchFamily="34" charset="0"/>
              <a:ea typeface="新細明體" panose="02020500000000000000" pitchFamily="18" charset="-120"/>
            </a:endParaRPr>
          </a:p>
        </p:txBody>
      </p:sp>
      <p:sp>
        <p:nvSpPr>
          <p:cNvPr id="4099" name="Rectangle 2"/>
          <p:cNvSpPr>
            <a:spLocks noGrp="1" noChangeArrowheads="1"/>
          </p:cNvSpPr>
          <p:nvPr>
            <p:ph type="title"/>
          </p:nvPr>
        </p:nvSpPr>
        <p:spPr bwMode="auto">
          <a:xfrm>
            <a:off x="1471612" y="43883"/>
            <a:ext cx="7348859" cy="708025"/>
          </a:xfrm>
        </p:spPr>
        <p:txBody>
          <a:bodyPr vert="horz" wrap="square" lIns="91440" tIns="45720" rIns="91440" bIns="45720" numCol="1" anchorCtr="0" compatLnSpc="1">
            <a:prstTxWarp prst="textNoShape">
              <a:avLst/>
            </a:prstTxWarp>
            <a:noAutofit/>
          </a:bodyPr>
          <a:lstStyle/>
          <a:p>
            <a:pPr algn="ctr">
              <a:defRPr/>
            </a:pPr>
            <a:r>
              <a:rPr lang="zh-TW" altLang="en-US" sz="3200" dirty="0" smtClean="0">
                <a:solidFill>
                  <a:schemeClr val="tx2">
                    <a:satMod val="130000"/>
                  </a:schemeClr>
                </a:solidFill>
              </a:rPr>
              <a:t>符合</a:t>
            </a:r>
            <a:r>
              <a:rPr lang="zh-TW" altLang="en-US" sz="3200" dirty="0">
                <a:solidFill>
                  <a:schemeClr val="tx2">
                    <a:satMod val="130000"/>
                  </a:schemeClr>
                </a:solidFill>
              </a:rPr>
              <a:t>重訊</a:t>
            </a:r>
            <a:r>
              <a:rPr lang="zh-TW" altLang="en-US" sz="3200" dirty="0" smtClean="0">
                <a:solidFill>
                  <a:schemeClr val="tx2">
                    <a:satMod val="130000"/>
                  </a:schemeClr>
                </a:solidFill>
              </a:rPr>
              <a:t>記者會款次之重訊公告時點</a:t>
            </a:r>
            <a:r>
              <a:rPr lang="en-US" altLang="zh-TW" sz="3200" dirty="0" smtClean="0">
                <a:solidFill>
                  <a:schemeClr val="tx2">
                    <a:satMod val="130000"/>
                  </a:schemeClr>
                </a:solidFill>
              </a:rPr>
              <a:t>(2)</a:t>
            </a:r>
            <a:endParaRPr lang="zh-TW" altLang="en-US" sz="3200" b="1" dirty="0" smtClean="0">
              <a:solidFill>
                <a:srgbClr val="000099"/>
              </a:solidFill>
              <a:effectLst/>
            </a:endParaRPr>
          </a:p>
        </p:txBody>
      </p:sp>
      <p:sp>
        <p:nvSpPr>
          <p:cNvPr id="15364" name="內容版面配置區 71"/>
          <p:cNvSpPr>
            <a:spLocks noGrp="1"/>
          </p:cNvSpPr>
          <p:nvPr>
            <p:ph idx="1"/>
          </p:nvPr>
        </p:nvSpPr>
        <p:spPr>
          <a:xfrm>
            <a:off x="755650" y="908050"/>
            <a:ext cx="5832475" cy="6049963"/>
          </a:xfrm>
        </p:spPr>
        <p:txBody>
          <a:bodyPr/>
          <a:lstStyle/>
          <a:p>
            <a:pPr eaLnBrk="1" hangingPunct="1">
              <a:buFont typeface="Wingdings" panose="05000000000000000000" pitchFamily="2" charset="2"/>
              <a:buChar char="Ø"/>
            </a:pPr>
            <a:endParaRPr lang="en-US" altLang="zh-TW" sz="2800" smtClean="0"/>
          </a:p>
          <a:p>
            <a:pPr eaLnBrk="1" hangingPunct="1">
              <a:buFont typeface="Wingdings" panose="05000000000000000000" pitchFamily="2" charset="2"/>
              <a:buChar char="Ø"/>
            </a:pPr>
            <a:endParaRPr lang="en-US" altLang="zh-TW" sz="2800" smtClean="0"/>
          </a:p>
          <a:p>
            <a:pPr eaLnBrk="1" hangingPunct="1">
              <a:buFont typeface="Wingdings" panose="05000000000000000000" pitchFamily="2" charset="2"/>
              <a:buChar char="Ø"/>
            </a:pPr>
            <a:endParaRPr lang="en-US" altLang="zh-TW" sz="2800" smtClean="0"/>
          </a:p>
          <a:p>
            <a:pPr eaLnBrk="1" hangingPunct="1">
              <a:buFont typeface="Wingdings" panose="05000000000000000000" pitchFamily="2" charset="2"/>
              <a:buChar char="Ø"/>
            </a:pPr>
            <a:endParaRPr lang="en-US" altLang="zh-TW" sz="2800" smtClean="0"/>
          </a:p>
          <a:p>
            <a:pPr eaLnBrk="1" hangingPunct="1">
              <a:buFont typeface="Wingdings" panose="05000000000000000000" pitchFamily="2" charset="2"/>
              <a:buChar char="Ø"/>
            </a:pPr>
            <a:endParaRPr lang="en-US" altLang="zh-TW" sz="2800" smtClean="0"/>
          </a:p>
          <a:p>
            <a:pPr eaLnBrk="1" hangingPunct="1">
              <a:buFont typeface="Wingdings" panose="05000000000000000000" pitchFamily="2" charset="2"/>
              <a:buChar char="Ø"/>
            </a:pPr>
            <a:endParaRPr lang="en-US" altLang="zh-TW" sz="2800" smtClean="0"/>
          </a:p>
          <a:p>
            <a:pPr eaLnBrk="1" hangingPunct="1">
              <a:buFont typeface="Wingdings" panose="05000000000000000000" pitchFamily="2" charset="2"/>
              <a:buChar char="Ø"/>
            </a:pPr>
            <a:endParaRPr lang="en-US" altLang="zh-TW" sz="2800" smtClean="0"/>
          </a:p>
          <a:p>
            <a:pPr eaLnBrk="1" hangingPunct="1">
              <a:buFont typeface="Wingdings" panose="05000000000000000000" pitchFamily="2" charset="2"/>
              <a:buChar char="Ø"/>
            </a:pPr>
            <a:endParaRPr lang="en-US" altLang="zh-TW" sz="2800" smtClean="0"/>
          </a:p>
          <a:p>
            <a:pPr eaLnBrk="1" hangingPunct="1">
              <a:buFont typeface="Wingdings" panose="05000000000000000000" pitchFamily="2" charset="2"/>
              <a:buChar char="Ø"/>
            </a:pPr>
            <a:endParaRPr lang="en-US" altLang="zh-TW" sz="2800" smtClean="0"/>
          </a:p>
        </p:txBody>
      </p:sp>
      <p:cxnSp>
        <p:nvCxnSpPr>
          <p:cNvPr id="11" name="直線單箭頭接點 10"/>
          <p:cNvCxnSpPr/>
          <p:nvPr/>
        </p:nvCxnSpPr>
        <p:spPr>
          <a:xfrm>
            <a:off x="1620838" y="1401763"/>
            <a:ext cx="7054850" cy="1111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等腰三角形 11"/>
          <p:cNvSpPr/>
          <p:nvPr/>
        </p:nvSpPr>
        <p:spPr>
          <a:xfrm>
            <a:off x="3062288" y="1222375"/>
            <a:ext cx="358775" cy="288925"/>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等腰三角形 12"/>
          <p:cNvSpPr/>
          <p:nvPr/>
        </p:nvSpPr>
        <p:spPr>
          <a:xfrm>
            <a:off x="6516688" y="1222375"/>
            <a:ext cx="358775" cy="288925"/>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368" name="文字方塊 13"/>
          <p:cNvSpPr txBox="1">
            <a:spLocks noChangeArrowheads="1"/>
          </p:cNvSpPr>
          <p:nvPr/>
        </p:nvSpPr>
        <p:spPr bwMode="auto">
          <a:xfrm>
            <a:off x="1476375" y="733425"/>
            <a:ext cx="1584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r>
              <a:rPr lang="en-US" altLang="zh-TW" sz="2800">
                <a:latin typeface="Arial" panose="020B0604020202020204" pitchFamily="34" charset="0"/>
                <a:ea typeface="新細明體" panose="02020500000000000000" pitchFamily="18" charset="-120"/>
              </a:rPr>
              <a:t>0:00</a:t>
            </a:r>
            <a:endParaRPr lang="zh-TW" altLang="en-US" sz="2800">
              <a:latin typeface="Arial" panose="020B0604020202020204" pitchFamily="34" charset="0"/>
              <a:ea typeface="新細明體" panose="02020500000000000000" pitchFamily="18" charset="-120"/>
            </a:endParaRPr>
          </a:p>
        </p:txBody>
      </p:sp>
      <p:sp>
        <p:nvSpPr>
          <p:cNvPr id="15369" name="文字方塊 14"/>
          <p:cNvSpPr txBox="1">
            <a:spLocks noChangeArrowheads="1"/>
          </p:cNvSpPr>
          <p:nvPr/>
        </p:nvSpPr>
        <p:spPr bwMode="auto">
          <a:xfrm>
            <a:off x="6157913" y="692150"/>
            <a:ext cx="15827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r>
              <a:rPr lang="en-US" altLang="zh-TW" sz="2800">
                <a:latin typeface="Arial" panose="020B0604020202020204" pitchFamily="34" charset="0"/>
                <a:ea typeface="新細明體" panose="02020500000000000000" pitchFamily="18" charset="-120"/>
              </a:rPr>
              <a:t>23:59</a:t>
            </a:r>
            <a:endParaRPr lang="zh-TW" altLang="en-US" sz="2800">
              <a:latin typeface="Arial" panose="020B0604020202020204" pitchFamily="34" charset="0"/>
              <a:ea typeface="新細明體" panose="02020500000000000000" pitchFamily="18" charset="-120"/>
            </a:endParaRPr>
          </a:p>
        </p:txBody>
      </p:sp>
      <p:sp>
        <p:nvSpPr>
          <p:cNvPr id="15370" name="文字方塊 15"/>
          <p:cNvSpPr txBox="1">
            <a:spLocks noChangeArrowheads="1"/>
          </p:cNvSpPr>
          <p:nvPr/>
        </p:nvSpPr>
        <p:spPr bwMode="auto">
          <a:xfrm>
            <a:off x="2700338" y="752475"/>
            <a:ext cx="11509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r>
              <a:rPr lang="en-US" altLang="zh-TW" sz="2800">
                <a:latin typeface="Arial" panose="020B0604020202020204" pitchFamily="34" charset="0"/>
                <a:ea typeface="新細明體" panose="02020500000000000000" pitchFamily="18" charset="-120"/>
              </a:rPr>
              <a:t>13:30</a:t>
            </a:r>
            <a:endParaRPr lang="zh-TW" altLang="en-US" sz="2800">
              <a:latin typeface="Arial" panose="020B0604020202020204" pitchFamily="34" charset="0"/>
              <a:ea typeface="新細明體" panose="02020500000000000000" pitchFamily="18" charset="-120"/>
            </a:endParaRPr>
          </a:p>
        </p:txBody>
      </p:sp>
      <p:sp>
        <p:nvSpPr>
          <p:cNvPr id="15" name="文字方塊 14"/>
          <p:cNvSpPr txBox="1"/>
          <p:nvPr/>
        </p:nvSpPr>
        <p:spPr>
          <a:xfrm>
            <a:off x="704850" y="1439863"/>
            <a:ext cx="554038" cy="19446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eaVert">
            <a:spAutoFit/>
          </a:bodyPr>
          <a:lstStyle/>
          <a:p>
            <a:pPr>
              <a:defRPr/>
            </a:pPr>
            <a:r>
              <a:rPr lang="zh-TW" altLang="en-US" sz="2400" dirty="0">
                <a:latin typeface="標楷體" pitchFamily="65" charset="-120"/>
                <a:ea typeface="標楷體" pitchFamily="65" charset="-120"/>
              </a:rPr>
              <a:t>合併、分割</a:t>
            </a:r>
            <a:r>
              <a:rPr lang="en-US" altLang="zh-TW" sz="2400" dirty="0">
                <a:latin typeface="標楷體" pitchFamily="65" charset="-120"/>
                <a:ea typeface="標楷體" pitchFamily="65" charset="-120"/>
              </a:rPr>
              <a:t>…</a:t>
            </a:r>
            <a:endParaRPr lang="zh-TW" altLang="en-US" sz="2400" dirty="0">
              <a:latin typeface="標楷體" pitchFamily="65" charset="-120"/>
              <a:ea typeface="標楷體" pitchFamily="65" charset="-120"/>
            </a:endParaRPr>
          </a:p>
        </p:txBody>
      </p:sp>
      <p:sp>
        <p:nvSpPr>
          <p:cNvPr id="16" name="文字方塊 17"/>
          <p:cNvSpPr txBox="1">
            <a:spLocks noChangeArrowheads="1"/>
          </p:cNvSpPr>
          <p:nvPr/>
        </p:nvSpPr>
        <p:spPr bwMode="auto">
          <a:xfrm>
            <a:off x="3707606" y="1640413"/>
            <a:ext cx="1944514" cy="49244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defRPr/>
            </a:pPr>
            <a:r>
              <a:rPr lang="zh-TW" altLang="en-US" sz="2600" dirty="0">
                <a:latin typeface="標楷體" pitchFamily="65" charset="-120"/>
                <a:ea typeface="標楷體" pitchFamily="65" charset="-120"/>
              </a:rPr>
              <a:t>召開記者會</a:t>
            </a:r>
          </a:p>
        </p:txBody>
      </p:sp>
      <p:sp>
        <p:nvSpPr>
          <p:cNvPr id="18" name="文字方塊 17"/>
          <p:cNvSpPr txBox="1"/>
          <p:nvPr/>
        </p:nvSpPr>
        <p:spPr>
          <a:xfrm>
            <a:off x="182563" y="3573463"/>
            <a:ext cx="1293812" cy="1511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eaVert">
            <a:spAutoFit/>
          </a:bodyPr>
          <a:lstStyle/>
          <a:p>
            <a:pPr>
              <a:defRPr/>
            </a:pPr>
            <a:r>
              <a:rPr lang="zh-TW" altLang="en-US" sz="2400" dirty="0">
                <a:latin typeface="標楷體" pitchFamily="65" charset="-120"/>
                <a:ea typeface="標楷體" pitchFamily="65" charset="-120"/>
              </a:rPr>
              <a:t>其他議案（當日召開記者會）</a:t>
            </a:r>
          </a:p>
        </p:txBody>
      </p:sp>
      <p:sp>
        <p:nvSpPr>
          <p:cNvPr id="24" name="文字方塊 17"/>
          <p:cNvSpPr txBox="1">
            <a:spLocks noChangeArrowheads="1"/>
          </p:cNvSpPr>
          <p:nvPr/>
        </p:nvSpPr>
        <p:spPr bwMode="auto">
          <a:xfrm>
            <a:off x="3707904" y="2348880"/>
            <a:ext cx="2376264" cy="49244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defRPr/>
            </a:pPr>
            <a:r>
              <a:rPr lang="zh-TW" altLang="en-US" sz="2600" dirty="0">
                <a:latin typeface="標楷體" pitchFamily="65" charset="-120"/>
                <a:ea typeface="標楷體" pitchFamily="65" charset="-120"/>
              </a:rPr>
              <a:t>公告重大訊息</a:t>
            </a:r>
          </a:p>
        </p:txBody>
      </p:sp>
      <p:sp>
        <p:nvSpPr>
          <p:cNvPr id="25" name="文字方塊 17"/>
          <p:cNvSpPr txBox="1">
            <a:spLocks noChangeArrowheads="1"/>
          </p:cNvSpPr>
          <p:nvPr/>
        </p:nvSpPr>
        <p:spPr bwMode="auto">
          <a:xfrm>
            <a:off x="3743759" y="3611234"/>
            <a:ext cx="1872208" cy="49244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defRPr/>
            </a:pPr>
            <a:r>
              <a:rPr lang="zh-TW" altLang="en-US" sz="2600" dirty="0">
                <a:latin typeface="標楷體" pitchFamily="65" charset="-120"/>
                <a:ea typeface="標楷體" pitchFamily="65" charset="-120"/>
              </a:rPr>
              <a:t>召開記者會</a:t>
            </a:r>
          </a:p>
        </p:txBody>
      </p:sp>
      <p:sp>
        <p:nvSpPr>
          <p:cNvPr id="26" name="文字方塊 17"/>
          <p:cNvSpPr txBox="1">
            <a:spLocks noChangeArrowheads="1"/>
          </p:cNvSpPr>
          <p:nvPr/>
        </p:nvSpPr>
        <p:spPr bwMode="auto">
          <a:xfrm>
            <a:off x="2411760" y="4376717"/>
            <a:ext cx="3672408" cy="49244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zh-TW" altLang="en-US" sz="2600" dirty="0">
                <a:latin typeface="標楷體" pitchFamily="65" charset="-120"/>
                <a:ea typeface="標楷體" pitchFamily="65" charset="-120"/>
              </a:rPr>
              <a:t>公告重大訊息</a:t>
            </a:r>
          </a:p>
        </p:txBody>
      </p:sp>
      <p:sp>
        <p:nvSpPr>
          <p:cNvPr id="29" name="文字方塊 28"/>
          <p:cNvSpPr txBox="1"/>
          <p:nvPr/>
        </p:nvSpPr>
        <p:spPr>
          <a:xfrm>
            <a:off x="179388" y="5300663"/>
            <a:ext cx="1292225" cy="1512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eaVert">
            <a:spAutoFit/>
          </a:bodyPr>
          <a:lstStyle/>
          <a:p>
            <a:pPr>
              <a:defRPr/>
            </a:pPr>
            <a:r>
              <a:rPr lang="zh-TW" altLang="en-US" sz="2400" dirty="0">
                <a:latin typeface="標楷體" pitchFamily="65" charset="-120"/>
                <a:ea typeface="標楷體" pitchFamily="65" charset="-120"/>
              </a:rPr>
              <a:t>其他議案（次日召開記者會）</a:t>
            </a:r>
          </a:p>
        </p:txBody>
      </p:sp>
      <p:sp>
        <p:nvSpPr>
          <p:cNvPr id="30" name="文字方塊 17"/>
          <p:cNvSpPr txBox="1">
            <a:spLocks noChangeArrowheads="1"/>
          </p:cNvSpPr>
          <p:nvPr/>
        </p:nvSpPr>
        <p:spPr bwMode="auto">
          <a:xfrm>
            <a:off x="7161212" y="5293271"/>
            <a:ext cx="1875284" cy="49244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defRPr/>
            </a:pPr>
            <a:r>
              <a:rPr lang="zh-TW" altLang="en-US" sz="2600" dirty="0">
                <a:latin typeface="標楷體" pitchFamily="65" charset="-120"/>
                <a:ea typeface="標楷體" pitchFamily="65" charset="-120"/>
              </a:rPr>
              <a:t>召開記者會</a:t>
            </a:r>
          </a:p>
        </p:txBody>
      </p:sp>
      <p:sp>
        <p:nvSpPr>
          <p:cNvPr id="31" name="文字方塊 17"/>
          <p:cNvSpPr txBox="1">
            <a:spLocks noChangeArrowheads="1"/>
          </p:cNvSpPr>
          <p:nvPr/>
        </p:nvSpPr>
        <p:spPr bwMode="auto">
          <a:xfrm>
            <a:off x="2411760" y="5774927"/>
            <a:ext cx="4392488" cy="49244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zh-TW" altLang="en-US" sz="2600" dirty="0">
                <a:latin typeface="標楷體" pitchFamily="65" charset="-120"/>
                <a:ea typeface="標楷體" pitchFamily="65" charset="-120"/>
              </a:rPr>
              <a:t>公告重大訊息</a:t>
            </a:r>
          </a:p>
        </p:txBody>
      </p:sp>
      <p:cxnSp>
        <p:nvCxnSpPr>
          <p:cNvPr id="36" name="直線單箭頭接點 35"/>
          <p:cNvCxnSpPr/>
          <p:nvPr/>
        </p:nvCxnSpPr>
        <p:spPr>
          <a:xfrm flipV="1">
            <a:off x="5651500" y="1884363"/>
            <a:ext cx="433388" cy="1587"/>
          </a:xfrm>
          <a:prstGeom prst="straightConnector1">
            <a:avLst/>
          </a:prstGeom>
          <a:ln>
            <a:solidFill>
              <a:srgbClr val="FF000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15393" name="文字方塊 36"/>
          <p:cNvSpPr txBox="1">
            <a:spLocks noChangeArrowheads="1"/>
          </p:cNvSpPr>
          <p:nvPr/>
        </p:nvSpPr>
        <p:spPr bwMode="auto">
          <a:xfrm>
            <a:off x="5651500" y="1484313"/>
            <a:ext cx="576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r>
              <a:rPr lang="en-US" altLang="zh-TW" sz="2000">
                <a:latin typeface="Arial" panose="020B0604020202020204" pitchFamily="34" charset="0"/>
                <a:ea typeface="新細明體" panose="02020500000000000000" pitchFamily="18" charset="-120"/>
              </a:rPr>
              <a:t>2hr</a:t>
            </a:r>
            <a:endParaRPr lang="zh-TW" altLang="en-US" sz="2000">
              <a:latin typeface="Arial" panose="020B0604020202020204" pitchFamily="34" charset="0"/>
              <a:ea typeface="新細明體" panose="02020500000000000000" pitchFamily="18" charset="-120"/>
            </a:endParaRPr>
          </a:p>
        </p:txBody>
      </p:sp>
      <p:sp>
        <p:nvSpPr>
          <p:cNvPr id="15394" name="文字方塊 37"/>
          <p:cNvSpPr txBox="1">
            <a:spLocks noChangeArrowheads="1"/>
          </p:cNvSpPr>
          <p:nvPr/>
        </p:nvSpPr>
        <p:spPr bwMode="auto">
          <a:xfrm>
            <a:off x="5651500" y="3460750"/>
            <a:ext cx="576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r>
              <a:rPr lang="en-US" altLang="zh-TW" sz="2000">
                <a:latin typeface="Arial" panose="020B0604020202020204" pitchFamily="34" charset="0"/>
                <a:ea typeface="新細明體" panose="02020500000000000000" pitchFamily="18" charset="-120"/>
              </a:rPr>
              <a:t>2hr</a:t>
            </a:r>
            <a:endParaRPr lang="zh-TW" altLang="en-US" sz="2000">
              <a:latin typeface="Arial" panose="020B0604020202020204" pitchFamily="34" charset="0"/>
              <a:ea typeface="新細明體" panose="02020500000000000000" pitchFamily="18" charset="-120"/>
            </a:endParaRPr>
          </a:p>
        </p:txBody>
      </p:sp>
      <p:cxnSp>
        <p:nvCxnSpPr>
          <p:cNvPr id="39" name="直線單箭頭接點 38"/>
          <p:cNvCxnSpPr/>
          <p:nvPr/>
        </p:nvCxnSpPr>
        <p:spPr>
          <a:xfrm flipV="1">
            <a:off x="5651500" y="3819525"/>
            <a:ext cx="433388" cy="11113"/>
          </a:xfrm>
          <a:prstGeom prst="straightConnector1">
            <a:avLst/>
          </a:prstGeom>
          <a:ln>
            <a:solidFill>
              <a:srgbClr val="FF000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2"/>
          <p:cNvSpPr>
            <a:spLocks noGrp="1"/>
          </p:cNvSpPr>
          <p:nvPr>
            <p:ph type="title"/>
          </p:nvPr>
        </p:nvSpPr>
        <p:spPr bwMode="auto">
          <a:xfrm>
            <a:off x="591344" y="403226"/>
            <a:ext cx="8723312" cy="725487"/>
          </a:xfrm>
        </p:spPr>
        <p:txBody>
          <a:bodyPr vert="horz" wrap="square" lIns="91440" tIns="45720" rIns="91440" bIns="45720" numCol="1" anchorCtr="0" compatLnSpc="1">
            <a:prstTxWarp prst="textNoShape">
              <a:avLst/>
            </a:prstTxWarp>
            <a:normAutofit/>
          </a:bodyPr>
          <a:lstStyle/>
          <a:p>
            <a:pPr algn="ctr">
              <a:defRPr/>
            </a:pPr>
            <a:r>
              <a:rPr lang="zh-TW" altLang="en-US" sz="3200" dirty="0" smtClean="0">
                <a:solidFill>
                  <a:schemeClr val="tx2">
                    <a:satMod val="130000"/>
                  </a:schemeClr>
                </a:solidFill>
              </a:rPr>
              <a:t>符合</a:t>
            </a:r>
            <a:r>
              <a:rPr lang="zh-TW" altLang="en-US" sz="3200" dirty="0">
                <a:solidFill>
                  <a:schemeClr val="tx2">
                    <a:satMod val="130000"/>
                  </a:schemeClr>
                </a:solidFill>
              </a:rPr>
              <a:t>重訊</a:t>
            </a:r>
            <a:r>
              <a:rPr lang="zh-TW" altLang="en-US" sz="3200" dirty="0" smtClean="0">
                <a:solidFill>
                  <a:schemeClr val="tx2">
                    <a:satMod val="130000"/>
                  </a:schemeClr>
                </a:solidFill>
              </a:rPr>
              <a:t>記者會款次之重訊公告時點</a:t>
            </a:r>
            <a:r>
              <a:rPr lang="en-US" altLang="zh-TW" sz="3200" dirty="0" smtClean="0">
                <a:solidFill>
                  <a:schemeClr val="tx2">
                    <a:satMod val="130000"/>
                  </a:schemeClr>
                </a:solidFill>
              </a:rPr>
              <a:t>(3)</a:t>
            </a:r>
            <a:endParaRPr lang="zh-TW" altLang="en-US" sz="3200" b="1" dirty="0" smtClean="0">
              <a:solidFill>
                <a:srgbClr val="000099"/>
              </a:solidFill>
              <a:effectLst/>
            </a:endParaRPr>
          </a:p>
        </p:txBody>
      </p:sp>
      <p:sp>
        <p:nvSpPr>
          <p:cNvPr id="140291" name="Rectangle 3"/>
          <p:cNvSpPr>
            <a:spLocks noGrp="1"/>
          </p:cNvSpPr>
          <p:nvPr>
            <p:ph type="body" idx="1"/>
          </p:nvPr>
        </p:nvSpPr>
        <p:spPr>
          <a:xfrm>
            <a:off x="990600" y="1268413"/>
            <a:ext cx="7924800" cy="4897437"/>
          </a:xfrm>
        </p:spPr>
        <p:txBody>
          <a:bodyPr/>
          <a:lstStyle/>
          <a:p>
            <a:pPr marL="723900" lvl="1" indent="-533400">
              <a:lnSpc>
                <a:spcPct val="90000"/>
              </a:lnSpc>
              <a:buClr>
                <a:schemeClr val="tx1"/>
              </a:buClr>
              <a:buFont typeface="Verdana" panose="020B0604030504040204" pitchFamily="34" charset="0"/>
              <a:buNone/>
            </a:pPr>
            <a:r>
              <a:rPr lang="en-US" altLang="zh-TW" sz="2600" dirty="0" smtClean="0"/>
              <a:t>Q</a:t>
            </a:r>
            <a:r>
              <a:rPr lang="zh-TW" altLang="en-US" sz="2600" dirty="0" smtClean="0"/>
              <a:t>：丙公司於</a:t>
            </a:r>
            <a:r>
              <a:rPr lang="en-US" altLang="zh-TW" sz="2600" dirty="0" smtClean="0"/>
              <a:t>105</a:t>
            </a:r>
            <a:r>
              <a:rPr lang="zh-TW" altLang="en-US" sz="2600" dirty="0" smtClean="0"/>
              <a:t>年</a:t>
            </a:r>
            <a:r>
              <a:rPr lang="en-US" altLang="zh-TW" sz="2600" dirty="0" smtClean="0"/>
              <a:t>9</a:t>
            </a:r>
            <a:r>
              <a:rPr lang="zh-TW" altLang="en-US" sz="2600" dirty="0" smtClean="0"/>
              <a:t>月</a:t>
            </a:r>
            <a:r>
              <a:rPr lang="en-US" altLang="zh-TW" sz="2600" dirty="0" smtClean="0"/>
              <a:t>2</a:t>
            </a:r>
            <a:r>
              <a:rPr lang="zh-TW" altLang="en-US" sz="2600" dirty="0" smtClean="0"/>
              <a:t>日（星期五）上午</a:t>
            </a:r>
            <a:r>
              <a:rPr lang="en-US" altLang="zh-TW" sz="2600" dirty="0" smtClean="0"/>
              <a:t>10:00</a:t>
            </a:r>
            <a:r>
              <a:rPr lang="zh-TW" altLang="en-US" sz="2600" dirty="0" smtClean="0"/>
              <a:t>召開董事會通過向關係人取得不動產，該則重大訊息之發布時點？</a:t>
            </a:r>
            <a:endParaRPr lang="en-US" altLang="zh-TW" sz="2400" dirty="0" smtClean="0"/>
          </a:p>
          <a:p>
            <a:pPr marL="723900" lvl="1" indent="-533400">
              <a:lnSpc>
                <a:spcPct val="90000"/>
              </a:lnSpc>
              <a:buClr>
                <a:schemeClr val="tx1"/>
              </a:buClr>
              <a:buFont typeface="Verdana" panose="020B0604030504040204" pitchFamily="34" charset="0"/>
              <a:buNone/>
            </a:pPr>
            <a:r>
              <a:rPr lang="en-US" altLang="zh-TW" sz="2400" dirty="0" smtClean="0">
                <a:solidFill>
                  <a:srgbClr val="000099"/>
                </a:solidFill>
              </a:rPr>
              <a:t>A1</a:t>
            </a:r>
            <a:r>
              <a:rPr lang="zh-TW" altLang="en-US" sz="2400" dirty="0" smtClean="0">
                <a:solidFill>
                  <a:srgbClr val="000099"/>
                </a:solidFill>
              </a:rPr>
              <a:t>：因向關係人取得不動產，係符合本中心記者會作業</a:t>
            </a:r>
            <a:endParaRPr lang="en-US" altLang="zh-TW" sz="2400" dirty="0" smtClean="0">
              <a:solidFill>
                <a:srgbClr val="000099"/>
              </a:solidFill>
            </a:endParaRPr>
          </a:p>
          <a:p>
            <a:pPr marL="723900" lvl="1" indent="-533400">
              <a:lnSpc>
                <a:spcPct val="90000"/>
              </a:lnSpc>
              <a:buClr>
                <a:schemeClr val="tx1"/>
              </a:buClr>
              <a:buFont typeface="Verdana" panose="020B0604030504040204" pitchFamily="34" charset="0"/>
              <a:buNone/>
            </a:pPr>
            <a:r>
              <a:rPr lang="zh-TW" altLang="en-US" sz="2400" dirty="0">
                <a:solidFill>
                  <a:srgbClr val="000099"/>
                </a:solidFill>
              </a:rPr>
              <a:t> </a:t>
            </a:r>
            <a:r>
              <a:rPr lang="zh-TW" altLang="en-US" sz="2400" dirty="0" smtClean="0">
                <a:solidFill>
                  <a:srgbClr val="000099"/>
                </a:solidFill>
              </a:rPr>
              <a:t>   程序規定之重大訊息，故丙公司於</a:t>
            </a:r>
            <a:r>
              <a:rPr lang="en-US" altLang="zh-TW" sz="2400" dirty="0" smtClean="0">
                <a:solidFill>
                  <a:srgbClr val="000099"/>
                </a:solidFill>
              </a:rPr>
              <a:t>9</a:t>
            </a:r>
            <a:r>
              <a:rPr lang="zh-TW" altLang="en-US" sz="2400" dirty="0" smtClean="0">
                <a:solidFill>
                  <a:srgbClr val="000099"/>
                </a:solidFill>
              </a:rPr>
              <a:t>月</a:t>
            </a:r>
            <a:r>
              <a:rPr lang="en-US" altLang="zh-TW" sz="2400" dirty="0" smtClean="0">
                <a:solidFill>
                  <a:srgbClr val="000099"/>
                </a:solidFill>
              </a:rPr>
              <a:t>2</a:t>
            </a:r>
            <a:r>
              <a:rPr lang="zh-TW" altLang="en-US" sz="2400" dirty="0" smtClean="0">
                <a:solidFill>
                  <a:srgbClr val="000099"/>
                </a:solidFill>
              </a:rPr>
              <a:t>日下午</a:t>
            </a:r>
            <a:r>
              <a:rPr lang="en-US" altLang="zh-TW" sz="2400" dirty="0" smtClean="0">
                <a:solidFill>
                  <a:srgbClr val="000099"/>
                </a:solidFill>
              </a:rPr>
              <a:t>3:30</a:t>
            </a:r>
          </a:p>
          <a:p>
            <a:pPr marL="723900" lvl="1" indent="-533400">
              <a:lnSpc>
                <a:spcPct val="90000"/>
              </a:lnSpc>
              <a:buClr>
                <a:schemeClr val="tx1"/>
              </a:buClr>
              <a:buFont typeface="Verdana" panose="020B0604030504040204" pitchFamily="34" charset="0"/>
              <a:buNone/>
            </a:pPr>
            <a:r>
              <a:rPr lang="zh-TW" altLang="en-US" sz="2400" dirty="0">
                <a:solidFill>
                  <a:srgbClr val="000099"/>
                </a:solidFill>
              </a:rPr>
              <a:t> </a:t>
            </a:r>
            <a:r>
              <a:rPr lang="zh-TW" altLang="en-US" sz="2400" dirty="0" smtClean="0">
                <a:solidFill>
                  <a:srgbClr val="000099"/>
                </a:solidFill>
              </a:rPr>
              <a:t>   至本中心召開說明記者會，則丙公司</a:t>
            </a:r>
            <a:r>
              <a:rPr lang="zh-TW" altLang="en-US" sz="2400" u="sng" dirty="0" smtClean="0">
                <a:solidFill>
                  <a:srgbClr val="C00000"/>
                </a:solidFill>
              </a:rPr>
              <a:t>至遲應於</a:t>
            </a:r>
            <a:r>
              <a:rPr lang="en-US" altLang="zh-TW" sz="2400" u="sng" dirty="0" smtClean="0">
                <a:solidFill>
                  <a:srgbClr val="C00000"/>
                </a:solidFill>
              </a:rPr>
              <a:t>9</a:t>
            </a:r>
            <a:r>
              <a:rPr lang="zh-TW" altLang="en-US" sz="2400" u="sng" dirty="0" smtClean="0">
                <a:solidFill>
                  <a:srgbClr val="C00000"/>
                </a:solidFill>
              </a:rPr>
              <a:t>月</a:t>
            </a:r>
            <a:r>
              <a:rPr lang="en-US" altLang="zh-TW" sz="2400" u="sng" dirty="0" smtClean="0">
                <a:solidFill>
                  <a:srgbClr val="C00000"/>
                </a:solidFill>
              </a:rPr>
              <a:t>2</a:t>
            </a:r>
          </a:p>
          <a:p>
            <a:pPr marL="723900" lvl="1" indent="-533400">
              <a:lnSpc>
                <a:spcPct val="90000"/>
              </a:lnSpc>
              <a:buClr>
                <a:schemeClr val="tx1"/>
              </a:buClr>
              <a:buFont typeface="Verdana" panose="020B0604030504040204" pitchFamily="34" charset="0"/>
              <a:buNone/>
            </a:pPr>
            <a:r>
              <a:rPr lang="zh-TW" altLang="en-US" sz="2400" dirty="0">
                <a:solidFill>
                  <a:srgbClr val="C00000"/>
                </a:solidFill>
              </a:rPr>
              <a:t> </a:t>
            </a:r>
            <a:r>
              <a:rPr lang="zh-TW" altLang="en-US" sz="2400" dirty="0" smtClean="0">
                <a:solidFill>
                  <a:srgbClr val="C00000"/>
                </a:solidFill>
              </a:rPr>
              <a:t>   </a:t>
            </a:r>
            <a:r>
              <a:rPr lang="zh-TW" altLang="en-US" sz="2400" u="sng" dirty="0" smtClean="0">
                <a:solidFill>
                  <a:srgbClr val="C00000"/>
                </a:solidFill>
              </a:rPr>
              <a:t>日下午</a:t>
            </a:r>
            <a:r>
              <a:rPr lang="en-US" altLang="zh-TW" sz="2400" u="sng" dirty="0" smtClean="0">
                <a:solidFill>
                  <a:srgbClr val="C00000"/>
                </a:solidFill>
              </a:rPr>
              <a:t>5:30</a:t>
            </a:r>
            <a:r>
              <a:rPr lang="zh-TW" altLang="en-US" sz="2400" u="sng" dirty="0" smtClean="0">
                <a:solidFill>
                  <a:srgbClr val="C00000"/>
                </a:solidFill>
              </a:rPr>
              <a:t>前完成</a:t>
            </a:r>
            <a:r>
              <a:rPr lang="zh-TW" altLang="en-US" sz="2400" dirty="0" smtClean="0">
                <a:solidFill>
                  <a:srgbClr val="000099"/>
                </a:solidFill>
              </a:rPr>
              <a:t>公告申報。</a:t>
            </a:r>
            <a:endParaRPr lang="en-US" altLang="zh-TW" sz="2400" dirty="0" smtClean="0">
              <a:solidFill>
                <a:srgbClr val="000099"/>
              </a:solidFill>
            </a:endParaRPr>
          </a:p>
          <a:p>
            <a:pPr marL="723900" lvl="1" indent="-533400">
              <a:lnSpc>
                <a:spcPct val="90000"/>
              </a:lnSpc>
              <a:buClr>
                <a:schemeClr val="tx1"/>
              </a:buClr>
              <a:buFont typeface="Verdana" panose="020B0604030504040204" pitchFamily="34" charset="0"/>
              <a:buNone/>
            </a:pPr>
            <a:endParaRPr lang="en-US" altLang="zh-TW" sz="2400" dirty="0" smtClean="0">
              <a:solidFill>
                <a:srgbClr val="000099"/>
              </a:solidFill>
            </a:endParaRPr>
          </a:p>
          <a:p>
            <a:pPr marL="723900" lvl="1" indent="-533400">
              <a:lnSpc>
                <a:spcPct val="90000"/>
              </a:lnSpc>
              <a:buClr>
                <a:schemeClr val="tx1"/>
              </a:buClr>
              <a:buNone/>
            </a:pPr>
            <a:r>
              <a:rPr lang="en-US" altLang="zh-TW" sz="2400" dirty="0" smtClean="0">
                <a:solidFill>
                  <a:srgbClr val="000099"/>
                </a:solidFill>
              </a:rPr>
              <a:t>A2</a:t>
            </a:r>
            <a:r>
              <a:rPr lang="zh-TW" altLang="en-US" sz="2400" dirty="0" smtClean="0">
                <a:solidFill>
                  <a:srgbClr val="000099"/>
                </a:solidFill>
              </a:rPr>
              <a:t>：</a:t>
            </a:r>
            <a:r>
              <a:rPr lang="zh-TW" altLang="en-US" sz="2400" dirty="0">
                <a:solidFill>
                  <a:srgbClr val="000099"/>
                </a:solidFill>
              </a:rPr>
              <a:t>若丙公司</a:t>
            </a:r>
            <a:r>
              <a:rPr lang="zh-TW" altLang="en-US" sz="2400" dirty="0" smtClean="0">
                <a:solidFill>
                  <a:srgbClr val="000099"/>
                </a:solidFill>
              </a:rPr>
              <a:t>因故無法於</a:t>
            </a:r>
            <a:r>
              <a:rPr lang="en-US" altLang="zh-TW" sz="2400" dirty="0" smtClean="0">
                <a:solidFill>
                  <a:srgbClr val="000099"/>
                </a:solidFill>
              </a:rPr>
              <a:t>9</a:t>
            </a:r>
            <a:r>
              <a:rPr lang="zh-TW" altLang="en-US" sz="2400" dirty="0" smtClean="0">
                <a:solidFill>
                  <a:srgbClr val="000099"/>
                </a:solidFill>
              </a:rPr>
              <a:t>月</a:t>
            </a:r>
            <a:r>
              <a:rPr lang="en-US" altLang="zh-TW" sz="2400" dirty="0" smtClean="0">
                <a:solidFill>
                  <a:srgbClr val="000099"/>
                </a:solidFill>
              </a:rPr>
              <a:t>2</a:t>
            </a:r>
            <a:r>
              <a:rPr lang="zh-TW" altLang="en-US" sz="2400" dirty="0" smtClean="0">
                <a:solidFill>
                  <a:srgbClr val="000099"/>
                </a:solidFill>
              </a:rPr>
              <a:t>日至本中心召開說明記者</a:t>
            </a:r>
            <a:endParaRPr lang="en-US" altLang="zh-TW" sz="2400" dirty="0" smtClean="0">
              <a:solidFill>
                <a:srgbClr val="000099"/>
              </a:solidFill>
            </a:endParaRPr>
          </a:p>
          <a:p>
            <a:pPr marL="723900" lvl="1" indent="-533400">
              <a:lnSpc>
                <a:spcPct val="90000"/>
              </a:lnSpc>
              <a:buClr>
                <a:schemeClr val="tx1"/>
              </a:buClr>
              <a:buNone/>
            </a:pPr>
            <a:r>
              <a:rPr lang="zh-TW" altLang="en-US" sz="2400" dirty="0">
                <a:solidFill>
                  <a:srgbClr val="000099"/>
                </a:solidFill>
              </a:rPr>
              <a:t> </a:t>
            </a:r>
            <a:r>
              <a:rPr lang="zh-TW" altLang="en-US" sz="2400" dirty="0" smtClean="0">
                <a:solidFill>
                  <a:srgbClr val="000099"/>
                </a:solidFill>
              </a:rPr>
              <a:t>   會，而係預訂於</a:t>
            </a:r>
            <a:r>
              <a:rPr lang="en-US" altLang="zh-TW" sz="2400" dirty="0" smtClean="0">
                <a:solidFill>
                  <a:srgbClr val="000099"/>
                </a:solidFill>
              </a:rPr>
              <a:t>9</a:t>
            </a:r>
            <a:r>
              <a:rPr lang="zh-TW" altLang="en-US" sz="2400" dirty="0" smtClean="0">
                <a:solidFill>
                  <a:srgbClr val="000099"/>
                </a:solidFill>
              </a:rPr>
              <a:t>月</a:t>
            </a:r>
            <a:r>
              <a:rPr lang="en-US" altLang="zh-TW" sz="2400" dirty="0" smtClean="0">
                <a:solidFill>
                  <a:srgbClr val="000099"/>
                </a:solidFill>
              </a:rPr>
              <a:t>5</a:t>
            </a:r>
            <a:r>
              <a:rPr lang="zh-TW" altLang="en-US" sz="2400" dirty="0" smtClean="0">
                <a:solidFill>
                  <a:srgbClr val="000099"/>
                </a:solidFill>
              </a:rPr>
              <a:t>日</a:t>
            </a:r>
            <a:r>
              <a:rPr lang="en-US" altLang="zh-TW" sz="2400" dirty="0" smtClean="0">
                <a:solidFill>
                  <a:srgbClr val="000099"/>
                </a:solidFill>
              </a:rPr>
              <a:t>(</a:t>
            </a:r>
            <a:r>
              <a:rPr lang="zh-TW" altLang="en-US" sz="2400" dirty="0" smtClean="0">
                <a:solidFill>
                  <a:srgbClr val="000099"/>
                </a:solidFill>
              </a:rPr>
              <a:t>一</a:t>
            </a:r>
            <a:r>
              <a:rPr lang="en-US" altLang="zh-TW" sz="2400" dirty="0" smtClean="0">
                <a:solidFill>
                  <a:srgbClr val="000099"/>
                </a:solidFill>
              </a:rPr>
              <a:t>)</a:t>
            </a:r>
            <a:r>
              <a:rPr lang="zh-TW" altLang="en-US" sz="2400" dirty="0" smtClean="0">
                <a:solidFill>
                  <a:srgbClr val="000099"/>
                </a:solidFill>
              </a:rPr>
              <a:t>召開，</a:t>
            </a:r>
            <a:r>
              <a:rPr lang="zh-TW" altLang="en-US" sz="2400" dirty="0">
                <a:solidFill>
                  <a:srgbClr val="000099"/>
                </a:solidFill>
              </a:rPr>
              <a:t>則丙</a:t>
            </a:r>
            <a:r>
              <a:rPr lang="zh-TW" altLang="en-US" sz="2400" dirty="0" smtClean="0">
                <a:solidFill>
                  <a:srgbClr val="000099"/>
                </a:solidFill>
              </a:rPr>
              <a:t>公司</a:t>
            </a:r>
            <a:r>
              <a:rPr lang="zh-TW" altLang="en-US" sz="2400" u="sng" dirty="0" smtClean="0">
                <a:solidFill>
                  <a:srgbClr val="C00000"/>
                </a:solidFill>
              </a:rPr>
              <a:t>至遲應</a:t>
            </a:r>
            <a:endParaRPr lang="en-US" altLang="zh-TW" sz="2400" u="sng" dirty="0" smtClean="0">
              <a:solidFill>
                <a:srgbClr val="C00000"/>
              </a:solidFill>
            </a:endParaRPr>
          </a:p>
          <a:p>
            <a:pPr marL="723900" lvl="1" indent="-533400">
              <a:lnSpc>
                <a:spcPct val="90000"/>
              </a:lnSpc>
              <a:buClr>
                <a:schemeClr val="tx1"/>
              </a:buClr>
              <a:buNone/>
            </a:pPr>
            <a:r>
              <a:rPr lang="zh-TW" altLang="en-US" sz="2400" dirty="0">
                <a:solidFill>
                  <a:srgbClr val="C00000"/>
                </a:solidFill>
              </a:rPr>
              <a:t> </a:t>
            </a:r>
            <a:r>
              <a:rPr lang="zh-TW" altLang="en-US" sz="2400" dirty="0" smtClean="0">
                <a:solidFill>
                  <a:srgbClr val="C00000"/>
                </a:solidFill>
              </a:rPr>
              <a:t>   </a:t>
            </a:r>
            <a:r>
              <a:rPr lang="zh-TW" altLang="en-US" sz="2400" u="sng" dirty="0" smtClean="0">
                <a:solidFill>
                  <a:srgbClr val="C00000"/>
                </a:solidFill>
              </a:rPr>
              <a:t>於</a:t>
            </a:r>
            <a:r>
              <a:rPr lang="en-US" altLang="zh-TW" sz="2400" u="sng" dirty="0" smtClean="0">
                <a:solidFill>
                  <a:srgbClr val="C00000"/>
                </a:solidFill>
              </a:rPr>
              <a:t>9</a:t>
            </a:r>
            <a:r>
              <a:rPr lang="zh-TW" altLang="en-US" sz="2400" u="sng" dirty="0" smtClean="0">
                <a:solidFill>
                  <a:srgbClr val="C00000"/>
                </a:solidFill>
              </a:rPr>
              <a:t>月</a:t>
            </a:r>
            <a:r>
              <a:rPr lang="en-US" altLang="zh-TW" sz="2400" u="sng" dirty="0" smtClean="0">
                <a:solidFill>
                  <a:srgbClr val="C00000"/>
                </a:solidFill>
              </a:rPr>
              <a:t>2</a:t>
            </a:r>
            <a:r>
              <a:rPr lang="zh-TW" altLang="en-US" sz="2400" u="sng" dirty="0" smtClean="0">
                <a:solidFill>
                  <a:srgbClr val="C00000"/>
                </a:solidFill>
              </a:rPr>
              <a:t>日晚上</a:t>
            </a:r>
            <a:r>
              <a:rPr lang="en-US" altLang="zh-TW" sz="2400" u="sng" dirty="0" smtClean="0">
                <a:solidFill>
                  <a:srgbClr val="C00000"/>
                </a:solidFill>
              </a:rPr>
              <a:t>11:59</a:t>
            </a:r>
            <a:r>
              <a:rPr lang="zh-TW" altLang="en-US" sz="2400" u="sng" dirty="0" smtClean="0">
                <a:solidFill>
                  <a:srgbClr val="C00000"/>
                </a:solidFill>
              </a:rPr>
              <a:t>前</a:t>
            </a:r>
            <a:r>
              <a:rPr lang="zh-TW" altLang="en-US" sz="2400" dirty="0" smtClean="0">
                <a:solidFill>
                  <a:srgbClr val="000099"/>
                </a:solidFill>
              </a:rPr>
              <a:t>公告重大訊息。</a:t>
            </a:r>
            <a:endParaRPr lang="en-US" altLang="zh-TW" sz="2400" dirty="0" smtClean="0">
              <a:solidFill>
                <a:srgbClr val="000099"/>
              </a:solidFill>
            </a:endParaRPr>
          </a:p>
        </p:txBody>
      </p:sp>
      <p:sp>
        <p:nvSpPr>
          <p:cNvPr id="16388"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fld id="{06F261F5-1F33-4B4F-9547-060E776AA2C5}"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25</a:t>
            </a:fld>
            <a:endParaRPr lang="en-US" altLang="zh-TW" sz="1400">
              <a:solidFill>
                <a:srgbClr val="800080"/>
              </a:solidFill>
              <a:latin typeface="Arial" panose="020B0604020202020204" pitchFamily="34" charset="0"/>
              <a:ea typeface="新細明體" panose="02020500000000000000" pitchFamily="18"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29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029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029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0291">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0291">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0291">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02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endParaRPr lang="zh-TW" altLang="en-US" sz="1400">
              <a:solidFill>
                <a:srgbClr val="800080"/>
              </a:solidFill>
              <a:latin typeface="Arial" panose="020B0604020202020204" pitchFamily="34" charset="0"/>
              <a:ea typeface="新細明體" panose="02020500000000000000" pitchFamily="18" charset="-120"/>
            </a:endParaRPr>
          </a:p>
          <a:p>
            <a:pPr eaLnBrk="1" hangingPunct="1">
              <a:spcBef>
                <a:spcPct val="0"/>
              </a:spcBef>
              <a:buClrTx/>
              <a:buSzTx/>
              <a:buFontTx/>
              <a:buNone/>
            </a:pPr>
            <a:fld id="{3EB7B0C8-3933-4663-A221-12D30114B58F}"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26</a:t>
            </a:fld>
            <a:endParaRPr lang="zh-TW" altLang="en-US" sz="1400">
              <a:solidFill>
                <a:srgbClr val="800080"/>
              </a:solidFill>
              <a:latin typeface="Arial" panose="020B0604020202020204" pitchFamily="34" charset="0"/>
              <a:ea typeface="新細明體" panose="02020500000000000000" pitchFamily="18" charset="-120"/>
            </a:endParaRPr>
          </a:p>
        </p:txBody>
      </p:sp>
      <p:sp>
        <p:nvSpPr>
          <p:cNvPr id="7171" name="Rectangle 2"/>
          <p:cNvSpPr>
            <a:spLocks noGrp="1" noChangeArrowheads="1"/>
          </p:cNvSpPr>
          <p:nvPr>
            <p:ph type="title"/>
          </p:nvPr>
        </p:nvSpPr>
        <p:spPr bwMode="auto">
          <a:xfrm>
            <a:off x="1233488" y="-26988"/>
            <a:ext cx="7515225" cy="725488"/>
          </a:xfrm>
        </p:spPr>
        <p:txBody>
          <a:bodyPr vert="horz" wrap="square" lIns="91440" tIns="45720" rIns="91440" bIns="45720" numCol="1" anchorCtr="0" compatLnSpc="1">
            <a:prstTxWarp prst="textNoShape">
              <a:avLst/>
            </a:prstTxWarp>
          </a:bodyPr>
          <a:lstStyle/>
          <a:p>
            <a:pPr algn="ctr">
              <a:defRPr/>
            </a:pPr>
            <a:r>
              <a:rPr lang="zh-TW" altLang="en-US" sz="4000" dirty="0" smtClean="0">
                <a:solidFill>
                  <a:schemeClr val="tx2">
                    <a:satMod val="130000"/>
                  </a:schemeClr>
                </a:solidFill>
              </a:rPr>
              <a:t>重大訊息第</a:t>
            </a:r>
            <a:r>
              <a:rPr lang="en-US" altLang="zh-TW" sz="4000" dirty="0" smtClean="0">
                <a:solidFill>
                  <a:schemeClr val="tx2">
                    <a:satMod val="130000"/>
                  </a:schemeClr>
                </a:solidFill>
              </a:rPr>
              <a:t>15</a:t>
            </a:r>
            <a:r>
              <a:rPr lang="zh-TW" altLang="en-US" sz="4000" dirty="0" smtClean="0">
                <a:solidFill>
                  <a:schemeClr val="tx2">
                    <a:satMod val="130000"/>
                  </a:schemeClr>
                </a:solidFill>
              </a:rPr>
              <a:t>條第</a:t>
            </a:r>
            <a:r>
              <a:rPr lang="en-US" altLang="zh-TW" sz="4000" dirty="0" smtClean="0">
                <a:solidFill>
                  <a:schemeClr val="tx2">
                    <a:satMod val="130000"/>
                  </a:schemeClr>
                </a:solidFill>
              </a:rPr>
              <a:t>1</a:t>
            </a:r>
            <a:r>
              <a:rPr lang="zh-TW" altLang="en-US" sz="4000" dirty="0" smtClean="0">
                <a:solidFill>
                  <a:schemeClr val="tx2">
                    <a:satMod val="130000"/>
                  </a:schemeClr>
                </a:solidFill>
              </a:rPr>
              <a:t>項</a:t>
            </a:r>
            <a:endParaRPr lang="zh-TW" altLang="en-US" sz="4000" b="1" dirty="0" smtClean="0">
              <a:solidFill>
                <a:srgbClr val="000099"/>
              </a:solidFill>
              <a:effectLst/>
            </a:endParaRPr>
          </a:p>
        </p:txBody>
      </p:sp>
      <p:sp>
        <p:nvSpPr>
          <p:cNvPr id="7" name="圓角矩形 6"/>
          <p:cNvSpPr/>
          <p:nvPr/>
        </p:nvSpPr>
        <p:spPr>
          <a:xfrm>
            <a:off x="682601" y="908720"/>
            <a:ext cx="8352928" cy="3600400"/>
          </a:xfrm>
          <a:prstGeom prst="roundRect">
            <a:avLst/>
          </a:prstGeom>
          <a:solidFill>
            <a:schemeClr val="accent6">
              <a:lumMod val="20000"/>
              <a:lumOff val="8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4966938"/>
              <a:satOff val="19906"/>
              <a:lumOff val="4314"/>
              <a:alphaOff val="0"/>
            </a:schemeClr>
          </a:fillRef>
          <a:effectRef idx="1">
            <a:schemeClr val="accent5">
              <a:hueOff val="-4966938"/>
              <a:satOff val="19906"/>
              <a:lumOff val="4314"/>
              <a:alphaOff val="0"/>
            </a:schemeClr>
          </a:effectRef>
          <a:fontRef idx="minor">
            <a:schemeClr val="dk1"/>
          </a:fontRef>
        </p:style>
        <p:txBody>
          <a:bodyPr/>
          <a:lstStyle/>
          <a:p>
            <a:pPr>
              <a:defRPr/>
            </a:pPr>
            <a:r>
              <a:rPr lang="zh-TW" altLang="en-US" sz="2400" dirty="0">
                <a:latin typeface="標楷體" pitchFamily="65" charset="-120"/>
                <a:ea typeface="標楷體" pitchFamily="65" charset="-120"/>
              </a:rPr>
              <a:t>本中心得課處違約金之情形：</a:t>
            </a:r>
            <a:endParaRPr lang="en-US" altLang="zh-TW" sz="2400" dirty="0">
              <a:latin typeface="標楷體" pitchFamily="65" charset="-120"/>
              <a:ea typeface="標楷體" pitchFamily="65" charset="-120"/>
            </a:endParaRPr>
          </a:p>
          <a:p>
            <a:pPr>
              <a:defRPr/>
            </a:pPr>
            <a:r>
              <a:rPr lang="zh-TW" altLang="zh-TW" sz="2400" dirty="0">
                <a:latin typeface="標楷體" pitchFamily="65" charset="-120"/>
                <a:ea typeface="標楷體" pitchFamily="65" charset="-120"/>
              </a:rPr>
              <a:t>一、違反</a:t>
            </a:r>
            <a:r>
              <a:rPr lang="zh-TW" altLang="en-US" sz="2400" dirty="0">
                <a:latin typeface="標楷體" pitchFamily="65" charset="-120"/>
                <a:ea typeface="標楷體" pitchFamily="65" charset="-120"/>
              </a:rPr>
              <a:t>本處理程序關於重大訊息或法人說明</a:t>
            </a:r>
            <a:r>
              <a:rPr lang="zh-TW" altLang="en-US" sz="2400" dirty="0" smtClean="0">
                <a:latin typeface="標楷體" pitchFamily="65" charset="-120"/>
                <a:ea typeface="標楷體" pitchFamily="65" charset="-120"/>
              </a:rPr>
              <a:t>會相關規定</a:t>
            </a:r>
            <a:endParaRPr lang="en-US" altLang="zh-TW" sz="2400" dirty="0" smtClean="0">
              <a:latin typeface="標楷體" pitchFamily="65" charset="-120"/>
              <a:ea typeface="標楷體" pitchFamily="65" charset="-120"/>
            </a:endParaRPr>
          </a:p>
          <a:p>
            <a:pPr>
              <a:defRPr/>
            </a:pPr>
            <a:r>
              <a:rPr lang="zh-TW" altLang="en-US" sz="2400" dirty="0">
                <a:latin typeface="標楷體" pitchFamily="65" charset="-120"/>
                <a:ea typeface="標楷體" pitchFamily="65" charset="-120"/>
              </a:rPr>
              <a:t> </a:t>
            </a:r>
            <a:r>
              <a:rPr lang="zh-TW" altLang="en-US" sz="2400" dirty="0" smtClean="0">
                <a:latin typeface="標楷體" pitchFamily="65" charset="-120"/>
                <a:ea typeface="標楷體" pitchFamily="65" charset="-120"/>
              </a:rPr>
              <a:t>   者</a:t>
            </a:r>
            <a:r>
              <a:rPr lang="zh-TW" altLang="en-US" sz="2400" dirty="0">
                <a:latin typeface="標楷體" pitchFamily="65" charset="-120"/>
                <a:ea typeface="標楷體" pitchFamily="65" charset="-120"/>
              </a:rPr>
              <a:t>。 </a:t>
            </a:r>
            <a:endParaRPr lang="en-US" altLang="zh-TW" sz="2400" dirty="0">
              <a:latin typeface="標楷體" pitchFamily="65" charset="-120"/>
              <a:ea typeface="標楷體" pitchFamily="65" charset="-120"/>
            </a:endParaRPr>
          </a:p>
          <a:p>
            <a:pPr marL="723900" indent="-723900">
              <a:defRPr/>
            </a:pPr>
            <a:r>
              <a:rPr lang="zh-TW" altLang="zh-TW" sz="2400" dirty="0">
                <a:latin typeface="標楷體" pitchFamily="65" charset="-120"/>
                <a:ea typeface="標楷體" pitchFamily="65" charset="-120"/>
              </a:rPr>
              <a:t>二、</a:t>
            </a:r>
            <a:r>
              <a:rPr lang="zh-TW" altLang="zh-TW" sz="2400" dirty="0">
                <a:solidFill>
                  <a:schemeClr val="tx1"/>
                </a:solidFill>
                <a:latin typeface="標楷體" pitchFamily="65" charset="-120"/>
                <a:ea typeface="標楷體" pitchFamily="65" charset="-120"/>
              </a:rPr>
              <a:t>重大訊息之內容有誇耀性或類似廣告宣傳文字之描述。</a:t>
            </a:r>
            <a:endParaRPr lang="en-US" altLang="zh-TW" sz="2400" dirty="0">
              <a:solidFill>
                <a:schemeClr val="tx1"/>
              </a:solidFill>
              <a:latin typeface="標楷體" pitchFamily="65" charset="-120"/>
              <a:ea typeface="標楷體" pitchFamily="65" charset="-120"/>
            </a:endParaRPr>
          </a:p>
          <a:p>
            <a:pPr marL="723900" indent="-723900">
              <a:defRPr/>
            </a:pPr>
            <a:r>
              <a:rPr lang="zh-TW" altLang="zh-TW" sz="2400" dirty="0">
                <a:latin typeface="標楷體" pitchFamily="65" charset="-120"/>
                <a:ea typeface="標楷體" pitchFamily="65" charset="-120"/>
              </a:rPr>
              <a:t>三、任意發布尚未確定之消息或公開資料與事實不符者。</a:t>
            </a:r>
            <a:endParaRPr lang="en-US" altLang="zh-TW" sz="2400" dirty="0">
              <a:latin typeface="標楷體" pitchFamily="65" charset="-120"/>
              <a:ea typeface="標楷體" pitchFamily="65" charset="-120"/>
            </a:endParaRPr>
          </a:p>
          <a:p>
            <a:pPr marL="723900" indent="-723900">
              <a:defRPr/>
            </a:pPr>
            <a:r>
              <a:rPr lang="zh-TW" altLang="zh-TW" sz="2400" dirty="0">
                <a:latin typeface="標楷體" pitchFamily="65" charset="-120"/>
                <a:ea typeface="標楷體" pitchFamily="65" charset="-120"/>
              </a:rPr>
              <a:t>四、</a:t>
            </a:r>
            <a:r>
              <a:rPr lang="zh-TW" altLang="zh-TW" sz="2400" u="sng" dirty="0">
                <a:solidFill>
                  <a:srgbClr val="000099"/>
                </a:solidFill>
                <a:latin typeface="標楷體" pitchFamily="65" charset="-120"/>
                <a:ea typeface="標楷體" pitchFamily="65" charset="-120"/>
              </a:rPr>
              <a:t>發布與上巿上櫃公司治理實務守則第二條所訂</a:t>
            </a:r>
            <a:r>
              <a:rPr lang="zh-TW" altLang="zh-TW" sz="2400" u="sng" dirty="0" smtClean="0">
                <a:solidFill>
                  <a:srgbClr val="000099"/>
                </a:solidFill>
                <a:latin typeface="標楷體" pitchFamily="65" charset="-120"/>
                <a:ea typeface="標楷體" pitchFamily="65" charset="-120"/>
              </a:rPr>
              <a:t>公司治</a:t>
            </a:r>
            <a:endParaRPr lang="en-US" altLang="zh-TW" sz="2400" u="sng" dirty="0" smtClean="0">
              <a:solidFill>
                <a:srgbClr val="000099"/>
              </a:solidFill>
              <a:latin typeface="標楷體" pitchFamily="65" charset="-120"/>
              <a:ea typeface="標楷體" pitchFamily="65" charset="-120"/>
            </a:endParaRPr>
          </a:p>
          <a:p>
            <a:pPr marL="723900" indent="-723900">
              <a:defRPr/>
            </a:pPr>
            <a:r>
              <a:rPr lang="zh-TW" altLang="en-US" sz="2400" dirty="0">
                <a:solidFill>
                  <a:srgbClr val="000099"/>
                </a:solidFill>
                <a:latin typeface="標楷體" pitchFamily="65" charset="-120"/>
                <a:ea typeface="標楷體" pitchFamily="65" charset="-120"/>
              </a:rPr>
              <a:t> </a:t>
            </a:r>
            <a:r>
              <a:rPr lang="zh-TW" altLang="en-US" sz="2400" dirty="0" smtClean="0">
                <a:solidFill>
                  <a:srgbClr val="000099"/>
                </a:solidFill>
                <a:latin typeface="標楷體" pitchFamily="65" charset="-120"/>
                <a:ea typeface="標楷體" pitchFamily="65" charset="-120"/>
              </a:rPr>
              <a:t>   </a:t>
            </a:r>
            <a:r>
              <a:rPr lang="zh-TW" altLang="zh-TW" sz="2400" u="sng" dirty="0" smtClean="0">
                <a:solidFill>
                  <a:srgbClr val="000099"/>
                </a:solidFill>
                <a:latin typeface="標楷體" pitchFamily="65" charset="-120"/>
                <a:ea typeface="標楷體" pitchFamily="65" charset="-120"/>
              </a:rPr>
              <a:t>理</a:t>
            </a:r>
            <a:r>
              <a:rPr lang="zh-TW" altLang="zh-TW" sz="2400" u="sng" dirty="0">
                <a:solidFill>
                  <a:srgbClr val="000099"/>
                </a:solidFill>
                <a:latin typeface="標楷體" pitchFamily="65" charset="-120"/>
                <a:ea typeface="標楷體" pitchFamily="65" charset="-120"/>
              </a:rPr>
              <a:t>原則不符之資訊且影響股東權益者。</a:t>
            </a:r>
            <a:r>
              <a:rPr lang="en-US" altLang="zh-TW" sz="2400" u="sng" dirty="0">
                <a:solidFill>
                  <a:srgbClr val="000099"/>
                </a:solidFill>
                <a:latin typeface="標楷體" pitchFamily="65" charset="-120"/>
                <a:ea typeface="標楷體" pitchFamily="65" charset="-120"/>
              </a:rPr>
              <a:t>(※)</a:t>
            </a:r>
            <a:endParaRPr lang="zh-TW" altLang="zh-TW" sz="2400" u="sng" dirty="0">
              <a:solidFill>
                <a:srgbClr val="000099"/>
              </a:solidFill>
              <a:latin typeface="標楷體" pitchFamily="65" charset="-120"/>
              <a:ea typeface="標楷體" pitchFamily="65" charset="-120"/>
            </a:endParaRPr>
          </a:p>
          <a:p>
            <a:pPr marL="723900" indent="-723900">
              <a:defRPr/>
            </a:pPr>
            <a:r>
              <a:rPr lang="zh-TW" altLang="zh-TW" sz="2400" dirty="0">
                <a:latin typeface="標楷體" pitchFamily="65" charset="-120"/>
                <a:ea typeface="標楷體" pitchFamily="65" charset="-120"/>
              </a:rPr>
              <a:t>五、未於本中心所定期限內提出抽查所須相關資料者。</a:t>
            </a:r>
            <a:endParaRPr lang="zh-TW" altLang="en-US" sz="2400" dirty="0">
              <a:latin typeface="標楷體" pitchFamily="65" charset="-120"/>
              <a:ea typeface="標楷體" pitchFamily="65" charset="-120"/>
            </a:endParaRPr>
          </a:p>
        </p:txBody>
      </p:sp>
      <p:sp>
        <p:nvSpPr>
          <p:cNvPr id="19463" name="矩形 5"/>
          <p:cNvSpPr>
            <a:spLocks noChangeArrowheads="1"/>
          </p:cNvSpPr>
          <p:nvPr/>
        </p:nvSpPr>
        <p:spPr bwMode="auto">
          <a:xfrm>
            <a:off x="1043608" y="5013176"/>
            <a:ext cx="655272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3038" indent="-173038"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r>
              <a:rPr lang="en-US" altLang="zh-TW" sz="2000" dirty="0">
                <a:solidFill>
                  <a:srgbClr val="C00000"/>
                </a:solidFill>
              </a:rPr>
              <a:t>※</a:t>
            </a:r>
            <a:r>
              <a:rPr lang="zh-TW" altLang="en-US" sz="2000" dirty="0">
                <a:solidFill>
                  <a:srgbClr val="C00000"/>
                </a:solidFill>
              </a:rPr>
              <a:t>包含</a:t>
            </a:r>
            <a:r>
              <a:rPr lang="zh-TW" altLang="zh-TW" sz="2000" dirty="0">
                <a:solidFill>
                  <a:srgbClr val="C00000"/>
                </a:solidFill>
              </a:rPr>
              <a:t>利用公司資源於其企業網站、公開資訊觀測站或其</a:t>
            </a:r>
            <a:endParaRPr lang="en-US" altLang="zh-TW" sz="2000" dirty="0">
              <a:solidFill>
                <a:srgbClr val="C00000"/>
              </a:solidFill>
            </a:endParaRPr>
          </a:p>
          <a:p>
            <a:pPr eaLnBrk="1" hangingPunct="1">
              <a:spcBef>
                <a:spcPct val="0"/>
              </a:spcBef>
              <a:buClrTx/>
              <a:buSzTx/>
              <a:buFontTx/>
              <a:buNone/>
            </a:pPr>
            <a:r>
              <a:rPr lang="zh-TW" altLang="en-US" sz="2000" dirty="0">
                <a:solidFill>
                  <a:srgbClr val="C00000"/>
                </a:solidFill>
              </a:rPr>
              <a:t>  </a:t>
            </a:r>
            <a:r>
              <a:rPr lang="zh-TW" altLang="zh-TW" sz="2000" dirty="0">
                <a:solidFill>
                  <a:srgbClr val="C00000"/>
                </a:solidFill>
              </a:rPr>
              <a:t>他媒體管道</a:t>
            </a:r>
            <a:r>
              <a:rPr lang="zh-TW" altLang="en-US" sz="2000" dirty="0">
                <a:solidFill>
                  <a:srgbClr val="C00000"/>
                </a:solidFill>
              </a:rPr>
              <a:t>發布</a:t>
            </a:r>
            <a:r>
              <a:rPr lang="zh-TW" altLang="zh-TW" sz="2000" dirty="0">
                <a:solidFill>
                  <a:srgbClr val="C00000"/>
                </a:solidFill>
              </a:rPr>
              <a:t>與公司治理原則不符且影響股東權益之</a:t>
            </a:r>
            <a:endParaRPr lang="en-US" altLang="zh-TW" sz="2000" dirty="0">
              <a:solidFill>
                <a:srgbClr val="C00000"/>
              </a:solidFill>
            </a:endParaRPr>
          </a:p>
          <a:p>
            <a:pPr eaLnBrk="1" hangingPunct="1">
              <a:spcBef>
                <a:spcPct val="0"/>
              </a:spcBef>
              <a:buClrTx/>
              <a:buSzTx/>
              <a:buFontTx/>
              <a:buNone/>
            </a:pPr>
            <a:r>
              <a:rPr lang="zh-TW" altLang="en-US" sz="2000" dirty="0">
                <a:solidFill>
                  <a:srgbClr val="C00000"/>
                </a:solidFill>
              </a:rPr>
              <a:t>  </a:t>
            </a:r>
            <a:r>
              <a:rPr lang="zh-TW" altLang="zh-TW" sz="2000" dirty="0">
                <a:solidFill>
                  <a:srgbClr val="C00000"/>
                </a:solidFill>
              </a:rPr>
              <a:t>資訊</a:t>
            </a:r>
            <a:r>
              <a:rPr lang="zh-TW" altLang="en-US" sz="2000" dirty="0">
                <a:solidFill>
                  <a:srgbClr val="C0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4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編號版面配置區 2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fld id="{1869DEC8-F1BF-4AA1-BABB-F9D4665A848D}"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27</a:t>
            </a:fld>
            <a:endParaRPr lang="en-US" altLang="zh-TW" sz="1400">
              <a:solidFill>
                <a:srgbClr val="800080"/>
              </a:solidFill>
              <a:latin typeface="Arial" panose="020B0604020202020204" pitchFamily="34" charset="0"/>
              <a:ea typeface="新細明體" panose="02020500000000000000" pitchFamily="18" charset="-120"/>
            </a:endParaRPr>
          </a:p>
        </p:txBody>
      </p:sp>
      <p:sp>
        <p:nvSpPr>
          <p:cNvPr id="18435" name="投影片編號版面配置區 21"/>
          <p:cNvSpPr txBox="1">
            <a:spLocks noGrp="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algn="ctr" eaLnBrk="1" hangingPunct="1">
              <a:spcBef>
                <a:spcPct val="0"/>
              </a:spcBef>
              <a:buClrTx/>
              <a:buSzTx/>
              <a:buFontTx/>
              <a:buNone/>
            </a:pPr>
            <a:fld id="{C61EF6BF-0E1F-43CF-AE58-0CE51B4E4EE2}" type="slidenum">
              <a:rPr kumimoji="0" lang="zh-TW" altLang="en-US" sz="1400" b="1">
                <a:solidFill>
                  <a:srgbClr val="800080"/>
                </a:solidFill>
                <a:latin typeface="Arial" panose="020B0604020202020204" pitchFamily="34" charset="0"/>
                <a:ea typeface="新細明體" panose="02020500000000000000" pitchFamily="18" charset="-120"/>
              </a:rPr>
              <a:pPr algn="ctr" eaLnBrk="1" hangingPunct="1">
                <a:spcBef>
                  <a:spcPct val="0"/>
                </a:spcBef>
                <a:buClrTx/>
                <a:buSzTx/>
                <a:buFontTx/>
                <a:buNone/>
              </a:pPr>
              <a:t>27</a:t>
            </a:fld>
            <a:endParaRPr kumimoji="0" lang="en-US" altLang="zh-TW" sz="1400" b="1">
              <a:solidFill>
                <a:srgbClr val="800080"/>
              </a:solidFill>
              <a:latin typeface="Arial" panose="020B0604020202020204" pitchFamily="34" charset="0"/>
              <a:ea typeface="新細明體" panose="02020500000000000000" pitchFamily="18" charset="-120"/>
            </a:endParaRPr>
          </a:p>
        </p:txBody>
      </p:sp>
      <p:sp>
        <p:nvSpPr>
          <p:cNvPr id="18437" name="投影片編號版面配置區 21"/>
          <p:cNvSpPr txBox="1">
            <a:spLocks noGrp="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algn="ctr" eaLnBrk="1" hangingPunct="1">
              <a:spcBef>
                <a:spcPct val="0"/>
              </a:spcBef>
              <a:buClrTx/>
              <a:buSzTx/>
              <a:buFontTx/>
              <a:buNone/>
            </a:pPr>
            <a:fld id="{AFBE1275-3266-480A-B612-9C6318057F1F}" type="slidenum">
              <a:rPr kumimoji="0" lang="zh-TW" altLang="en-US" sz="1400" b="1">
                <a:solidFill>
                  <a:srgbClr val="800080"/>
                </a:solidFill>
                <a:latin typeface="Arial" panose="020B0604020202020204" pitchFamily="34" charset="0"/>
                <a:ea typeface="新細明體" panose="02020500000000000000" pitchFamily="18" charset="-120"/>
              </a:rPr>
              <a:pPr algn="ctr" eaLnBrk="1" hangingPunct="1">
                <a:spcBef>
                  <a:spcPct val="0"/>
                </a:spcBef>
                <a:buClrTx/>
                <a:buSzTx/>
                <a:buFontTx/>
                <a:buNone/>
              </a:pPr>
              <a:t>27</a:t>
            </a:fld>
            <a:endParaRPr kumimoji="0" lang="en-US" altLang="zh-TW" sz="1400" b="1">
              <a:solidFill>
                <a:srgbClr val="800080"/>
              </a:solidFill>
              <a:latin typeface="Arial" panose="020B0604020202020204" pitchFamily="34" charset="0"/>
              <a:ea typeface="新細明體" panose="02020500000000000000" pitchFamily="18" charset="-120"/>
            </a:endParaRPr>
          </a:p>
        </p:txBody>
      </p:sp>
      <p:sp>
        <p:nvSpPr>
          <p:cNvPr id="18438" name="Rectangle 2"/>
          <p:cNvSpPr>
            <a:spLocks noGrp="1"/>
          </p:cNvSpPr>
          <p:nvPr>
            <p:ph type="title"/>
          </p:nvPr>
        </p:nvSpPr>
        <p:spPr bwMode="auto">
          <a:xfrm>
            <a:off x="1258888" y="1125538"/>
            <a:ext cx="7499350" cy="1143000"/>
          </a:xfrm>
        </p:spPr>
        <p:txBody>
          <a:bodyPr vert="horz" wrap="square" lIns="91440" tIns="45720" rIns="91440" bIns="45720" numCol="1" anchorCtr="0" compatLnSpc="1">
            <a:prstTxWarp prst="textNoShape">
              <a:avLst/>
            </a:prstTxWarp>
          </a:bodyPr>
          <a:lstStyle/>
          <a:p>
            <a:pPr algn="ctr"/>
            <a:endParaRPr lang="zh-TW" altLang="en-US" sz="6000" b="1" smtClean="0">
              <a:effectLst/>
            </a:endParaRPr>
          </a:p>
        </p:txBody>
      </p:sp>
      <p:sp>
        <p:nvSpPr>
          <p:cNvPr id="2" name="Rectangle 14"/>
          <p:cNvSpPr>
            <a:spLocks/>
          </p:cNvSpPr>
          <p:nvPr/>
        </p:nvSpPr>
        <p:spPr bwMode="auto">
          <a:xfrm>
            <a:off x="1042988" y="4667250"/>
            <a:ext cx="8029575" cy="1152525"/>
          </a:xfrm>
          <a:prstGeom prst="rect">
            <a:avLst/>
          </a:prstGeom>
          <a:noFill/>
          <a:ln w="9525" algn="ctr">
            <a:noFill/>
            <a:miter lim="800000"/>
            <a:headEnd/>
            <a:tailEnd/>
          </a:ln>
        </p:spPr>
        <p:txBody>
          <a:bodyPr/>
          <a:lstStyle/>
          <a:p>
            <a:pPr marL="982663" indent="-982663" eaLnBrk="0" hangingPunct="0">
              <a:spcBef>
                <a:spcPts val="600"/>
              </a:spcBef>
              <a:buClr>
                <a:schemeClr val="accent1"/>
              </a:buClr>
              <a:buSzPct val="80000"/>
              <a:buFont typeface="Wingdings 2" pitchFamily="18" charset="2"/>
              <a:buNone/>
              <a:defRPr/>
            </a:pPr>
            <a:endParaRPr lang="en-US" altLang="zh-TW" sz="3200" b="1">
              <a:solidFill>
                <a:srgbClr val="000099"/>
              </a:solidFill>
              <a:effectLst>
                <a:outerShdw blurRad="38100" dist="38100" dir="2700000" algn="tl">
                  <a:srgbClr val="C0C0C0"/>
                </a:outerShdw>
              </a:effectLst>
              <a:latin typeface="新細明體" pitchFamily="18" charset="-120"/>
              <a:ea typeface="標楷體" pitchFamily="65" charset="-120"/>
            </a:endParaRPr>
          </a:p>
        </p:txBody>
      </p:sp>
      <p:sp>
        <p:nvSpPr>
          <p:cNvPr id="3080" name="Rectangle 14"/>
          <p:cNvSpPr>
            <a:spLocks/>
          </p:cNvSpPr>
          <p:nvPr/>
        </p:nvSpPr>
        <p:spPr bwMode="auto">
          <a:xfrm>
            <a:off x="1619672" y="3065462"/>
            <a:ext cx="6435725" cy="2232025"/>
          </a:xfrm>
          <a:prstGeom prst="rect">
            <a:avLst/>
          </a:prstGeom>
          <a:noFill/>
          <a:ln w="9525" algn="ctr">
            <a:noFill/>
            <a:miter lim="800000"/>
            <a:headEnd/>
            <a:tailEnd/>
          </a:ln>
        </p:spPr>
        <p:txBody>
          <a:bodyPr/>
          <a:lstStyle/>
          <a:p>
            <a:pPr marL="982663" indent="-982663" algn="ctr">
              <a:lnSpc>
                <a:spcPts val="4500"/>
              </a:lnSpc>
              <a:defRPr/>
            </a:pPr>
            <a:r>
              <a:rPr kumimoji="0" lang="zh-TW" altLang="en-US" sz="4400" b="1" dirty="0">
                <a:solidFill>
                  <a:srgbClr val="000099"/>
                </a:solidFill>
                <a:latin typeface="標楷體" pitchFamily="65" charset="-120"/>
                <a:ea typeface="標楷體" pitchFamily="65" charset="-120"/>
              </a:rPr>
              <a:t>三、應注意事項</a:t>
            </a:r>
            <a:endParaRPr kumimoji="0" lang="en-US" altLang="zh-TW" sz="4400" b="1" dirty="0">
              <a:solidFill>
                <a:srgbClr val="000099"/>
              </a:solidFill>
              <a:latin typeface="標楷體" pitchFamily="65" charset="-120"/>
              <a:ea typeface="標楷體" pitchFamily="65" charset="-120"/>
            </a:endParaRPr>
          </a:p>
          <a:p>
            <a:pPr marL="982663" indent="-982663" algn="ctr">
              <a:lnSpc>
                <a:spcPts val="4500"/>
              </a:lnSpc>
              <a:defRPr/>
            </a:pPr>
            <a:r>
              <a:rPr kumimoji="0" lang="zh-TW" altLang="en-US" sz="2800" b="1" dirty="0">
                <a:solidFill>
                  <a:srgbClr val="C00000"/>
                </a:solidFill>
                <a:effectLst>
                  <a:outerShdw blurRad="38100" dist="38100" dir="2700000" algn="tl">
                    <a:srgbClr val="C0C0C0"/>
                  </a:outerShdw>
                </a:effectLst>
                <a:latin typeface="標楷體" pitchFamily="65" charset="-120"/>
                <a:ea typeface="標楷體" pitchFamily="65" charset="-120"/>
              </a:rPr>
              <a:t>    </a:t>
            </a:r>
            <a:r>
              <a:rPr kumimoji="0" lang="en-US" altLang="zh-TW" sz="2800" b="1" dirty="0">
                <a:solidFill>
                  <a:srgbClr val="C00000"/>
                </a:solidFill>
                <a:effectLst>
                  <a:outerShdw blurRad="38100" dist="38100" dir="2700000" algn="tl">
                    <a:srgbClr val="C0C0C0"/>
                  </a:outerShdw>
                </a:effectLst>
                <a:latin typeface="標楷體" pitchFamily="65" charset="-120"/>
                <a:ea typeface="標楷體" pitchFamily="65" charset="-120"/>
              </a:rPr>
              <a:t>(</a:t>
            </a:r>
            <a:r>
              <a:rPr kumimoji="0" lang="zh-TW" altLang="en-US" sz="2800" b="1" dirty="0">
                <a:solidFill>
                  <a:srgbClr val="C00000"/>
                </a:solidFill>
                <a:effectLst>
                  <a:outerShdw blurRad="38100" dist="38100" dir="2700000" algn="tl">
                    <a:srgbClr val="C0C0C0"/>
                  </a:outerShdw>
                </a:effectLst>
                <a:latin typeface="標楷體" pitchFamily="65" charset="-120"/>
                <a:ea typeface="標楷體" pitchFamily="65" charset="-120"/>
              </a:rPr>
              <a:t>參考問答集</a:t>
            </a:r>
            <a:r>
              <a:rPr kumimoji="0" lang="en-US" altLang="zh-TW" sz="2800" b="1" dirty="0" smtClean="0">
                <a:solidFill>
                  <a:srgbClr val="C00000"/>
                </a:solidFill>
                <a:effectLst>
                  <a:outerShdw blurRad="38100" dist="38100" dir="2700000" algn="tl">
                    <a:srgbClr val="C0C0C0"/>
                  </a:outerShdw>
                </a:effectLst>
                <a:latin typeface="標楷體" pitchFamily="65" charset="-120"/>
                <a:ea typeface="標楷體" pitchFamily="65" charset="-120"/>
              </a:rPr>
              <a:t>105.5.19</a:t>
            </a:r>
            <a:r>
              <a:rPr kumimoji="0" lang="zh-TW" altLang="en-US" sz="2800" b="1" dirty="0" smtClean="0">
                <a:solidFill>
                  <a:srgbClr val="C00000"/>
                </a:solidFill>
                <a:effectLst>
                  <a:outerShdw blurRad="38100" dist="38100" dir="2700000" algn="tl">
                    <a:srgbClr val="C0C0C0"/>
                  </a:outerShdw>
                </a:effectLst>
                <a:latin typeface="標楷體" pitchFamily="65" charset="-120"/>
                <a:ea typeface="標楷體" pitchFamily="65" charset="-120"/>
              </a:rPr>
              <a:t>版</a:t>
            </a:r>
            <a:r>
              <a:rPr kumimoji="0" lang="en-US" altLang="zh-TW" sz="2800" b="1" dirty="0">
                <a:solidFill>
                  <a:srgbClr val="C00000"/>
                </a:solidFill>
                <a:effectLst>
                  <a:outerShdw blurRad="38100" dist="38100" dir="2700000" algn="tl">
                    <a:srgbClr val="C0C0C0"/>
                  </a:outerShdw>
                </a:effectLst>
                <a:latin typeface="標楷體" pitchFamily="65" charset="-120"/>
                <a:ea typeface="標楷體" pitchFamily="65" charset="-120"/>
              </a:rPr>
              <a:t>)</a:t>
            </a:r>
            <a:endParaRPr lang="zh-TW" altLang="en-US" sz="2800" b="1" dirty="0">
              <a:solidFill>
                <a:srgbClr val="C00000"/>
              </a:solidFill>
              <a:effectLst>
                <a:outerShdw blurRad="38100" dist="38100" dir="2700000" algn="tl">
                  <a:srgbClr val="C0C0C0"/>
                </a:outerShdw>
              </a:effectLst>
              <a:latin typeface="Arial" charset="0"/>
              <a:ea typeface="標楷體" pitchFamily="65" charset="-120"/>
            </a:endParaRPr>
          </a:p>
        </p:txBody>
      </p:sp>
      <p:sp>
        <p:nvSpPr>
          <p:cNvPr id="3081" name="Rectangle 14"/>
          <p:cNvSpPr>
            <a:spLocks/>
          </p:cNvSpPr>
          <p:nvPr/>
        </p:nvSpPr>
        <p:spPr bwMode="auto">
          <a:xfrm>
            <a:off x="1042988" y="3500438"/>
            <a:ext cx="8029575" cy="719137"/>
          </a:xfrm>
          <a:prstGeom prst="rect">
            <a:avLst/>
          </a:prstGeom>
          <a:noFill/>
          <a:ln w="9525" algn="ctr">
            <a:noFill/>
            <a:miter lim="800000"/>
            <a:headEnd/>
            <a:tailEnd/>
          </a:ln>
        </p:spPr>
        <p:txBody>
          <a:bodyPr/>
          <a:lstStyle/>
          <a:p>
            <a:pPr marL="982663" indent="-982663" eaLnBrk="0" hangingPunct="0">
              <a:spcBef>
                <a:spcPts val="600"/>
              </a:spcBef>
              <a:buClr>
                <a:schemeClr val="accent1"/>
              </a:buClr>
              <a:buSzPct val="80000"/>
              <a:buFont typeface="Wingdings 2" pitchFamily="18" charset="2"/>
              <a:buNone/>
              <a:defRPr/>
            </a:pPr>
            <a:endParaRPr lang="en-US" altLang="zh-TW" sz="3200" b="1">
              <a:solidFill>
                <a:srgbClr val="000099"/>
              </a:solidFill>
              <a:effectLst>
                <a:outerShdw blurRad="38100" dist="38100" dir="2700000" algn="tl">
                  <a:srgbClr val="C0C0C0"/>
                </a:outerShdw>
              </a:effectLst>
              <a:latin typeface="新細明體" pitchFamily="18" charset="-120"/>
              <a:ea typeface="標楷體" pitchFamily="65" charset="-12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編號版面配置區 2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fld id="{1869DEC8-F1BF-4AA1-BABB-F9D4665A848D}"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28</a:t>
            </a:fld>
            <a:endParaRPr lang="en-US" altLang="zh-TW" sz="1400">
              <a:solidFill>
                <a:srgbClr val="800080"/>
              </a:solidFill>
              <a:latin typeface="Arial" panose="020B0604020202020204" pitchFamily="34" charset="0"/>
              <a:ea typeface="新細明體" panose="02020500000000000000" pitchFamily="18" charset="-120"/>
            </a:endParaRPr>
          </a:p>
        </p:txBody>
      </p:sp>
      <p:sp>
        <p:nvSpPr>
          <p:cNvPr id="18435" name="投影片編號版面配置區 21"/>
          <p:cNvSpPr txBox="1">
            <a:spLocks noGrp="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algn="ctr" eaLnBrk="1" hangingPunct="1">
              <a:spcBef>
                <a:spcPct val="0"/>
              </a:spcBef>
              <a:buClrTx/>
              <a:buSzTx/>
              <a:buFontTx/>
              <a:buNone/>
            </a:pPr>
            <a:fld id="{C61EF6BF-0E1F-43CF-AE58-0CE51B4E4EE2}" type="slidenum">
              <a:rPr kumimoji="0" lang="zh-TW" altLang="en-US" sz="1400" b="1">
                <a:solidFill>
                  <a:srgbClr val="800080"/>
                </a:solidFill>
                <a:latin typeface="Arial" panose="020B0604020202020204" pitchFamily="34" charset="0"/>
                <a:ea typeface="新細明體" panose="02020500000000000000" pitchFamily="18" charset="-120"/>
              </a:rPr>
              <a:pPr algn="ctr" eaLnBrk="1" hangingPunct="1">
                <a:spcBef>
                  <a:spcPct val="0"/>
                </a:spcBef>
                <a:buClrTx/>
                <a:buSzTx/>
                <a:buFontTx/>
                <a:buNone/>
              </a:pPr>
              <a:t>28</a:t>
            </a:fld>
            <a:endParaRPr kumimoji="0" lang="en-US" altLang="zh-TW" sz="1400" b="1">
              <a:solidFill>
                <a:srgbClr val="800080"/>
              </a:solidFill>
              <a:latin typeface="Arial" panose="020B0604020202020204" pitchFamily="34" charset="0"/>
              <a:ea typeface="新細明體" panose="02020500000000000000" pitchFamily="18" charset="-120"/>
            </a:endParaRPr>
          </a:p>
        </p:txBody>
      </p:sp>
      <p:sp>
        <p:nvSpPr>
          <p:cNvPr id="18437" name="投影片編號版面配置區 21"/>
          <p:cNvSpPr txBox="1">
            <a:spLocks noGrp="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algn="ctr" eaLnBrk="1" hangingPunct="1">
              <a:spcBef>
                <a:spcPct val="0"/>
              </a:spcBef>
              <a:buClrTx/>
              <a:buSzTx/>
              <a:buFontTx/>
              <a:buNone/>
            </a:pPr>
            <a:fld id="{AFBE1275-3266-480A-B612-9C6318057F1F}" type="slidenum">
              <a:rPr kumimoji="0" lang="zh-TW" altLang="en-US" sz="1400" b="1">
                <a:solidFill>
                  <a:srgbClr val="800080"/>
                </a:solidFill>
                <a:latin typeface="Arial" panose="020B0604020202020204" pitchFamily="34" charset="0"/>
                <a:ea typeface="新細明體" panose="02020500000000000000" pitchFamily="18" charset="-120"/>
              </a:rPr>
              <a:pPr algn="ctr" eaLnBrk="1" hangingPunct="1">
                <a:spcBef>
                  <a:spcPct val="0"/>
                </a:spcBef>
                <a:buClrTx/>
                <a:buSzTx/>
                <a:buFontTx/>
                <a:buNone/>
              </a:pPr>
              <a:t>28</a:t>
            </a:fld>
            <a:endParaRPr kumimoji="0" lang="en-US" altLang="zh-TW" sz="1400" b="1">
              <a:solidFill>
                <a:srgbClr val="800080"/>
              </a:solidFill>
              <a:latin typeface="Arial" panose="020B0604020202020204" pitchFamily="34" charset="0"/>
              <a:ea typeface="新細明體" panose="02020500000000000000" pitchFamily="18" charset="-120"/>
            </a:endParaRPr>
          </a:p>
        </p:txBody>
      </p:sp>
      <p:sp>
        <p:nvSpPr>
          <p:cNvPr id="18438" name="Rectangle 2"/>
          <p:cNvSpPr>
            <a:spLocks noGrp="1"/>
          </p:cNvSpPr>
          <p:nvPr>
            <p:ph type="title"/>
          </p:nvPr>
        </p:nvSpPr>
        <p:spPr bwMode="auto">
          <a:xfrm>
            <a:off x="1259632" y="1350636"/>
            <a:ext cx="7499350" cy="1143000"/>
          </a:xfrm>
        </p:spPr>
        <p:txBody>
          <a:bodyPr vert="horz" wrap="square" lIns="91440" tIns="45720" rIns="91440" bIns="45720" numCol="1" anchorCtr="0" compatLnSpc="1">
            <a:prstTxWarp prst="textNoShape">
              <a:avLst/>
            </a:prstTxWarp>
            <a:normAutofit/>
          </a:bodyPr>
          <a:lstStyle/>
          <a:p>
            <a:pPr algn="ctr"/>
            <a:r>
              <a:rPr lang="zh-TW" altLang="en-US" sz="4400" b="1" dirty="0">
                <a:solidFill>
                  <a:srgbClr val="000099"/>
                </a:solidFill>
              </a:rPr>
              <a:t>應</a:t>
            </a:r>
            <a:r>
              <a:rPr lang="zh-TW" altLang="en-US" sz="4400" b="1" dirty="0" smtClean="0">
                <a:solidFill>
                  <a:srgbClr val="000099"/>
                </a:solidFill>
              </a:rPr>
              <a:t>注意事項</a:t>
            </a:r>
            <a:r>
              <a:rPr lang="zh-TW" altLang="en-US" sz="4400" b="1" dirty="0">
                <a:solidFill>
                  <a:srgbClr val="000099"/>
                </a:solidFill>
                <a:effectLst>
                  <a:outerShdw blurRad="38100" dist="38100" dir="2700000" algn="tl">
                    <a:srgbClr val="C0C0C0"/>
                  </a:outerShdw>
                </a:effectLst>
              </a:rPr>
              <a:t>參考問答</a:t>
            </a:r>
            <a:r>
              <a:rPr lang="zh-TW" altLang="en-US" sz="4400" b="1" dirty="0" smtClean="0">
                <a:solidFill>
                  <a:srgbClr val="000099"/>
                </a:solidFill>
                <a:effectLst>
                  <a:outerShdw blurRad="38100" dist="38100" dir="2700000" algn="tl">
                    <a:srgbClr val="C0C0C0"/>
                  </a:outerShdw>
                </a:effectLst>
              </a:rPr>
              <a:t>集</a:t>
            </a:r>
            <a:endParaRPr lang="zh-TW" altLang="en-US" sz="4400" b="1" dirty="0" smtClean="0">
              <a:solidFill>
                <a:srgbClr val="000099"/>
              </a:solidFill>
              <a:effectLst/>
            </a:endParaRPr>
          </a:p>
        </p:txBody>
      </p:sp>
      <p:sp>
        <p:nvSpPr>
          <p:cNvPr id="3080" name="Rectangle 14"/>
          <p:cNvSpPr>
            <a:spLocks/>
          </p:cNvSpPr>
          <p:nvPr/>
        </p:nvSpPr>
        <p:spPr bwMode="auto">
          <a:xfrm>
            <a:off x="1676400" y="1622964"/>
            <a:ext cx="6435725" cy="3893600"/>
          </a:xfrm>
          <a:prstGeom prst="rect">
            <a:avLst/>
          </a:prstGeom>
          <a:noFill/>
          <a:ln w="9525" algn="ctr">
            <a:noFill/>
            <a:miter lim="800000"/>
            <a:headEnd/>
            <a:tailEnd/>
          </a:ln>
        </p:spPr>
        <p:txBody>
          <a:bodyPr/>
          <a:lstStyle/>
          <a:p>
            <a:pPr marL="982663" indent="-982663" algn="ctr">
              <a:lnSpc>
                <a:spcPts val="4500"/>
              </a:lnSpc>
              <a:defRPr/>
            </a:pPr>
            <a:endParaRPr lang="zh-TW" altLang="en-US" sz="3200" b="1" dirty="0">
              <a:solidFill>
                <a:srgbClr val="C00000"/>
              </a:solidFill>
              <a:effectLst>
                <a:outerShdw blurRad="38100" dist="38100" dir="2700000" algn="tl">
                  <a:srgbClr val="C0C0C0"/>
                </a:outerShdw>
              </a:effectLst>
              <a:latin typeface="Arial" charset="0"/>
              <a:ea typeface="標楷體" pitchFamily="65" charset="-120"/>
            </a:endParaRPr>
          </a:p>
        </p:txBody>
      </p:sp>
      <p:sp>
        <p:nvSpPr>
          <p:cNvPr id="3" name="矩形 2"/>
          <p:cNvSpPr/>
          <p:nvPr/>
        </p:nvSpPr>
        <p:spPr>
          <a:xfrm>
            <a:off x="1657231" y="2592482"/>
            <a:ext cx="6199133" cy="3370153"/>
          </a:xfrm>
          <a:prstGeom prst="rect">
            <a:avLst/>
          </a:prstGeom>
        </p:spPr>
        <p:txBody>
          <a:bodyPr wrap="none">
            <a:spAutoFit/>
          </a:bodyPr>
          <a:lstStyle/>
          <a:p>
            <a:pPr>
              <a:spcBef>
                <a:spcPts val="600"/>
              </a:spcBef>
            </a:pPr>
            <a:r>
              <a:rPr lang="zh-TW" altLang="en-US" sz="2800" dirty="0">
                <a:solidFill>
                  <a:srgbClr val="000099"/>
                </a:solidFill>
                <a:latin typeface="標楷體" panose="03000509000000000000" pitchFamily="65" charset="-120"/>
                <a:ea typeface="標楷體" panose="03000509000000000000" pitchFamily="65" charset="-120"/>
              </a:rPr>
              <a:t>壹、重大訊息發布之</a:t>
            </a:r>
            <a:r>
              <a:rPr lang="zh-TW" altLang="en-US" sz="2800" u="sng" dirty="0" smtClean="0">
                <a:solidFill>
                  <a:srgbClr val="000099"/>
                </a:solidFill>
                <a:latin typeface="標楷體" panose="03000509000000000000" pitchFamily="65" charset="-120"/>
                <a:ea typeface="標楷體" panose="03000509000000000000" pitchFamily="65" charset="-120"/>
              </a:rPr>
              <a:t>時機</a:t>
            </a:r>
            <a:r>
              <a:rPr lang="en-US" altLang="zh-TW" sz="1400" dirty="0" smtClean="0">
                <a:solidFill>
                  <a:srgbClr val="000099"/>
                </a:solidFill>
                <a:latin typeface="標楷體" panose="03000509000000000000" pitchFamily="65" charset="-120"/>
                <a:ea typeface="標楷體" panose="03000509000000000000" pitchFamily="65" charset="-120"/>
              </a:rPr>
              <a:t>(5)</a:t>
            </a:r>
          </a:p>
          <a:p>
            <a:pPr>
              <a:spcBef>
                <a:spcPts val="600"/>
              </a:spcBef>
            </a:pPr>
            <a:r>
              <a:rPr lang="zh-TW" altLang="en-US" sz="2800" dirty="0">
                <a:solidFill>
                  <a:srgbClr val="000099"/>
                </a:solidFill>
                <a:latin typeface="標楷體" panose="03000509000000000000" pitchFamily="65" charset="-120"/>
                <a:ea typeface="標楷體" panose="03000509000000000000" pitchFamily="65" charset="-120"/>
              </a:rPr>
              <a:t>貳、重大訊息發布之</a:t>
            </a:r>
            <a:r>
              <a:rPr lang="zh-TW" altLang="en-US" sz="2800" u="sng" dirty="0" smtClean="0">
                <a:solidFill>
                  <a:srgbClr val="000099"/>
                </a:solidFill>
                <a:latin typeface="標楷體" panose="03000509000000000000" pitchFamily="65" charset="-120"/>
                <a:ea typeface="標楷體" panose="03000509000000000000" pitchFamily="65" charset="-120"/>
              </a:rPr>
              <a:t>內容</a:t>
            </a:r>
            <a:r>
              <a:rPr lang="en-US" altLang="zh-TW" sz="1400" dirty="0" smtClean="0">
                <a:solidFill>
                  <a:srgbClr val="000099"/>
                </a:solidFill>
                <a:latin typeface="標楷體" panose="03000509000000000000" pitchFamily="65" charset="-120"/>
                <a:ea typeface="標楷體" panose="03000509000000000000" pitchFamily="65" charset="-120"/>
              </a:rPr>
              <a:t>(5)</a:t>
            </a:r>
          </a:p>
          <a:p>
            <a:pPr>
              <a:spcBef>
                <a:spcPts val="600"/>
              </a:spcBef>
            </a:pPr>
            <a:r>
              <a:rPr lang="zh-TW" altLang="en-US" sz="2800" dirty="0">
                <a:solidFill>
                  <a:srgbClr val="000099"/>
                </a:solidFill>
                <a:latin typeface="標楷體" panose="03000509000000000000" pitchFamily="65" charset="-120"/>
                <a:ea typeface="標楷體" panose="03000509000000000000" pitchFamily="65" charset="-120"/>
              </a:rPr>
              <a:t>參、重大訊息</a:t>
            </a:r>
            <a:r>
              <a:rPr lang="zh-TW" altLang="en-US" sz="2800" u="sng" dirty="0">
                <a:solidFill>
                  <a:srgbClr val="000099"/>
                </a:solidFill>
                <a:latin typeface="標楷體" panose="03000509000000000000" pitchFamily="65" charset="-120"/>
                <a:ea typeface="標楷體" panose="03000509000000000000" pitchFamily="65" charset="-120"/>
              </a:rPr>
              <a:t>應避免</a:t>
            </a:r>
            <a:r>
              <a:rPr lang="zh-TW" altLang="en-US" sz="2800" dirty="0">
                <a:solidFill>
                  <a:srgbClr val="000099"/>
                </a:solidFill>
                <a:latin typeface="標楷體" panose="03000509000000000000" pitchFamily="65" charset="-120"/>
                <a:ea typeface="標楷體" panose="03000509000000000000" pitchFamily="65" charset="-120"/>
              </a:rPr>
              <a:t>發布之</a:t>
            </a:r>
            <a:r>
              <a:rPr lang="zh-TW" altLang="en-US" sz="2800" dirty="0" smtClean="0">
                <a:solidFill>
                  <a:srgbClr val="000099"/>
                </a:solidFill>
                <a:latin typeface="標楷體" panose="03000509000000000000" pitchFamily="65" charset="-120"/>
                <a:ea typeface="標楷體" panose="03000509000000000000" pitchFamily="65" charset="-120"/>
              </a:rPr>
              <a:t>內容</a:t>
            </a:r>
            <a:r>
              <a:rPr lang="en-US" altLang="zh-TW" sz="1400" dirty="0" smtClean="0">
                <a:solidFill>
                  <a:srgbClr val="000099"/>
                </a:solidFill>
                <a:latin typeface="標楷體" panose="03000509000000000000" pitchFamily="65" charset="-120"/>
                <a:ea typeface="標楷體" panose="03000509000000000000" pitchFamily="65" charset="-120"/>
              </a:rPr>
              <a:t>(4)</a:t>
            </a:r>
          </a:p>
          <a:p>
            <a:pPr>
              <a:spcBef>
                <a:spcPts val="600"/>
              </a:spcBef>
            </a:pPr>
            <a:r>
              <a:rPr lang="zh-TW" altLang="en-US" sz="2800" dirty="0">
                <a:solidFill>
                  <a:srgbClr val="000099"/>
                </a:solidFill>
                <a:latin typeface="標楷體" panose="03000509000000000000" pitchFamily="65" charset="-120"/>
                <a:ea typeface="標楷體" panose="03000509000000000000" pitchFamily="65" charset="-120"/>
              </a:rPr>
              <a:t>肆、</a:t>
            </a:r>
            <a:r>
              <a:rPr lang="zh-TW" altLang="en-US" sz="2800" u="sng" dirty="0">
                <a:solidFill>
                  <a:srgbClr val="000099"/>
                </a:solidFill>
                <a:latin typeface="標楷體" panose="03000509000000000000" pitchFamily="65" charset="-120"/>
                <a:ea typeface="標楷體" panose="03000509000000000000" pitchFamily="65" charset="-120"/>
              </a:rPr>
              <a:t>回應</a:t>
            </a:r>
            <a:r>
              <a:rPr lang="en-US" altLang="zh-TW" sz="2800" u="sng" dirty="0">
                <a:solidFill>
                  <a:srgbClr val="000099"/>
                </a:solidFill>
                <a:latin typeface="標楷體" panose="03000509000000000000" pitchFamily="65" charset="-120"/>
                <a:ea typeface="標楷體" panose="03000509000000000000" pitchFamily="65" charset="-120"/>
              </a:rPr>
              <a:t>(</a:t>
            </a:r>
            <a:r>
              <a:rPr lang="zh-TW" altLang="en-US" sz="2800" u="sng" dirty="0">
                <a:solidFill>
                  <a:srgbClr val="000099"/>
                </a:solidFill>
                <a:latin typeface="標楷體" panose="03000509000000000000" pitchFamily="65" charset="-120"/>
                <a:ea typeface="標楷體" panose="03000509000000000000" pitchFamily="65" charset="-120"/>
              </a:rPr>
              <a:t>澄清</a:t>
            </a:r>
            <a:r>
              <a:rPr lang="en-US" altLang="zh-TW" sz="2800" u="sng" dirty="0">
                <a:solidFill>
                  <a:srgbClr val="000099"/>
                </a:solidFill>
                <a:latin typeface="標楷體" panose="03000509000000000000" pitchFamily="65" charset="-120"/>
                <a:ea typeface="標楷體" panose="03000509000000000000" pitchFamily="65" charset="-120"/>
              </a:rPr>
              <a:t>)</a:t>
            </a:r>
            <a:r>
              <a:rPr lang="zh-TW" altLang="en-US" sz="2800" u="sng" dirty="0">
                <a:solidFill>
                  <a:srgbClr val="000099"/>
                </a:solidFill>
                <a:latin typeface="標楷體" panose="03000509000000000000" pitchFamily="65" charset="-120"/>
                <a:ea typeface="標楷體" panose="03000509000000000000" pitchFamily="65" charset="-120"/>
              </a:rPr>
              <a:t>媒體</a:t>
            </a:r>
            <a:r>
              <a:rPr lang="zh-TW" altLang="en-US" sz="2800" dirty="0">
                <a:solidFill>
                  <a:srgbClr val="000099"/>
                </a:solidFill>
                <a:latin typeface="標楷體" panose="03000509000000000000" pitchFamily="65" charset="-120"/>
                <a:ea typeface="標楷體" panose="03000509000000000000" pitchFamily="65" charset="-120"/>
              </a:rPr>
              <a:t>報導應</a:t>
            </a:r>
            <a:r>
              <a:rPr lang="zh-TW" altLang="en-US" sz="2800" dirty="0" smtClean="0">
                <a:solidFill>
                  <a:srgbClr val="000099"/>
                </a:solidFill>
                <a:latin typeface="標楷體" panose="03000509000000000000" pitchFamily="65" charset="-120"/>
                <a:ea typeface="標楷體" panose="03000509000000000000" pitchFamily="65" charset="-120"/>
              </a:rPr>
              <a:t>注意事項</a:t>
            </a:r>
            <a:r>
              <a:rPr lang="en-US" altLang="zh-TW" sz="1400" dirty="0" smtClean="0">
                <a:solidFill>
                  <a:srgbClr val="000099"/>
                </a:solidFill>
                <a:latin typeface="標楷體" panose="03000509000000000000" pitchFamily="65" charset="-120"/>
                <a:ea typeface="標楷體" panose="03000509000000000000" pitchFamily="65" charset="-120"/>
              </a:rPr>
              <a:t>(5)</a:t>
            </a:r>
          </a:p>
          <a:p>
            <a:pPr>
              <a:spcBef>
                <a:spcPts val="600"/>
              </a:spcBef>
            </a:pPr>
            <a:r>
              <a:rPr lang="zh-TW" altLang="en-US" sz="2800" dirty="0">
                <a:solidFill>
                  <a:srgbClr val="000099"/>
                </a:solidFill>
                <a:latin typeface="標楷體" panose="03000509000000000000" pitchFamily="65" charset="-120"/>
                <a:ea typeface="標楷體" panose="03000509000000000000" pitchFamily="65" charset="-120"/>
              </a:rPr>
              <a:t>伍、發行公司</a:t>
            </a:r>
            <a:r>
              <a:rPr lang="zh-TW" altLang="en-US" sz="2800" u="sng" dirty="0">
                <a:solidFill>
                  <a:srgbClr val="000099"/>
                </a:solidFill>
                <a:latin typeface="標楷體" panose="03000509000000000000" pitchFamily="65" charset="-120"/>
                <a:ea typeface="標楷體" panose="03000509000000000000" pitchFamily="65" charset="-120"/>
              </a:rPr>
              <a:t>對外發言</a:t>
            </a:r>
            <a:r>
              <a:rPr lang="zh-TW" altLang="en-US" sz="2800" dirty="0">
                <a:solidFill>
                  <a:srgbClr val="000099"/>
                </a:solidFill>
                <a:latin typeface="標楷體" panose="03000509000000000000" pitchFamily="65" charset="-120"/>
                <a:ea typeface="標楷體" panose="03000509000000000000" pitchFamily="65" charset="-120"/>
              </a:rPr>
              <a:t>應</a:t>
            </a:r>
            <a:r>
              <a:rPr lang="zh-TW" altLang="en-US" sz="2800" dirty="0" smtClean="0">
                <a:solidFill>
                  <a:srgbClr val="000099"/>
                </a:solidFill>
                <a:latin typeface="標楷體" panose="03000509000000000000" pitchFamily="65" charset="-120"/>
                <a:ea typeface="標楷體" panose="03000509000000000000" pitchFamily="65" charset="-120"/>
              </a:rPr>
              <a:t>注意事項</a:t>
            </a:r>
            <a:r>
              <a:rPr lang="en-US" altLang="zh-TW" sz="1400" dirty="0" smtClean="0">
                <a:solidFill>
                  <a:srgbClr val="000099"/>
                </a:solidFill>
                <a:latin typeface="標楷體" panose="03000509000000000000" pitchFamily="65" charset="-120"/>
                <a:ea typeface="標楷體" panose="03000509000000000000" pitchFamily="65" charset="-120"/>
              </a:rPr>
              <a:t>(1)</a:t>
            </a:r>
          </a:p>
          <a:p>
            <a:pPr>
              <a:spcBef>
                <a:spcPts val="600"/>
              </a:spcBef>
            </a:pPr>
            <a:r>
              <a:rPr lang="zh-TW" altLang="en-US" sz="2800" kern="100" dirty="0">
                <a:solidFill>
                  <a:srgbClr val="000099"/>
                </a:solidFill>
                <a:latin typeface="標楷體" panose="03000509000000000000" pitchFamily="65" charset="-120"/>
                <a:ea typeface="標楷體" panose="03000509000000000000" pitchFamily="65" charset="-120"/>
                <a:cs typeface="Times New Roman"/>
              </a:rPr>
              <a:t>附件：</a:t>
            </a:r>
            <a:r>
              <a:rPr lang="zh-TW" altLang="zh-TW" sz="2800" kern="100" dirty="0">
                <a:solidFill>
                  <a:srgbClr val="000099"/>
                </a:solidFill>
                <a:latin typeface="標楷體" panose="03000509000000000000" pitchFamily="65" charset="-120"/>
                <a:ea typeface="標楷體" panose="03000509000000000000" pitchFamily="65" charset="-120"/>
                <a:cs typeface="Times New Roman"/>
              </a:rPr>
              <a:t>新藥研發重大訊息</a:t>
            </a:r>
            <a:r>
              <a:rPr lang="zh-TW" altLang="zh-TW" sz="2800" u="sng" kern="100" dirty="0">
                <a:solidFill>
                  <a:srgbClr val="000099"/>
                </a:solidFill>
                <a:latin typeface="標楷體" panose="03000509000000000000" pitchFamily="65" charset="-120"/>
                <a:ea typeface="標楷體" panose="03000509000000000000" pitchFamily="65" charset="-120"/>
                <a:cs typeface="Times New Roman"/>
              </a:rPr>
              <a:t>參考格式</a:t>
            </a:r>
            <a:endParaRPr lang="en-US" altLang="zh-TW" sz="2800" u="sng" dirty="0" smtClean="0">
              <a:solidFill>
                <a:srgbClr val="000099"/>
              </a:solidFill>
              <a:latin typeface="標楷體" panose="03000509000000000000" pitchFamily="65" charset="-120"/>
              <a:ea typeface="標楷體" panose="03000509000000000000" pitchFamily="65" charset="-120"/>
            </a:endParaRPr>
          </a:p>
          <a:p>
            <a:endParaRPr lang="en-US" altLang="zh-TW" dirty="0" smtClean="0">
              <a:solidFill>
                <a:schemeClr val="tx2">
                  <a:satMod val="130000"/>
                </a:schemeClr>
              </a:solidFill>
            </a:endParaRPr>
          </a:p>
        </p:txBody>
      </p:sp>
    </p:spTree>
    <p:extLst>
      <p:ext uri="{BB962C8B-B14F-4D97-AF65-F5344CB8AC3E}">
        <p14:creationId xmlns:p14="http://schemas.microsoft.com/office/powerpoint/2010/main" val="16787927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endParaRPr lang="zh-TW" altLang="en-US" sz="1400">
              <a:solidFill>
                <a:srgbClr val="800080"/>
              </a:solidFill>
              <a:latin typeface="Arial" panose="020B0604020202020204" pitchFamily="34" charset="0"/>
              <a:ea typeface="新細明體" panose="02020500000000000000" pitchFamily="18" charset="-120"/>
            </a:endParaRPr>
          </a:p>
          <a:p>
            <a:pPr eaLnBrk="1" hangingPunct="1">
              <a:spcBef>
                <a:spcPct val="0"/>
              </a:spcBef>
              <a:buClrTx/>
              <a:buSzTx/>
              <a:buFontTx/>
              <a:buNone/>
            </a:pPr>
            <a:fld id="{92325077-1C1D-43ED-B5C3-C24EA2067A5D}"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29</a:t>
            </a:fld>
            <a:endParaRPr lang="zh-TW" altLang="en-US" sz="1400">
              <a:solidFill>
                <a:srgbClr val="800080"/>
              </a:solidFill>
              <a:latin typeface="Arial" panose="020B0604020202020204" pitchFamily="34" charset="0"/>
              <a:ea typeface="新細明體" panose="02020500000000000000" pitchFamily="18" charset="-120"/>
            </a:endParaRPr>
          </a:p>
        </p:txBody>
      </p:sp>
      <p:sp>
        <p:nvSpPr>
          <p:cNvPr id="7171" name="Rectangle 2"/>
          <p:cNvSpPr>
            <a:spLocks noGrp="1" noChangeArrowheads="1"/>
          </p:cNvSpPr>
          <p:nvPr>
            <p:ph type="title"/>
          </p:nvPr>
        </p:nvSpPr>
        <p:spPr bwMode="auto">
          <a:xfrm>
            <a:off x="1908175" y="255588"/>
            <a:ext cx="6840538" cy="725487"/>
          </a:xfrm>
        </p:spPr>
        <p:txBody>
          <a:bodyPr vert="horz" wrap="square" lIns="91440" tIns="45720" rIns="91440" bIns="45720" numCol="1" anchorCtr="0" compatLnSpc="1">
            <a:prstTxWarp prst="textNoShape">
              <a:avLst/>
            </a:prstTxWarp>
            <a:normAutofit fontScale="90000"/>
          </a:bodyPr>
          <a:lstStyle/>
          <a:p>
            <a:pPr algn="ctr">
              <a:defRPr/>
            </a:pPr>
            <a:r>
              <a:rPr lang="zh-TW" altLang="en-US" sz="4000" dirty="0" smtClean="0">
                <a:solidFill>
                  <a:schemeClr val="tx2">
                    <a:satMod val="130000"/>
                  </a:schemeClr>
                </a:solidFill>
              </a:rPr>
              <a:t>壹、重大訊息發布之時機</a:t>
            </a:r>
            <a:r>
              <a:rPr lang="en-US" altLang="zh-TW" sz="4000" dirty="0" smtClean="0">
                <a:solidFill>
                  <a:schemeClr val="tx2">
                    <a:satMod val="130000"/>
                  </a:schemeClr>
                </a:solidFill>
              </a:rPr>
              <a:t>(1/3)</a:t>
            </a:r>
            <a:endParaRPr lang="zh-TW" altLang="en-US" sz="4000" b="1" dirty="0" smtClean="0">
              <a:solidFill>
                <a:srgbClr val="000099"/>
              </a:solidFill>
              <a:effectLst/>
            </a:endParaRPr>
          </a:p>
        </p:txBody>
      </p:sp>
      <p:sp>
        <p:nvSpPr>
          <p:cNvPr id="5127" name="矩形 7"/>
          <p:cNvSpPr>
            <a:spLocks noChangeArrowheads="1"/>
          </p:cNvSpPr>
          <p:nvPr/>
        </p:nvSpPr>
        <p:spPr bwMode="auto">
          <a:xfrm>
            <a:off x="1258888" y="1196975"/>
            <a:ext cx="7489825"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3038" indent="-173038"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 typeface="Arial" panose="020B0604020202020204" pitchFamily="34" charset="0"/>
              <a:buChar char="•"/>
            </a:pPr>
            <a:r>
              <a:rPr lang="zh-TW" altLang="en-US" sz="2600" dirty="0"/>
              <a:t>公司應於重大訊息</a:t>
            </a:r>
            <a:r>
              <a:rPr lang="zh-TW" altLang="en-US" sz="2600" b="1" u="sng" dirty="0"/>
              <a:t>事實發生日（協議日、簽約日、付款日、委託成交日、過戶日、董事會或其設置之委員會</a:t>
            </a:r>
            <a:r>
              <a:rPr lang="zh-TW" altLang="en-US" sz="2600" b="1" u="sng" dirty="0"/>
              <a:t>決議日</a:t>
            </a:r>
            <a:r>
              <a:rPr lang="zh-TW" altLang="en-US" sz="2600" b="1" u="sng" dirty="0"/>
              <a:t>或其他足資確定交易對象及交易金額之日孰前者）</a:t>
            </a:r>
            <a:r>
              <a:rPr lang="zh-TW" altLang="en-US" sz="2600" dirty="0"/>
              <a:t>時發布重大訊息。</a:t>
            </a:r>
            <a:endParaRPr lang="en-US" altLang="zh-TW" sz="2600" dirty="0"/>
          </a:p>
          <a:p>
            <a:pPr marL="0" indent="0" eaLnBrk="1" hangingPunct="1">
              <a:spcBef>
                <a:spcPct val="0"/>
              </a:spcBef>
              <a:buClrTx/>
              <a:buSzTx/>
              <a:buNone/>
            </a:pPr>
            <a:endParaRPr lang="en-US" altLang="zh-TW" sz="2600" dirty="0"/>
          </a:p>
          <a:p>
            <a:pPr eaLnBrk="1" hangingPunct="1">
              <a:spcBef>
                <a:spcPct val="0"/>
              </a:spcBef>
              <a:buClrTx/>
              <a:buSzTx/>
              <a:buFont typeface="Arial" panose="020B0604020202020204" pitchFamily="34" charset="0"/>
              <a:buChar char="•"/>
            </a:pPr>
            <a:r>
              <a:rPr lang="zh-TW" altLang="en-US" sz="2600" dirty="0"/>
              <a:t>公司完成新產品開發正式進入量產階段，且對公司財務或業務有</a:t>
            </a:r>
            <a:r>
              <a:rPr lang="zh-TW" altLang="en-US" sz="2600" u="sng" dirty="0"/>
              <a:t>重大影響者</a:t>
            </a:r>
            <a:r>
              <a:rPr lang="zh-TW" altLang="en-US" sz="2600" dirty="0"/>
              <a:t>，係屬重大訊息發布事項之一，惟相關內容應有事實依據並可供第三方驗證，不得有未確定之消息</a:t>
            </a:r>
            <a:r>
              <a:rPr lang="en-US" altLang="zh-TW" sz="2600" dirty="0"/>
              <a:t>(</a:t>
            </a:r>
            <a:r>
              <a:rPr lang="zh-TW" altLang="en-US" sz="2600" dirty="0"/>
              <a:t>如未有相關佐證資料，而自行宣稱新產品未來每月有多少金額或數額之銷售潛力</a:t>
            </a:r>
            <a:r>
              <a:rPr lang="en-US" altLang="zh-TW" sz="2600" dirty="0"/>
              <a:t>)</a:t>
            </a:r>
            <a:r>
              <a:rPr lang="zh-TW" altLang="en-US" sz="1200" dirty="0"/>
              <a:t>（</a:t>
            </a:r>
            <a:r>
              <a:rPr lang="en-US" altLang="zh-TW" sz="1200" dirty="0"/>
              <a:t>1</a:t>
            </a:r>
            <a:r>
              <a:rPr lang="zh-TW" altLang="en-US" sz="2600"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投影片編號版面配置區 2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fld id="{3327C316-5F9F-4095-A781-BBCC4452E073}"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3</a:t>
            </a:fld>
            <a:endParaRPr lang="en-US" altLang="zh-TW" sz="1400">
              <a:solidFill>
                <a:srgbClr val="800080"/>
              </a:solidFill>
              <a:latin typeface="Arial" panose="020B0604020202020204" pitchFamily="34" charset="0"/>
              <a:ea typeface="新細明體" panose="02020500000000000000" pitchFamily="18" charset="-120"/>
            </a:endParaRPr>
          </a:p>
        </p:txBody>
      </p:sp>
      <p:sp>
        <p:nvSpPr>
          <p:cNvPr id="4099" name="投影片編號版面配置區 21"/>
          <p:cNvSpPr txBox="1">
            <a:spLocks noGrp="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algn="ctr" eaLnBrk="1" hangingPunct="1">
              <a:spcBef>
                <a:spcPct val="0"/>
              </a:spcBef>
              <a:buClrTx/>
              <a:buSzTx/>
              <a:buFontTx/>
              <a:buNone/>
            </a:pPr>
            <a:fld id="{EE5F9E4E-B3AC-4DD8-9D94-523B672D6B70}" type="slidenum">
              <a:rPr kumimoji="0" lang="zh-TW" altLang="en-US" sz="1400" b="1">
                <a:solidFill>
                  <a:srgbClr val="800080"/>
                </a:solidFill>
                <a:latin typeface="Arial" panose="020B0604020202020204" pitchFamily="34" charset="0"/>
                <a:ea typeface="新細明體" panose="02020500000000000000" pitchFamily="18" charset="-120"/>
              </a:rPr>
              <a:pPr algn="ctr" eaLnBrk="1" hangingPunct="1">
                <a:spcBef>
                  <a:spcPct val="0"/>
                </a:spcBef>
                <a:buClrTx/>
                <a:buSzTx/>
                <a:buFontTx/>
                <a:buNone/>
              </a:pPr>
              <a:t>3</a:t>
            </a:fld>
            <a:endParaRPr kumimoji="0" lang="en-US" altLang="zh-TW" sz="1400" b="1">
              <a:solidFill>
                <a:srgbClr val="800080"/>
              </a:solidFill>
              <a:latin typeface="Arial" panose="020B0604020202020204" pitchFamily="34" charset="0"/>
              <a:ea typeface="新細明體" panose="02020500000000000000" pitchFamily="18" charset="-120"/>
            </a:endParaRPr>
          </a:p>
        </p:txBody>
      </p:sp>
      <p:sp>
        <p:nvSpPr>
          <p:cNvPr id="4101" name="投影片編號版面配置區 21"/>
          <p:cNvSpPr txBox="1">
            <a:spLocks noGrp="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algn="ctr" eaLnBrk="1" hangingPunct="1">
              <a:spcBef>
                <a:spcPct val="0"/>
              </a:spcBef>
              <a:buClrTx/>
              <a:buSzTx/>
              <a:buFontTx/>
              <a:buNone/>
            </a:pPr>
            <a:fld id="{16445A51-B514-4891-BF3A-A8555DE93938}" type="slidenum">
              <a:rPr kumimoji="0" lang="zh-TW" altLang="en-US" sz="1400" b="1">
                <a:solidFill>
                  <a:srgbClr val="800080"/>
                </a:solidFill>
                <a:latin typeface="Arial" panose="020B0604020202020204" pitchFamily="34" charset="0"/>
                <a:ea typeface="新細明體" panose="02020500000000000000" pitchFamily="18" charset="-120"/>
              </a:rPr>
              <a:pPr algn="ctr" eaLnBrk="1" hangingPunct="1">
                <a:spcBef>
                  <a:spcPct val="0"/>
                </a:spcBef>
                <a:buClrTx/>
                <a:buSzTx/>
                <a:buFontTx/>
                <a:buNone/>
              </a:pPr>
              <a:t>3</a:t>
            </a:fld>
            <a:endParaRPr kumimoji="0" lang="en-US" altLang="zh-TW" sz="1400" b="1">
              <a:solidFill>
                <a:srgbClr val="800080"/>
              </a:solidFill>
              <a:latin typeface="Arial" panose="020B0604020202020204" pitchFamily="34" charset="0"/>
              <a:ea typeface="新細明體" panose="02020500000000000000" pitchFamily="18" charset="-120"/>
            </a:endParaRPr>
          </a:p>
        </p:txBody>
      </p:sp>
      <p:sp>
        <p:nvSpPr>
          <p:cNvPr id="4102" name="Rectangle 2"/>
          <p:cNvSpPr>
            <a:spLocks noGrp="1"/>
          </p:cNvSpPr>
          <p:nvPr>
            <p:ph type="title"/>
          </p:nvPr>
        </p:nvSpPr>
        <p:spPr bwMode="auto">
          <a:xfrm>
            <a:off x="1258888" y="1125538"/>
            <a:ext cx="7499350" cy="1143000"/>
          </a:xfrm>
        </p:spPr>
        <p:txBody>
          <a:bodyPr vert="horz" wrap="square" lIns="91440" tIns="45720" rIns="91440" bIns="45720" numCol="1" anchorCtr="0" compatLnSpc="1">
            <a:prstTxWarp prst="textNoShape">
              <a:avLst/>
            </a:prstTxWarp>
          </a:bodyPr>
          <a:lstStyle/>
          <a:p>
            <a:pPr algn="ctr"/>
            <a:endParaRPr lang="zh-TW" altLang="en-US" sz="6000" b="1" smtClean="0">
              <a:effectLst/>
            </a:endParaRPr>
          </a:p>
        </p:txBody>
      </p:sp>
      <p:sp>
        <p:nvSpPr>
          <p:cNvPr id="2" name="Rectangle 14"/>
          <p:cNvSpPr>
            <a:spLocks/>
          </p:cNvSpPr>
          <p:nvPr/>
        </p:nvSpPr>
        <p:spPr bwMode="auto">
          <a:xfrm>
            <a:off x="1042988" y="4667250"/>
            <a:ext cx="8029575" cy="1152525"/>
          </a:xfrm>
          <a:prstGeom prst="rect">
            <a:avLst/>
          </a:prstGeom>
          <a:noFill/>
          <a:ln w="9525" algn="ctr">
            <a:noFill/>
            <a:miter lim="800000"/>
            <a:headEnd/>
            <a:tailEnd/>
          </a:ln>
        </p:spPr>
        <p:txBody>
          <a:bodyPr/>
          <a:lstStyle/>
          <a:p>
            <a:pPr marL="982663" indent="-982663" eaLnBrk="0" hangingPunct="0">
              <a:spcBef>
                <a:spcPts val="600"/>
              </a:spcBef>
              <a:buClr>
                <a:schemeClr val="accent1"/>
              </a:buClr>
              <a:buSzPct val="80000"/>
              <a:buFont typeface="Wingdings 2" pitchFamily="18" charset="2"/>
              <a:buNone/>
              <a:defRPr/>
            </a:pPr>
            <a:endParaRPr lang="en-US" altLang="zh-TW" sz="3200" b="1">
              <a:solidFill>
                <a:srgbClr val="000099"/>
              </a:solidFill>
              <a:effectLst>
                <a:outerShdw blurRad="38100" dist="38100" dir="2700000" algn="tl">
                  <a:srgbClr val="C0C0C0"/>
                </a:outerShdw>
              </a:effectLst>
              <a:latin typeface="新細明體" pitchFamily="18" charset="-120"/>
              <a:ea typeface="標楷體" pitchFamily="65" charset="-120"/>
            </a:endParaRPr>
          </a:p>
        </p:txBody>
      </p:sp>
      <p:sp>
        <p:nvSpPr>
          <p:cNvPr id="3080" name="Rectangle 14"/>
          <p:cNvSpPr>
            <a:spLocks/>
          </p:cNvSpPr>
          <p:nvPr/>
        </p:nvSpPr>
        <p:spPr bwMode="auto">
          <a:xfrm>
            <a:off x="1619672" y="2527300"/>
            <a:ext cx="6480125" cy="3384550"/>
          </a:xfrm>
          <a:prstGeom prst="rect">
            <a:avLst/>
          </a:prstGeom>
          <a:noFill/>
          <a:ln w="9525" algn="ctr">
            <a:noFill/>
            <a:miter lim="800000"/>
            <a:headEnd/>
            <a:tailEnd/>
          </a:ln>
        </p:spPr>
        <p:txBody>
          <a:bodyPr/>
          <a:lstStyle/>
          <a:p>
            <a:pPr marL="982663" indent="-982663" algn="ctr">
              <a:lnSpc>
                <a:spcPts val="4500"/>
              </a:lnSpc>
              <a:defRPr/>
            </a:pPr>
            <a:r>
              <a:rPr kumimoji="0" lang="zh-TW" altLang="en-US" sz="4000" b="1" dirty="0">
                <a:solidFill>
                  <a:srgbClr val="000099"/>
                </a:solidFill>
                <a:latin typeface="標楷體" pitchFamily="65" charset="-120"/>
                <a:ea typeface="標楷體" pitchFamily="65" charset="-120"/>
              </a:rPr>
              <a:t>一</a:t>
            </a:r>
            <a:r>
              <a:rPr kumimoji="0" lang="zh-TW" altLang="en-US" sz="4000" b="1" dirty="0" smtClean="0">
                <a:solidFill>
                  <a:srgbClr val="000099"/>
                </a:solidFill>
                <a:latin typeface="標楷體" pitchFamily="65" charset="-120"/>
                <a:ea typeface="標楷體" pitchFamily="65" charset="-120"/>
              </a:rPr>
              <a:t>、</a:t>
            </a:r>
            <a:r>
              <a:rPr kumimoji="0" lang="zh-TW" altLang="en-US" sz="4000" b="1" dirty="0">
                <a:solidFill>
                  <a:srgbClr val="000099"/>
                </a:solidFill>
                <a:effectLst>
                  <a:outerShdw blurRad="38100" dist="38100" dir="2700000" algn="tl">
                    <a:srgbClr val="C0C0C0"/>
                  </a:outerShdw>
                </a:effectLst>
                <a:latin typeface="標楷體" pitchFamily="65" charset="-120"/>
                <a:ea typeface="標楷體" pitchFamily="65" charset="-120"/>
              </a:rPr>
              <a:t>處理程序</a:t>
            </a:r>
            <a:r>
              <a:rPr kumimoji="0" lang="zh-TW" altLang="en-US" sz="4000" b="1" dirty="0" smtClean="0">
                <a:solidFill>
                  <a:srgbClr val="000099"/>
                </a:solidFill>
                <a:latin typeface="標楷體" pitchFamily="65" charset="-120"/>
                <a:ea typeface="標楷體" pitchFamily="65" charset="-120"/>
              </a:rPr>
              <a:t>近期</a:t>
            </a:r>
            <a:r>
              <a:rPr kumimoji="0" lang="zh-TW" altLang="en-US" sz="4000" b="1" dirty="0">
                <a:solidFill>
                  <a:srgbClr val="000099"/>
                </a:solidFill>
                <a:latin typeface="標楷體" pitchFamily="65" charset="-120"/>
                <a:ea typeface="標楷體" pitchFamily="65" charset="-120"/>
              </a:rPr>
              <a:t>修正重點</a:t>
            </a:r>
            <a:endParaRPr kumimoji="0" lang="en-US" altLang="zh-TW" sz="4000" b="1" dirty="0">
              <a:solidFill>
                <a:srgbClr val="000099"/>
              </a:solidFill>
              <a:latin typeface="標楷體" pitchFamily="65" charset="-120"/>
              <a:ea typeface="標楷體" pitchFamily="65" charset="-120"/>
            </a:endParaRPr>
          </a:p>
          <a:p>
            <a:pPr marL="982663" indent="-982663" algn="ctr">
              <a:lnSpc>
                <a:spcPts val="4500"/>
              </a:lnSpc>
              <a:defRPr/>
            </a:pPr>
            <a:endParaRPr kumimoji="0" lang="en-US" altLang="zh-TW" sz="5400" b="1" dirty="0">
              <a:solidFill>
                <a:srgbClr val="000099"/>
              </a:solidFill>
              <a:latin typeface="標楷體" pitchFamily="65" charset="-120"/>
              <a:ea typeface="標楷體" pitchFamily="65" charset="-120"/>
            </a:endParaRPr>
          </a:p>
          <a:p>
            <a:pPr marL="449263" indent="-449263">
              <a:lnSpc>
                <a:spcPts val="3000"/>
              </a:lnSpc>
              <a:defRPr/>
            </a:pPr>
            <a:r>
              <a:rPr kumimoji="0" lang="zh-TW" altLang="en-US" sz="2400" b="1" dirty="0" smtClean="0">
                <a:solidFill>
                  <a:srgbClr val="000099"/>
                </a:solidFill>
                <a:latin typeface="標楷體" pitchFamily="65" charset="-120"/>
                <a:ea typeface="標楷體" pitchFamily="65" charset="-120"/>
              </a:rPr>
              <a:t>       </a:t>
            </a:r>
            <a:r>
              <a:rPr kumimoji="0" lang="en-US" altLang="zh-TW" sz="2400" dirty="0" smtClean="0">
                <a:solidFill>
                  <a:srgbClr val="000099"/>
                </a:solidFill>
                <a:latin typeface="標楷體" pitchFamily="65" charset="-120"/>
                <a:ea typeface="標楷體" pitchFamily="65" charset="-120"/>
              </a:rPr>
              <a:t>※</a:t>
            </a:r>
            <a:r>
              <a:rPr kumimoji="0" lang="zh-TW" altLang="en-US" sz="2400" dirty="0">
                <a:solidFill>
                  <a:srgbClr val="000099"/>
                </a:solidFill>
                <a:latin typeface="標楷體" pitchFamily="65" charset="-120"/>
                <a:ea typeface="標楷體" pitchFamily="65" charset="-120"/>
              </a:rPr>
              <a:t>以下係以上櫃公司適用之法規做講解</a:t>
            </a:r>
            <a:r>
              <a:rPr kumimoji="0" lang="zh-TW" altLang="en-US" sz="2400" dirty="0" smtClean="0">
                <a:solidFill>
                  <a:srgbClr val="000099"/>
                </a:solidFill>
                <a:latin typeface="標楷體" pitchFamily="65" charset="-120"/>
                <a:ea typeface="標楷體" pitchFamily="65" charset="-120"/>
              </a:rPr>
              <a:t>， </a:t>
            </a:r>
            <a:endParaRPr kumimoji="0" lang="en-US" altLang="zh-TW" sz="2400" dirty="0" smtClean="0">
              <a:solidFill>
                <a:srgbClr val="000099"/>
              </a:solidFill>
              <a:latin typeface="標楷體" pitchFamily="65" charset="-120"/>
              <a:ea typeface="標楷體" pitchFamily="65" charset="-120"/>
            </a:endParaRPr>
          </a:p>
          <a:p>
            <a:pPr marL="449263" indent="-449263">
              <a:lnSpc>
                <a:spcPts val="3000"/>
              </a:lnSpc>
              <a:defRPr/>
            </a:pPr>
            <a:r>
              <a:rPr kumimoji="0" lang="zh-TW" altLang="en-US" sz="2400" dirty="0">
                <a:solidFill>
                  <a:srgbClr val="000099"/>
                </a:solidFill>
                <a:latin typeface="標楷體" pitchFamily="65" charset="-120"/>
                <a:ea typeface="標楷體" pitchFamily="65" charset="-120"/>
              </a:rPr>
              <a:t> </a:t>
            </a:r>
            <a:r>
              <a:rPr kumimoji="0" lang="zh-TW" altLang="en-US" sz="2400" dirty="0" smtClean="0">
                <a:solidFill>
                  <a:srgbClr val="000099"/>
                </a:solidFill>
                <a:latin typeface="標楷體" pitchFamily="65" charset="-120"/>
                <a:ea typeface="標楷體" pitchFamily="65" charset="-120"/>
              </a:rPr>
              <a:t>        興櫃公司</a:t>
            </a:r>
            <a:r>
              <a:rPr kumimoji="0" lang="zh-TW" altLang="en-US" sz="2400" dirty="0">
                <a:solidFill>
                  <a:srgbClr val="000099"/>
                </a:solidFill>
                <a:latin typeface="標楷體" pitchFamily="65" charset="-120"/>
                <a:ea typeface="標楷體" pitchFamily="65" charset="-120"/>
              </a:rPr>
              <a:t>請參考</a:t>
            </a:r>
            <a:r>
              <a:rPr kumimoji="0" lang="zh-TW" altLang="en-US" sz="2400" dirty="0">
                <a:solidFill>
                  <a:srgbClr val="C00000"/>
                </a:solidFill>
                <a:latin typeface="標楷體" pitchFamily="65" charset="-120"/>
                <a:ea typeface="標楷體" pitchFamily="65" charset="-120"/>
              </a:rPr>
              <a:t>「證券商營業處所</a:t>
            </a:r>
            <a:r>
              <a:rPr kumimoji="0" lang="zh-TW" altLang="en-US" sz="2400" dirty="0" smtClean="0">
                <a:solidFill>
                  <a:srgbClr val="C00000"/>
                </a:solidFill>
                <a:latin typeface="標楷體" pitchFamily="65" charset="-120"/>
                <a:ea typeface="標楷體" pitchFamily="65" charset="-120"/>
              </a:rPr>
              <a:t>買 </a:t>
            </a:r>
            <a:endParaRPr kumimoji="0" lang="en-US" altLang="zh-TW" sz="2400" dirty="0" smtClean="0">
              <a:solidFill>
                <a:srgbClr val="C00000"/>
              </a:solidFill>
              <a:latin typeface="標楷體" pitchFamily="65" charset="-120"/>
              <a:ea typeface="標楷體" pitchFamily="65" charset="-120"/>
            </a:endParaRPr>
          </a:p>
          <a:p>
            <a:pPr marL="449263" indent="-449263">
              <a:lnSpc>
                <a:spcPts val="3000"/>
              </a:lnSpc>
              <a:defRPr/>
            </a:pPr>
            <a:r>
              <a:rPr kumimoji="0" lang="zh-TW" altLang="en-US" sz="2400" dirty="0">
                <a:solidFill>
                  <a:srgbClr val="C00000"/>
                </a:solidFill>
                <a:latin typeface="標楷體" pitchFamily="65" charset="-120"/>
                <a:ea typeface="標楷體" pitchFamily="65" charset="-120"/>
              </a:rPr>
              <a:t> </a:t>
            </a:r>
            <a:r>
              <a:rPr kumimoji="0" lang="zh-TW" altLang="en-US" sz="2400" dirty="0" smtClean="0">
                <a:solidFill>
                  <a:srgbClr val="C00000"/>
                </a:solidFill>
                <a:latin typeface="標楷體" pitchFamily="65" charset="-120"/>
                <a:ea typeface="標楷體" pitchFamily="65" charset="-120"/>
              </a:rPr>
              <a:t>        賣</a:t>
            </a:r>
            <a:r>
              <a:rPr kumimoji="0" lang="zh-TW" altLang="en-US" sz="2400" dirty="0">
                <a:solidFill>
                  <a:srgbClr val="C00000"/>
                </a:solidFill>
                <a:latin typeface="標楷體" pitchFamily="65" charset="-120"/>
                <a:ea typeface="標楷體" pitchFamily="65" charset="-120"/>
              </a:rPr>
              <a:t>興</a:t>
            </a:r>
            <a:r>
              <a:rPr kumimoji="0" lang="zh-TW" altLang="en-US" sz="2400" dirty="0" smtClean="0">
                <a:solidFill>
                  <a:srgbClr val="C00000"/>
                </a:solidFill>
                <a:latin typeface="標楷體" pitchFamily="65" charset="-120"/>
                <a:ea typeface="標楷體" pitchFamily="65" charset="-120"/>
              </a:rPr>
              <a:t>櫃股票審查</a:t>
            </a:r>
            <a:r>
              <a:rPr kumimoji="0" lang="zh-TW" altLang="en-US" sz="2400" dirty="0">
                <a:solidFill>
                  <a:srgbClr val="C00000"/>
                </a:solidFill>
                <a:latin typeface="標楷體" pitchFamily="65" charset="-120"/>
                <a:ea typeface="標楷體" pitchFamily="65" charset="-120"/>
              </a:rPr>
              <a:t>準則」</a:t>
            </a:r>
            <a:r>
              <a:rPr kumimoji="0" lang="zh-TW" altLang="en-US" sz="2400" dirty="0">
                <a:solidFill>
                  <a:srgbClr val="000099"/>
                </a:solidFill>
                <a:latin typeface="標楷體" pitchFamily="65" charset="-120"/>
                <a:ea typeface="標楷體" pitchFamily="65" charset="-120"/>
              </a:rPr>
              <a:t>之規定。</a:t>
            </a:r>
            <a:endParaRPr kumimoji="0" lang="en-US" altLang="zh-TW" sz="2400" dirty="0">
              <a:solidFill>
                <a:srgbClr val="000099"/>
              </a:solidFill>
              <a:latin typeface="標楷體" pitchFamily="65" charset="-120"/>
              <a:ea typeface="標楷體" pitchFamily="65" charset="-120"/>
            </a:endParaRPr>
          </a:p>
          <a:p>
            <a:pPr marL="982663" indent="-982663">
              <a:lnSpc>
                <a:spcPts val="4500"/>
              </a:lnSpc>
              <a:defRPr/>
            </a:pPr>
            <a:endParaRPr kumimoji="0" lang="en-US" altLang="zh-TW" sz="5400" dirty="0">
              <a:solidFill>
                <a:srgbClr val="000099"/>
              </a:solidFill>
              <a:latin typeface="標楷體" pitchFamily="65" charset="-120"/>
              <a:ea typeface="標楷體" pitchFamily="65" charset="-120"/>
            </a:endParaRPr>
          </a:p>
          <a:p>
            <a:pPr marL="982663" indent="-982663">
              <a:lnSpc>
                <a:spcPts val="4500"/>
              </a:lnSpc>
              <a:defRPr/>
            </a:pPr>
            <a:endParaRPr lang="zh-TW" altLang="en-US" sz="5400" b="1" dirty="0">
              <a:solidFill>
                <a:srgbClr val="000099"/>
              </a:solidFill>
              <a:effectLst>
                <a:outerShdw blurRad="38100" dist="38100" dir="2700000" algn="tl">
                  <a:srgbClr val="C0C0C0"/>
                </a:outerShdw>
              </a:effectLst>
              <a:latin typeface="Arial" charset="0"/>
              <a:ea typeface="標楷體" pitchFamily="65" charset="-120"/>
            </a:endParaRPr>
          </a:p>
        </p:txBody>
      </p:sp>
      <p:sp>
        <p:nvSpPr>
          <p:cNvPr id="3081" name="Rectangle 14"/>
          <p:cNvSpPr>
            <a:spLocks/>
          </p:cNvSpPr>
          <p:nvPr/>
        </p:nvSpPr>
        <p:spPr bwMode="auto">
          <a:xfrm>
            <a:off x="1042988" y="3500438"/>
            <a:ext cx="8029575" cy="719137"/>
          </a:xfrm>
          <a:prstGeom prst="rect">
            <a:avLst/>
          </a:prstGeom>
          <a:noFill/>
          <a:ln w="9525" algn="ctr">
            <a:noFill/>
            <a:miter lim="800000"/>
            <a:headEnd/>
            <a:tailEnd/>
          </a:ln>
        </p:spPr>
        <p:txBody>
          <a:bodyPr/>
          <a:lstStyle/>
          <a:p>
            <a:pPr marL="982663" indent="-982663" eaLnBrk="0" hangingPunct="0">
              <a:spcBef>
                <a:spcPts val="600"/>
              </a:spcBef>
              <a:buClr>
                <a:schemeClr val="accent1"/>
              </a:buClr>
              <a:buSzPct val="80000"/>
              <a:buFont typeface="Wingdings 2" pitchFamily="18" charset="2"/>
              <a:buNone/>
              <a:defRPr/>
            </a:pPr>
            <a:endParaRPr lang="en-US" altLang="zh-TW" sz="3200" b="1">
              <a:solidFill>
                <a:srgbClr val="000099"/>
              </a:solidFill>
              <a:effectLst>
                <a:outerShdw blurRad="38100" dist="38100" dir="2700000" algn="tl">
                  <a:srgbClr val="C0C0C0"/>
                </a:outerShdw>
              </a:effectLst>
              <a:latin typeface="新細明體" pitchFamily="18" charset="-120"/>
              <a:ea typeface="標楷體" pitchFamily="65" charset="-12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endParaRPr lang="zh-TW" altLang="en-US" sz="1400">
              <a:solidFill>
                <a:srgbClr val="800080"/>
              </a:solidFill>
              <a:latin typeface="Arial" panose="020B0604020202020204" pitchFamily="34" charset="0"/>
              <a:ea typeface="新細明體" panose="02020500000000000000" pitchFamily="18" charset="-120"/>
            </a:endParaRPr>
          </a:p>
          <a:p>
            <a:pPr eaLnBrk="1" hangingPunct="1">
              <a:spcBef>
                <a:spcPct val="0"/>
              </a:spcBef>
              <a:buClrTx/>
              <a:buSzTx/>
              <a:buFontTx/>
              <a:buNone/>
            </a:pPr>
            <a:fld id="{1827BFF5-F0C9-4C67-B283-3736CEE7DB78}"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30</a:t>
            </a:fld>
            <a:endParaRPr lang="zh-TW" altLang="en-US" sz="1400">
              <a:solidFill>
                <a:srgbClr val="800080"/>
              </a:solidFill>
              <a:latin typeface="Arial" panose="020B0604020202020204" pitchFamily="34" charset="0"/>
              <a:ea typeface="新細明體" panose="02020500000000000000" pitchFamily="18" charset="-120"/>
            </a:endParaRPr>
          </a:p>
        </p:txBody>
      </p:sp>
      <p:sp>
        <p:nvSpPr>
          <p:cNvPr id="7171" name="Rectangle 2"/>
          <p:cNvSpPr>
            <a:spLocks noGrp="1" noChangeArrowheads="1"/>
          </p:cNvSpPr>
          <p:nvPr>
            <p:ph type="title"/>
          </p:nvPr>
        </p:nvSpPr>
        <p:spPr bwMode="auto">
          <a:xfrm>
            <a:off x="1233488" y="255588"/>
            <a:ext cx="7515225" cy="725487"/>
          </a:xfrm>
        </p:spPr>
        <p:txBody>
          <a:bodyPr vert="horz" wrap="square" lIns="91440" tIns="45720" rIns="91440" bIns="45720" numCol="1" anchorCtr="0" compatLnSpc="1">
            <a:prstTxWarp prst="textNoShape">
              <a:avLst/>
            </a:prstTxWarp>
            <a:normAutofit fontScale="90000"/>
          </a:bodyPr>
          <a:lstStyle/>
          <a:p>
            <a:pPr algn="ctr">
              <a:defRPr/>
            </a:pPr>
            <a:r>
              <a:rPr lang="zh-TW" altLang="en-US" sz="4000" dirty="0" smtClean="0">
                <a:solidFill>
                  <a:schemeClr val="tx2">
                    <a:satMod val="130000"/>
                  </a:schemeClr>
                </a:solidFill>
              </a:rPr>
              <a:t>   壹</a:t>
            </a:r>
            <a:r>
              <a:rPr lang="zh-TW" altLang="en-US" sz="4000" dirty="0">
                <a:solidFill>
                  <a:schemeClr val="tx2">
                    <a:satMod val="130000"/>
                  </a:schemeClr>
                </a:solidFill>
              </a:rPr>
              <a:t>、</a:t>
            </a:r>
            <a:r>
              <a:rPr lang="zh-TW" altLang="en-US" sz="4000" dirty="0" smtClean="0">
                <a:solidFill>
                  <a:schemeClr val="tx2">
                    <a:satMod val="130000"/>
                  </a:schemeClr>
                </a:solidFill>
              </a:rPr>
              <a:t>重大訊息發布之時機</a:t>
            </a:r>
            <a:r>
              <a:rPr lang="en-US" altLang="zh-TW" sz="4000" dirty="0" smtClean="0">
                <a:solidFill>
                  <a:schemeClr val="tx2">
                    <a:satMod val="130000"/>
                  </a:schemeClr>
                </a:solidFill>
              </a:rPr>
              <a:t>(2/3)</a:t>
            </a:r>
            <a:endParaRPr lang="zh-TW" altLang="en-US" sz="4000" b="1" dirty="0" smtClean="0">
              <a:solidFill>
                <a:srgbClr val="000099"/>
              </a:solidFill>
              <a:effectLst/>
            </a:endParaRPr>
          </a:p>
        </p:txBody>
      </p:sp>
      <p:sp>
        <p:nvSpPr>
          <p:cNvPr id="5127" name="矩形 7"/>
          <p:cNvSpPr>
            <a:spLocks noChangeArrowheads="1"/>
          </p:cNvSpPr>
          <p:nvPr/>
        </p:nvSpPr>
        <p:spPr bwMode="auto">
          <a:xfrm>
            <a:off x="1258888" y="908050"/>
            <a:ext cx="7489825" cy="5909310"/>
          </a:xfrm>
          <a:prstGeom prst="rect">
            <a:avLst/>
          </a:prstGeom>
          <a:noFill/>
          <a:ln>
            <a:noFill/>
          </a:ln>
          <a:extLst/>
        </p:spPr>
        <p:txBody>
          <a:bodyPr>
            <a:spAutoFit/>
          </a:bodyPr>
          <a:lstStyle>
            <a:lvl1pPr marL="173038" indent="-173038" eaLnBrk="0" hangingPunct="0">
              <a:spcBef>
                <a:spcPts val="600"/>
              </a:spcBef>
              <a:buClr>
                <a:schemeClr val="accent1"/>
              </a:buClr>
              <a:buSzPct val="80000"/>
              <a:buFont typeface="Wingdings 2" pitchFamily="18" charset="2"/>
              <a:buChar char=""/>
              <a:defRPr sz="3200">
                <a:solidFill>
                  <a:schemeClr val="tx1"/>
                </a:solidFill>
                <a:latin typeface="標楷體" pitchFamily="65" charset="-120"/>
                <a:ea typeface="標楷體" pitchFamily="65" charset="-120"/>
              </a:defRPr>
            </a:lvl1pPr>
            <a:lvl2pPr marL="742950" indent="-285750" eaLnBrk="0" hangingPunct="0">
              <a:spcBef>
                <a:spcPts val="550"/>
              </a:spcBef>
              <a:buClr>
                <a:schemeClr val="accent1"/>
              </a:buClr>
              <a:buFont typeface="Verdana" pitchFamily="34" charset="0"/>
              <a:buChar char="◦"/>
              <a:defRPr sz="2800">
                <a:solidFill>
                  <a:schemeClr val="tx1"/>
                </a:solidFill>
                <a:latin typeface="標楷體" pitchFamily="65" charset="-120"/>
                <a:ea typeface="標楷體" pitchFamily="65" charset="-120"/>
              </a:defRPr>
            </a:lvl2pPr>
            <a:lvl3pPr marL="1143000" indent="-228600" eaLnBrk="0" hangingPunct="0">
              <a:spcBef>
                <a:spcPct val="20000"/>
              </a:spcBef>
              <a:buClr>
                <a:schemeClr val="accent2"/>
              </a:buClr>
              <a:buFont typeface="Wingdings 2" pitchFamily="18" charset="2"/>
              <a:buChar char=""/>
              <a:defRPr sz="2400">
                <a:solidFill>
                  <a:schemeClr val="tx1"/>
                </a:solidFill>
                <a:latin typeface="標楷體" pitchFamily="65" charset="-120"/>
                <a:ea typeface="標楷體" pitchFamily="65" charset="-120"/>
              </a:defRPr>
            </a:lvl3pPr>
            <a:lvl4pPr marL="1600200" indent="-228600" eaLnBrk="0" hangingPunct="0">
              <a:spcBef>
                <a:spcPct val="20000"/>
              </a:spcBef>
              <a:buClr>
                <a:srgbClr val="C32D2E"/>
              </a:buClr>
              <a:buFont typeface="Wingdings 2" pitchFamily="18" charset="2"/>
              <a:buChar char=""/>
              <a:defRPr sz="2000">
                <a:solidFill>
                  <a:schemeClr val="tx1"/>
                </a:solidFill>
                <a:latin typeface="標楷體" pitchFamily="65" charset="-120"/>
                <a:ea typeface="標楷體" pitchFamily="65" charset="-120"/>
              </a:defRPr>
            </a:lvl4pPr>
            <a:lvl5pPr marL="2057400" indent="-228600" eaLnBrk="0" hangingPunct="0">
              <a:spcBef>
                <a:spcPct val="20000"/>
              </a:spcBef>
              <a:buClr>
                <a:srgbClr val="84AA33"/>
              </a:buClr>
              <a:buFont typeface="Wingdings 2" pitchFamily="18" charset="2"/>
              <a:buChar char=""/>
              <a:defRPr sz="20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9pPr>
          </a:lstStyle>
          <a:p>
            <a:pPr eaLnBrk="1" hangingPunct="1">
              <a:spcBef>
                <a:spcPct val="0"/>
              </a:spcBef>
              <a:buClrTx/>
              <a:buSzTx/>
              <a:buFont typeface="Arial" charset="0"/>
              <a:buChar char="•"/>
              <a:defRPr/>
            </a:pPr>
            <a:r>
              <a:rPr lang="zh-TW" altLang="en-US" sz="2200" dirty="0" smtClean="0"/>
              <a:t>由於新藥之研發具有開發時程長、投入經費高、需經目的事業主管機關審核，且並未保證一定能成功之特性，故新藥研發公司應本諸事實，於</a:t>
            </a:r>
            <a:r>
              <a:rPr lang="zh-TW" altLang="en-US" sz="2200" u="sng" dirty="0" smtClean="0"/>
              <a:t>申請或取得</a:t>
            </a:r>
            <a:r>
              <a:rPr lang="zh-TW" altLang="en-US" sz="2200" dirty="0" smtClean="0"/>
              <a:t>國內外目的事業主管機關發給之下列各研發階段成果通過或不通過證明時，即時發布重大訊息：</a:t>
            </a:r>
          </a:p>
          <a:p>
            <a:pPr marL="0" indent="0" eaLnBrk="1" hangingPunct="1">
              <a:spcBef>
                <a:spcPct val="0"/>
              </a:spcBef>
              <a:buClrTx/>
              <a:buSzTx/>
              <a:buFont typeface="Wingdings 2" pitchFamily="18" charset="2"/>
              <a:buNone/>
              <a:defRPr/>
            </a:pPr>
            <a:r>
              <a:rPr lang="en-US" altLang="zh-TW" sz="2200" dirty="0" smtClean="0"/>
              <a:t>(</a:t>
            </a:r>
            <a:r>
              <a:rPr lang="zh-TW" altLang="en-US" sz="2200" dirty="0" smtClean="0"/>
              <a:t>一</a:t>
            </a:r>
            <a:r>
              <a:rPr lang="en-US" altLang="zh-TW" sz="2200" dirty="0" smtClean="0"/>
              <a:t>)</a:t>
            </a:r>
            <a:r>
              <a:rPr lang="zh-TW" altLang="en-US" sz="2200" dirty="0" smtClean="0"/>
              <a:t>人體臨床試驗審查；</a:t>
            </a:r>
          </a:p>
          <a:p>
            <a:pPr marL="0" indent="0" eaLnBrk="1" hangingPunct="1">
              <a:spcBef>
                <a:spcPct val="0"/>
              </a:spcBef>
              <a:buClrTx/>
              <a:buSzTx/>
              <a:buFont typeface="Wingdings 2" pitchFamily="18" charset="2"/>
              <a:buNone/>
              <a:defRPr/>
            </a:pPr>
            <a:r>
              <a:rPr lang="en-US" altLang="zh-TW" sz="2200" dirty="0" smtClean="0"/>
              <a:t>(</a:t>
            </a:r>
            <a:r>
              <a:rPr lang="zh-TW" altLang="en-US" sz="2200" dirty="0" smtClean="0"/>
              <a:t>二</a:t>
            </a:r>
            <a:r>
              <a:rPr lang="en-US" altLang="zh-TW" sz="2200" dirty="0" smtClean="0"/>
              <a:t>)</a:t>
            </a:r>
            <a:r>
              <a:rPr lang="zh-TW" altLang="en-US" sz="2200" dirty="0" smtClean="0"/>
              <a:t>第一期臨床試驗；</a:t>
            </a:r>
          </a:p>
          <a:p>
            <a:pPr marL="0" indent="0" eaLnBrk="1" hangingPunct="1">
              <a:spcBef>
                <a:spcPct val="0"/>
              </a:spcBef>
              <a:buClrTx/>
              <a:buSzTx/>
              <a:buFont typeface="Wingdings 2" pitchFamily="18" charset="2"/>
              <a:buNone/>
              <a:defRPr/>
            </a:pPr>
            <a:r>
              <a:rPr lang="en-US" altLang="zh-TW" sz="2200" dirty="0" smtClean="0"/>
              <a:t>(</a:t>
            </a:r>
            <a:r>
              <a:rPr lang="zh-TW" altLang="en-US" sz="2200" dirty="0" smtClean="0"/>
              <a:t>三</a:t>
            </a:r>
            <a:r>
              <a:rPr lang="en-US" altLang="zh-TW" sz="2200" dirty="0" smtClean="0"/>
              <a:t>)</a:t>
            </a:r>
            <a:r>
              <a:rPr lang="zh-TW" altLang="en-US" sz="2200" dirty="0" smtClean="0"/>
              <a:t>第二期臨床試驗；</a:t>
            </a:r>
          </a:p>
          <a:p>
            <a:pPr marL="0" indent="0" eaLnBrk="1" hangingPunct="1">
              <a:spcBef>
                <a:spcPct val="0"/>
              </a:spcBef>
              <a:buClrTx/>
              <a:buSzTx/>
              <a:buFont typeface="Wingdings 2" pitchFamily="18" charset="2"/>
              <a:buNone/>
              <a:defRPr/>
            </a:pPr>
            <a:r>
              <a:rPr lang="en-US" altLang="zh-TW" sz="2200" dirty="0" smtClean="0"/>
              <a:t>(</a:t>
            </a:r>
            <a:r>
              <a:rPr lang="zh-TW" altLang="en-US" sz="2200" dirty="0" smtClean="0"/>
              <a:t>四</a:t>
            </a:r>
            <a:r>
              <a:rPr lang="en-US" altLang="zh-TW" sz="2200" dirty="0" smtClean="0"/>
              <a:t>)</a:t>
            </a:r>
            <a:r>
              <a:rPr lang="zh-TW" altLang="en-US" sz="2200" dirty="0" smtClean="0"/>
              <a:t>第三期臨床試驗；</a:t>
            </a:r>
          </a:p>
          <a:p>
            <a:pPr marL="0" indent="0" eaLnBrk="1" hangingPunct="1">
              <a:spcBef>
                <a:spcPct val="0"/>
              </a:spcBef>
              <a:buClrTx/>
              <a:buSzTx/>
              <a:buFont typeface="Wingdings 2" pitchFamily="18" charset="2"/>
              <a:buNone/>
              <a:defRPr/>
            </a:pPr>
            <a:r>
              <a:rPr lang="en-US" altLang="zh-TW" sz="2200" dirty="0" smtClean="0"/>
              <a:t>(</a:t>
            </a:r>
            <a:r>
              <a:rPr lang="zh-TW" altLang="en-US" sz="2200" dirty="0" smtClean="0"/>
              <a:t>五</a:t>
            </a:r>
            <a:r>
              <a:rPr lang="en-US" altLang="zh-TW" sz="2200" dirty="0" smtClean="0"/>
              <a:t>)</a:t>
            </a:r>
            <a:r>
              <a:rPr lang="zh-TW" altLang="en-US" sz="2200" dirty="0" smtClean="0"/>
              <a:t>新藥查驗登記審核。</a:t>
            </a:r>
            <a:endParaRPr lang="en-US" altLang="zh-TW" sz="2200" dirty="0" smtClean="0"/>
          </a:p>
          <a:p>
            <a:pPr marL="0" indent="0" eaLnBrk="1" hangingPunct="1">
              <a:spcBef>
                <a:spcPct val="0"/>
              </a:spcBef>
              <a:buClrTx/>
              <a:buSzTx/>
              <a:buFont typeface="Wingdings 2" pitchFamily="18" charset="2"/>
              <a:buNone/>
              <a:defRPr/>
            </a:pPr>
            <a:r>
              <a:rPr lang="zh-TW" altLang="zh-TW" sz="2200" dirty="0" smtClean="0"/>
              <a:t>另</a:t>
            </a:r>
            <a:r>
              <a:rPr lang="zh-TW" altLang="zh-TW" sz="2200" u="sng" dirty="0"/>
              <a:t>發生重大補件或其他足以影響新藥研發重要程序之情事，且有明確客觀證據</a:t>
            </a:r>
            <a:r>
              <a:rPr lang="zh-TW" altLang="zh-TW" sz="2200" dirty="0"/>
              <a:t>時，亦得公開相關訊息</a:t>
            </a:r>
            <a:r>
              <a:rPr lang="zh-TW" altLang="zh-TW" sz="2200" dirty="0" smtClean="0"/>
              <a:t>。</a:t>
            </a:r>
            <a:endParaRPr lang="en-US" altLang="zh-TW" sz="2200" dirty="0" smtClean="0"/>
          </a:p>
          <a:p>
            <a:pPr marL="0" indent="0" eaLnBrk="1" hangingPunct="1">
              <a:spcBef>
                <a:spcPct val="0"/>
              </a:spcBef>
              <a:buClrTx/>
              <a:buSzTx/>
              <a:buFont typeface="Wingdings 2" pitchFamily="18" charset="2"/>
              <a:buNone/>
              <a:defRPr/>
            </a:pPr>
            <a:endParaRPr lang="en-US" altLang="zh-TW" sz="2200" dirty="0" smtClean="0">
              <a:solidFill>
                <a:srgbClr val="000099"/>
              </a:solidFill>
            </a:endParaRPr>
          </a:p>
          <a:p>
            <a:pPr marL="0" indent="0" eaLnBrk="1" hangingPunct="1">
              <a:spcBef>
                <a:spcPct val="0"/>
              </a:spcBef>
              <a:buClrTx/>
              <a:buSzTx/>
              <a:buNone/>
              <a:defRPr/>
            </a:pPr>
            <a:r>
              <a:rPr lang="zh-TW" altLang="zh-TW" sz="2200" u="sng" dirty="0">
                <a:solidFill>
                  <a:srgbClr val="000099"/>
                </a:solidFill>
              </a:rPr>
              <a:t>此外，公司知悉重要人體試驗結果或擬發布重要人體試驗結果之時間，若於應申請暫停交易之期間內，則公司應依規定申請暫停交易</a:t>
            </a:r>
            <a:r>
              <a:rPr lang="zh-TW" altLang="zh-TW" sz="2200" u="sng" dirty="0" smtClean="0">
                <a:solidFill>
                  <a:srgbClr val="000099"/>
                </a:solidFill>
              </a:rPr>
              <a:t>。</a:t>
            </a:r>
            <a:r>
              <a:rPr lang="en-US" altLang="zh-TW" sz="1200" dirty="0" smtClean="0">
                <a:solidFill>
                  <a:srgbClr val="000099"/>
                </a:solidFill>
              </a:rPr>
              <a:t>(2</a:t>
            </a:r>
            <a:endParaRPr lang="zh-TW" altLang="en-US" sz="1200" dirty="0" smtClean="0">
              <a:solidFill>
                <a:srgbClr val="000099"/>
              </a:solidFill>
            </a:endParaRPr>
          </a:p>
          <a:p>
            <a:pPr marL="0" indent="0" eaLnBrk="1" hangingPunct="1">
              <a:spcBef>
                <a:spcPct val="0"/>
              </a:spcBef>
              <a:buClrTx/>
              <a:buSzTx/>
              <a:buFont typeface="Wingdings 2" pitchFamily="18" charset="2"/>
              <a:buNone/>
              <a:defRPr/>
            </a:pPr>
            <a:endParaRPr lang="zh-TW" altLang="en-US" sz="26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endParaRPr lang="zh-TW" altLang="en-US" sz="1400">
              <a:solidFill>
                <a:srgbClr val="800080"/>
              </a:solidFill>
              <a:latin typeface="Arial" panose="020B0604020202020204" pitchFamily="34" charset="0"/>
              <a:ea typeface="新細明體" panose="02020500000000000000" pitchFamily="18" charset="-120"/>
            </a:endParaRPr>
          </a:p>
          <a:p>
            <a:pPr eaLnBrk="1" hangingPunct="1">
              <a:spcBef>
                <a:spcPct val="0"/>
              </a:spcBef>
              <a:buClrTx/>
              <a:buSzTx/>
              <a:buFontTx/>
              <a:buNone/>
            </a:pPr>
            <a:fld id="{DF29F6F2-9E58-4BEF-AEE8-6631F15AFB1E}"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31</a:t>
            </a:fld>
            <a:endParaRPr lang="zh-TW" altLang="en-US" sz="1400">
              <a:solidFill>
                <a:srgbClr val="800080"/>
              </a:solidFill>
              <a:latin typeface="Arial" panose="020B0604020202020204" pitchFamily="34" charset="0"/>
              <a:ea typeface="新細明體" panose="02020500000000000000" pitchFamily="18" charset="-120"/>
            </a:endParaRPr>
          </a:p>
        </p:txBody>
      </p:sp>
      <p:sp>
        <p:nvSpPr>
          <p:cNvPr id="7171" name="Rectangle 2"/>
          <p:cNvSpPr>
            <a:spLocks noGrp="1" noChangeArrowheads="1"/>
          </p:cNvSpPr>
          <p:nvPr>
            <p:ph type="title"/>
          </p:nvPr>
        </p:nvSpPr>
        <p:spPr bwMode="auto">
          <a:xfrm>
            <a:off x="1763713" y="255588"/>
            <a:ext cx="7272337" cy="725487"/>
          </a:xfrm>
        </p:spPr>
        <p:txBody>
          <a:bodyPr vert="horz" wrap="square" lIns="91440" tIns="45720" rIns="91440" bIns="45720" numCol="1" anchorCtr="0" compatLnSpc="1">
            <a:prstTxWarp prst="textNoShape">
              <a:avLst/>
            </a:prstTxWarp>
          </a:bodyPr>
          <a:lstStyle/>
          <a:p>
            <a:pPr algn="ctr">
              <a:defRPr/>
            </a:pPr>
            <a:r>
              <a:rPr lang="zh-TW" altLang="en-US" sz="4000" dirty="0">
                <a:solidFill>
                  <a:schemeClr val="accent5">
                    <a:lumMod val="75000"/>
                  </a:schemeClr>
                </a:solidFill>
              </a:rPr>
              <a:t>壹、</a:t>
            </a:r>
            <a:r>
              <a:rPr lang="zh-TW" altLang="en-US" sz="4000" dirty="0" smtClean="0">
                <a:solidFill>
                  <a:schemeClr val="accent5">
                    <a:lumMod val="75000"/>
                  </a:schemeClr>
                </a:solidFill>
              </a:rPr>
              <a:t>重大訊息發布之時機</a:t>
            </a:r>
            <a:r>
              <a:rPr lang="en-US" altLang="zh-TW" sz="4000" dirty="0" smtClean="0">
                <a:solidFill>
                  <a:schemeClr val="accent5">
                    <a:lumMod val="75000"/>
                  </a:schemeClr>
                </a:solidFill>
              </a:rPr>
              <a:t>(3/3)</a:t>
            </a:r>
            <a:endParaRPr lang="zh-TW" altLang="en-US" sz="4000" b="1" dirty="0" smtClean="0">
              <a:solidFill>
                <a:schemeClr val="accent5">
                  <a:lumMod val="75000"/>
                </a:schemeClr>
              </a:solidFill>
              <a:effectLst/>
            </a:endParaRPr>
          </a:p>
        </p:txBody>
      </p:sp>
      <p:sp>
        <p:nvSpPr>
          <p:cNvPr id="5127" name="矩形 7"/>
          <p:cNvSpPr>
            <a:spLocks noChangeArrowheads="1"/>
          </p:cNvSpPr>
          <p:nvPr/>
        </p:nvSpPr>
        <p:spPr bwMode="auto">
          <a:xfrm>
            <a:off x="1259632" y="1196752"/>
            <a:ext cx="748982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3038" indent="-173038"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 typeface="Arial" panose="020B0604020202020204" pitchFamily="34" charset="0"/>
              <a:buChar char="•"/>
            </a:pPr>
            <a:r>
              <a:rPr lang="zh-TW" altLang="en-US" sz="2200" dirty="0"/>
              <a:t>倘新藥研發公司選擇進行臨床試驗期中分析時，在未獲致確切結果時應善盡保密義務，於期中分析結果呈現時應</a:t>
            </a:r>
            <a:r>
              <a:rPr lang="zh-TW" altLang="en-US" sz="2200" u="sng" dirty="0"/>
              <a:t>即時發布重大訊息</a:t>
            </a:r>
            <a:r>
              <a:rPr lang="zh-TW" altLang="en-US" sz="2200" dirty="0"/>
              <a:t>，並應具體說明其後續擬進行之計畫。</a:t>
            </a:r>
            <a:r>
              <a:rPr lang="en-US" altLang="zh-TW" sz="1200" dirty="0"/>
              <a:t>(3</a:t>
            </a:r>
          </a:p>
          <a:p>
            <a:pPr eaLnBrk="1" hangingPunct="1">
              <a:spcBef>
                <a:spcPct val="0"/>
              </a:spcBef>
              <a:buClrTx/>
              <a:buSzTx/>
              <a:buFont typeface="Arial" panose="020B0604020202020204" pitchFamily="34" charset="0"/>
              <a:buChar char="•"/>
            </a:pPr>
            <a:endParaRPr lang="en-US" altLang="zh-TW" sz="1200" dirty="0" smtClean="0"/>
          </a:p>
          <a:p>
            <a:pPr eaLnBrk="1" hangingPunct="1">
              <a:spcBef>
                <a:spcPct val="0"/>
              </a:spcBef>
              <a:buClrTx/>
              <a:buSzTx/>
              <a:buFont typeface="Arial" panose="020B0604020202020204" pitchFamily="34" charset="0"/>
              <a:buChar char="•"/>
            </a:pPr>
            <a:endParaRPr lang="en-US" altLang="zh-TW" sz="1200" dirty="0"/>
          </a:p>
          <a:p>
            <a:pPr eaLnBrk="1" hangingPunct="1">
              <a:spcBef>
                <a:spcPct val="0"/>
              </a:spcBef>
              <a:buClrTx/>
              <a:buSzTx/>
              <a:buFont typeface="Arial" panose="020B0604020202020204" pitchFamily="34" charset="0"/>
              <a:buChar char="•"/>
            </a:pPr>
            <a:r>
              <a:rPr lang="zh-TW" altLang="en-US" sz="2200" dirty="0"/>
              <a:t>生技醫療公司所研發之學名藥對公司股東權益有重大影響時，若其研發之</a:t>
            </a:r>
            <a:r>
              <a:rPr lang="zh-TW" altLang="en-US" sz="2200" b="1" u="sng" dirty="0"/>
              <a:t>重要學名藥</a:t>
            </a:r>
            <a:r>
              <a:rPr lang="zh-TW" altLang="en-US" sz="2200" dirty="0"/>
              <a:t>係需經人體臨床試驗過程者，應比照前揭方式發布重大訊息；倘其研發之重要學名藥無需經人體臨床試驗過程者，則應於獲得目的事業主管機關查驗登記通過時發布重大訊息</a:t>
            </a:r>
            <a:r>
              <a:rPr lang="zh-TW" altLang="en-US" sz="2200" dirty="0" smtClean="0"/>
              <a:t>說明，</a:t>
            </a:r>
            <a:r>
              <a:rPr lang="zh-TW" altLang="zh-TW" sz="2200" u="sng" dirty="0">
                <a:solidFill>
                  <a:srgbClr val="000099"/>
                </a:solidFill>
              </a:rPr>
              <a:t>揭露內容須包含目前該學名藥所適應病症之市場狀況、現有治療相同病症之主要藥物，預計打入市場之計畫</a:t>
            </a:r>
            <a:r>
              <a:rPr lang="zh-TW" altLang="en-US" sz="2200" dirty="0" smtClean="0"/>
              <a:t>；</a:t>
            </a:r>
            <a:r>
              <a:rPr lang="zh-TW" altLang="en-US" sz="2200" dirty="0"/>
              <a:t>惟如研發期間有重大因素足以影響該重要學名藥之研發進程中止者，亦應即時公開相關資訊。</a:t>
            </a:r>
            <a:r>
              <a:rPr lang="en-US" altLang="zh-TW" sz="1200" dirty="0"/>
              <a:t>(4</a:t>
            </a:r>
            <a:endParaRPr lang="zh-TW" altLang="en-US" sz="1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endParaRPr lang="zh-TW" altLang="en-US" sz="1400">
              <a:solidFill>
                <a:srgbClr val="800080"/>
              </a:solidFill>
              <a:latin typeface="Arial" panose="020B0604020202020204" pitchFamily="34" charset="0"/>
              <a:ea typeface="新細明體" panose="02020500000000000000" pitchFamily="18" charset="-120"/>
            </a:endParaRPr>
          </a:p>
          <a:p>
            <a:pPr eaLnBrk="1" hangingPunct="1">
              <a:spcBef>
                <a:spcPct val="0"/>
              </a:spcBef>
              <a:buClrTx/>
              <a:buSzTx/>
              <a:buFontTx/>
              <a:buNone/>
            </a:pPr>
            <a:fld id="{F3CF20CE-4EA2-4765-98A2-D50CF1137FC3}"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32</a:t>
            </a:fld>
            <a:endParaRPr lang="zh-TW" altLang="en-US" sz="1400">
              <a:solidFill>
                <a:srgbClr val="800080"/>
              </a:solidFill>
              <a:latin typeface="Arial" panose="020B0604020202020204" pitchFamily="34" charset="0"/>
              <a:ea typeface="新細明體" panose="02020500000000000000" pitchFamily="18" charset="-120"/>
            </a:endParaRPr>
          </a:p>
        </p:txBody>
      </p:sp>
      <p:sp>
        <p:nvSpPr>
          <p:cNvPr id="7171" name="Rectangle 2"/>
          <p:cNvSpPr>
            <a:spLocks noGrp="1" noChangeArrowheads="1"/>
          </p:cNvSpPr>
          <p:nvPr>
            <p:ph type="title"/>
          </p:nvPr>
        </p:nvSpPr>
        <p:spPr bwMode="auto">
          <a:xfrm>
            <a:off x="1835150" y="255588"/>
            <a:ext cx="6913563" cy="725487"/>
          </a:xfrm>
        </p:spPr>
        <p:txBody>
          <a:bodyPr vert="horz" wrap="square" lIns="91440" tIns="45720" rIns="91440" bIns="45720" numCol="1" anchorCtr="0" compatLnSpc="1">
            <a:prstTxWarp prst="textNoShape">
              <a:avLst/>
            </a:prstTxWarp>
            <a:normAutofit fontScale="90000"/>
          </a:bodyPr>
          <a:lstStyle/>
          <a:p>
            <a:pPr algn="ctr">
              <a:defRPr/>
            </a:pPr>
            <a:r>
              <a:rPr lang="zh-TW" altLang="en-US" sz="4000" dirty="0" smtClean="0">
                <a:solidFill>
                  <a:schemeClr val="tx2">
                    <a:satMod val="130000"/>
                  </a:schemeClr>
                </a:solidFill>
              </a:rPr>
              <a:t>貳、重大訊息發布之內容</a:t>
            </a:r>
            <a:r>
              <a:rPr lang="en-US" altLang="zh-TW" sz="4000" dirty="0" smtClean="0">
                <a:solidFill>
                  <a:schemeClr val="tx2">
                    <a:satMod val="130000"/>
                  </a:schemeClr>
                </a:solidFill>
              </a:rPr>
              <a:t>(1/4)</a:t>
            </a:r>
            <a:endParaRPr lang="zh-TW" altLang="en-US" sz="4000" b="1" dirty="0" smtClean="0">
              <a:solidFill>
                <a:srgbClr val="000099"/>
              </a:solidFill>
              <a:effectLst/>
            </a:endParaRPr>
          </a:p>
        </p:txBody>
      </p:sp>
      <p:sp>
        <p:nvSpPr>
          <p:cNvPr id="5127" name="矩形 7"/>
          <p:cNvSpPr>
            <a:spLocks noChangeArrowheads="1"/>
          </p:cNvSpPr>
          <p:nvPr/>
        </p:nvSpPr>
        <p:spPr bwMode="auto">
          <a:xfrm>
            <a:off x="1258888" y="1196975"/>
            <a:ext cx="7489825"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3038" indent="-173038"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 typeface="Arial" panose="020B0604020202020204" pitchFamily="34" charset="0"/>
              <a:buChar char="•"/>
            </a:pPr>
            <a:r>
              <a:rPr lang="zh-TW" altLang="zh-TW" sz="2600" dirty="0"/>
              <a:t>重大訊息之內容若涉及</a:t>
            </a:r>
            <a:r>
              <a:rPr lang="zh-TW" altLang="zh-TW" sz="2600" u="sng" dirty="0"/>
              <a:t>專業術語</a:t>
            </a:r>
            <a:r>
              <a:rPr lang="zh-TW" altLang="zh-TW" sz="2600" dirty="0"/>
              <a:t>，應採用合理易懂字義予以適當說明，且勿對失敗原因作臆測或作解釋，或</a:t>
            </a:r>
            <a:r>
              <a:rPr lang="zh-TW" altLang="zh-TW" sz="2600" u="sng" dirty="0"/>
              <a:t>樂觀推測未來成功機率</a:t>
            </a:r>
            <a:r>
              <a:rPr lang="zh-TW" altLang="zh-TW" sz="2600" dirty="0"/>
              <a:t>。</a:t>
            </a:r>
            <a:r>
              <a:rPr lang="en-US" altLang="zh-TW" sz="1200" dirty="0"/>
              <a:t>(6</a:t>
            </a:r>
          </a:p>
          <a:p>
            <a:pPr eaLnBrk="1" hangingPunct="1">
              <a:spcBef>
                <a:spcPct val="0"/>
              </a:spcBef>
              <a:buClrTx/>
              <a:buSzTx/>
              <a:buFont typeface="Arial" panose="020B0604020202020204" pitchFamily="34" charset="0"/>
              <a:buChar char="•"/>
            </a:pPr>
            <a:endParaRPr lang="en-US" altLang="zh-TW" sz="2600" dirty="0"/>
          </a:p>
          <a:p>
            <a:pPr eaLnBrk="1" hangingPunct="1">
              <a:spcBef>
                <a:spcPct val="0"/>
              </a:spcBef>
              <a:buClrTx/>
              <a:buSzTx/>
              <a:buFont typeface="Arial" panose="020B0604020202020204" pitchFamily="34" charset="0"/>
              <a:buChar char="•"/>
            </a:pPr>
            <a:r>
              <a:rPr lang="zh-TW" altLang="en-US" sz="2600" dirty="0"/>
              <a:t>發行公司與他人簽訂重要產品或技術專利授權等合約，且對發行公司財務業務有重大影響時，所發布之重大訊息除說明可收取之產品銷售權利金（或授權里程金）內容外，</a:t>
            </a:r>
            <a:r>
              <a:rPr lang="zh-TW" altLang="en-US" sz="2600" u="sng" dirty="0"/>
              <a:t>其因此而產生需支付予相關人之義務亦應一併敍明</a:t>
            </a:r>
            <a:r>
              <a:rPr lang="zh-TW" altLang="en-US" sz="2600" dirty="0"/>
              <a:t>，俾使投資人充分了解對發行公司股東權益所產生之影響。</a:t>
            </a:r>
            <a:r>
              <a:rPr lang="en-US" altLang="zh-TW" sz="1200" dirty="0"/>
              <a:t>(7</a:t>
            </a:r>
          </a:p>
          <a:p>
            <a:pPr eaLnBrk="1" hangingPunct="1">
              <a:spcBef>
                <a:spcPct val="0"/>
              </a:spcBef>
              <a:buClrTx/>
              <a:buSzTx/>
              <a:buFont typeface="Arial" panose="020B0604020202020204" pitchFamily="34" charset="0"/>
              <a:buChar char="•"/>
            </a:pPr>
            <a:endParaRPr lang="zh-TW" altLang="en-US" sz="2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endParaRPr lang="zh-TW" altLang="en-US" sz="1400">
              <a:solidFill>
                <a:srgbClr val="800080"/>
              </a:solidFill>
              <a:latin typeface="Arial" panose="020B0604020202020204" pitchFamily="34" charset="0"/>
              <a:ea typeface="新細明體" panose="02020500000000000000" pitchFamily="18" charset="-120"/>
            </a:endParaRPr>
          </a:p>
          <a:p>
            <a:pPr eaLnBrk="1" hangingPunct="1">
              <a:spcBef>
                <a:spcPct val="0"/>
              </a:spcBef>
              <a:buClrTx/>
              <a:buSzTx/>
              <a:buFontTx/>
              <a:buNone/>
            </a:pPr>
            <a:fld id="{426CD20A-C71F-47C3-BF63-3E86AEA819E8}"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33</a:t>
            </a:fld>
            <a:endParaRPr lang="zh-TW" altLang="en-US" sz="1400">
              <a:solidFill>
                <a:srgbClr val="800080"/>
              </a:solidFill>
              <a:latin typeface="Arial" panose="020B0604020202020204" pitchFamily="34" charset="0"/>
              <a:ea typeface="新細明體" panose="02020500000000000000" pitchFamily="18" charset="-120"/>
            </a:endParaRPr>
          </a:p>
        </p:txBody>
      </p:sp>
      <p:sp>
        <p:nvSpPr>
          <p:cNvPr id="7171" name="Rectangle 2"/>
          <p:cNvSpPr>
            <a:spLocks noGrp="1" noChangeArrowheads="1"/>
          </p:cNvSpPr>
          <p:nvPr>
            <p:ph type="title"/>
          </p:nvPr>
        </p:nvSpPr>
        <p:spPr bwMode="auto">
          <a:xfrm>
            <a:off x="1908175" y="255588"/>
            <a:ext cx="6840538" cy="725487"/>
          </a:xfrm>
        </p:spPr>
        <p:txBody>
          <a:bodyPr vert="horz" wrap="square" lIns="91440" tIns="45720" rIns="91440" bIns="45720" numCol="1" anchorCtr="0" compatLnSpc="1">
            <a:prstTxWarp prst="textNoShape">
              <a:avLst/>
            </a:prstTxWarp>
            <a:normAutofit fontScale="90000"/>
          </a:bodyPr>
          <a:lstStyle/>
          <a:p>
            <a:pPr algn="ctr">
              <a:defRPr/>
            </a:pPr>
            <a:r>
              <a:rPr lang="zh-TW" altLang="en-US" sz="4000" dirty="0">
                <a:solidFill>
                  <a:schemeClr val="tx2">
                    <a:satMod val="130000"/>
                  </a:schemeClr>
                </a:solidFill>
              </a:rPr>
              <a:t>貳、</a:t>
            </a:r>
            <a:r>
              <a:rPr lang="zh-TW" altLang="en-US" sz="4000" dirty="0" smtClean="0">
                <a:solidFill>
                  <a:schemeClr val="tx2">
                    <a:satMod val="130000"/>
                  </a:schemeClr>
                </a:solidFill>
              </a:rPr>
              <a:t>重大訊息發布之內容</a:t>
            </a:r>
            <a:r>
              <a:rPr lang="en-US" altLang="zh-TW" sz="4000" dirty="0" smtClean="0">
                <a:solidFill>
                  <a:schemeClr val="tx2">
                    <a:satMod val="130000"/>
                  </a:schemeClr>
                </a:solidFill>
              </a:rPr>
              <a:t>(2/4)</a:t>
            </a:r>
            <a:endParaRPr lang="zh-TW" altLang="en-US" sz="4000" b="1" dirty="0" smtClean="0">
              <a:solidFill>
                <a:srgbClr val="000099"/>
              </a:solidFill>
              <a:effectLst/>
            </a:endParaRPr>
          </a:p>
        </p:txBody>
      </p:sp>
      <p:sp>
        <p:nvSpPr>
          <p:cNvPr id="5127" name="矩形 7"/>
          <p:cNvSpPr>
            <a:spLocks noChangeArrowheads="1"/>
          </p:cNvSpPr>
          <p:nvPr/>
        </p:nvSpPr>
        <p:spPr bwMode="auto">
          <a:xfrm>
            <a:off x="1258888" y="1196975"/>
            <a:ext cx="7489825"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3038" indent="-173038"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 typeface="Arial" panose="020B0604020202020204" pitchFamily="34" charset="0"/>
              <a:buChar char="•"/>
            </a:pPr>
            <a:r>
              <a:rPr lang="zh-TW" altLang="en-US" sz="2600" dirty="0"/>
              <a:t>軟體公司取得軟體授權或授權他人使用時，應以取得軟體支付授權金占資產或營收比例或授權他人使用之授權金收入占營收比例評估，倘對公司</a:t>
            </a:r>
            <a:r>
              <a:rPr lang="zh-TW" altLang="en-US" sz="2600" u="sng" dirty="0"/>
              <a:t>財務業務有重大影響</a:t>
            </a:r>
            <a:r>
              <a:rPr lang="zh-TW" altLang="en-US" sz="2600" dirty="0"/>
              <a:t>時，應發布重大訊息或辦理重大訊息說明記者會，惟其間如有授權之中止致公司財務業務有重大影響者，亦應辦理資訊公開。</a:t>
            </a:r>
            <a:r>
              <a:rPr lang="en-US" altLang="zh-TW" sz="1200" dirty="0"/>
              <a:t>(8</a:t>
            </a:r>
          </a:p>
          <a:p>
            <a:pPr eaLnBrk="1" hangingPunct="1">
              <a:spcBef>
                <a:spcPct val="0"/>
              </a:spcBef>
              <a:buClrTx/>
              <a:buSzTx/>
              <a:buFont typeface="Arial" panose="020B0604020202020204" pitchFamily="34" charset="0"/>
              <a:buChar char="•"/>
            </a:pPr>
            <a:endParaRPr lang="en-US" altLang="zh-TW" sz="2600" dirty="0"/>
          </a:p>
          <a:p>
            <a:pPr eaLnBrk="1" hangingPunct="1">
              <a:spcBef>
                <a:spcPct val="0"/>
              </a:spcBef>
              <a:buClrTx/>
              <a:buSzTx/>
              <a:buFont typeface="Arial" panose="020B0604020202020204" pitchFamily="34" charset="0"/>
              <a:buChar char="•"/>
            </a:pPr>
            <a:r>
              <a:rPr lang="zh-TW" altLang="en-US" sz="2600" dirty="0"/>
              <a:t>公司與他人簽訂之合約如載有</a:t>
            </a:r>
            <a:r>
              <a:rPr lang="zh-TW" altLang="en-US" sz="2600" u="sng" dirty="0"/>
              <a:t>限制條款或重大約定事項</a:t>
            </a:r>
            <a:r>
              <a:rPr lang="zh-TW" altLang="en-US" sz="2600" dirty="0"/>
              <a:t>，應考量股東及投資大眾權益，於不違反雙方約定事項下，力求資訊揭露之透明與完整性，</a:t>
            </a:r>
            <a:r>
              <a:rPr lang="zh-TW" altLang="en-US" sz="2600" u="sng" dirty="0"/>
              <a:t>倘因未充分揭露致損及股東權益或引發爭訟事件，公司應自負其責</a:t>
            </a:r>
            <a:r>
              <a:rPr lang="zh-TW" altLang="en-US" sz="2600" dirty="0"/>
              <a:t>。</a:t>
            </a:r>
            <a:r>
              <a:rPr lang="en-US" altLang="zh-TW" sz="1200" dirty="0"/>
              <a:t>(9</a:t>
            </a:r>
            <a:endParaRPr lang="zh-TW" altLang="en-US" sz="1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endParaRPr lang="zh-TW" altLang="en-US" sz="1400">
              <a:solidFill>
                <a:srgbClr val="800080"/>
              </a:solidFill>
              <a:latin typeface="Arial" panose="020B0604020202020204" pitchFamily="34" charset="0"/>
              <a:ea typeface="新細明體" panose="02020500000000000000" pitchFamily="18" charset="-120"/>
            </a:endParaRPr>
          </a:p>
          <a:p>
            <a:pPr eaLnBrk="1" hangingPunct="1">
              <a:spcBef>
                <a:spcPct val="0"/>
              </a:spcBef>
              <a:buClrTx/>
              <a:buSzTx/>
              <a:buFontTx/>
              <a:buNone/>
            </a:pPr>
            <a:fld id="{67AB162C-5A57-4F7A-9FC7-2489C57AC76A}"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34</a:t>
            </a:fld>
            <a:endParaRPr lang="zh-TW" altLang="en-US" sz="1400">
              <a:solidFill>
                <a:srgbClr val="800080"/>
              </a:solidFill>
              <a:latin typeface="Arial" panose="020B0604020202020204" pitchFamily="34" charset="0"/>
              <a:ea typeface="新細明體" panose="02020500000000000000" pitchFamily="18" charset="-120"/>
            </a:endParaRPr>
          </a:p>
        </p:txBody>
      </p:sp>
      <p:sp>
        <p:nvSpPr>
          <p:cNvPr id="7171" name="Rectangle 2"/>
          <p:cNvSpPr>
            <a:spLocks noGrp="1" noChangeArrowheads="1"/>
          </p:cNvSpPr>
          <p:nvPr>
            <p:ph type="title"/>
          </p:nvPr>
        </p:nvSpPr>
        <p:spPr bwMode="auto">
          <a:xfrm>
            <a:off x="1835150" y="255588"/>
            <a:ext cx="6913563" cy="725487"/>
          </a:xfrm>
        </p:spPr>
        <p:txBody>
          <a:bodyPr vert="horz" wrap="square" lIns="91440" tIns="45720" rIns="91440" bIns="45720" numCol="1" anchorCtr="0" compatLnSpc="1">
            <a:prstTxWarp prst="textNoShape">
              <a:avLst/>
            </a:prstTxWarp>
            <a:normAutofit fontScale="90000"/>
          </a:bodyPr>
          <a:lstStyle/>
          <a:p>
            <a:pPr algn="ctr">
              <a:defRPr/>
            </a:pPr>
            <a:r>
              <a:rPr lang="zh-TW" altLang="en-US" sz="4000" dirty="0">
                <a:solidFill>
                  <a:schemeClr val="tx2">
                    <a:satMod val="130000"/>
                  </a:schemeClr>
                </a:solidFill>
              </a:rPr>
              <a:t>貳、</a:t>
            </a:r>
            <a:r>
              <a:rPr lang="zh-TW" altLang="en-US" sz="4000" dirty="0" smtClean="0">
                <a:solidFill>
                  <a:schemeClr val="tx2">
                    <a:satMod val="130000"/>
                  </a:schemeClr>
                </a:solidFill>
              </a:rPr>
              <a:t>重大訊息發布之內容</a:t>
            </a:r>
            <a:r>
              <a:rPr lang="en-US" altLang="zh-TW" sz="4000" dirty="0" smtClean="0">
                <a:solidFill>
                  <a:schemeClr val="tx2">
                    <a:satMod val="130000"/>
                  </a:schemeClr>
                </a:solidFill>
              </a:rPr>
              <a:t>(3/4)</a:t>
            </a:r>
            <a:endParaRPr lang="zh-TW" altLang="en-US" sz="4000" b="1" dirty="0" smtClean="0">
              <a:solidFill>
                <a:srgbClr val="000099"/>
              </a:solidFill>
              <a:effectLst/>
            </a:endParaRPr>
          </a:p>
        </p:txBody>
      </p:sp>
      <p:sp>
        <p:nvSpPr>
          <p:cNvPr id="5127" name="矩形 7"/>
          <p:cNvSpPr>
            <a:spLocks noChangeArrowheads="1"/>
          </p:cNvSpPr>
          <p:nvPr/>
        </p:nvSpPr>
        <p:spPr bwMode="auto">
          <a:xfrm>
            <a:off x="1258888" y="1196975"/>
            <a:ext cx="7634287" cy="4832092"/>
          </a:xfrm>
          <a:prstGeom prst="rect">
            <a:avLst/>
          </a:prstGeom>
          <a:noFill/>
          <a:ln>
            <a:noFill/>
          </a:ln>
          <a:extLst/>
        </p:spPr>
        <p:txBody>
          <a:bodyPr>
            <a:spAutoFit/>
          </a:bodyPr>
          <a:lstStyle>
            <a:lvl1pPr marL="173038" indent="-173038" eaLnBrk="0" hangingPunct="0">
              <a:spcBef>
                <a:spcPts val="600"/>
              </a:spcBef>
              <a:buClr>
                <a:schemeClr val="accent1"/>
              </a:buClr>
              <a:buSzPct val="80000"/>
              <a:buFont typeface="Wingdings 2" pitchFamily="18" charset="2"/>
              <a:buChar char=""/>
              <a:defRPr sz="3200">
                <a:solidFill>
                  <a:schemeClr val="tx1"/>
                </a:solidFill>
                <a:latin typeface="標楷體" pitchFamily="65" charset="-120"/>
                <a:ea typeface="標楷體" pitchFamily="65" charset="-120"/>
              </a:defRPr>
            </a:lvl1pPr>
            <a:lvl2pPr marL="742950" indent="-285750" eaLnBrk="0" hangingPunct="0">
              <a:spcBef>
                <a:spcPts val="550"/>
              </a:spcBef>
              <a:buClr>
                <a:schemeClr val="accent1"/>
              </a:buClr>
              <a:buFont typeface="Verdana" pitchFamily="34" charset="0"/>
              <a:buChar char="◦"/>
              <a:defRPr sz="2800">
                <a:solidFill>
                  <a:schemeClr val="tx1"/>
                </a:solidFill>
                <a:latin typeface="標楷體" pitchFamily="65" charset="-120"/>
                <a:ea typeface="標楷體" pitchFamily="65" charset="-120"/>
              </a:defRPr>
            </a:lvl2pPr>
            <a:lvl3pPr marL="1143000" indent="-228600" eaLnBrk="0" hangingPunct="0">
              <a:spcBef>
                <a:spcPct val="20000"/>
              </a:spcBef>
              <a:buClr>
                <a:schemeClr val="accent2"/>
              </a:buClr>
              <a:buFont typeface="Wingdings 2" pitchFamily="18" charset="2"/>
              <a:buChar char=""/>
              <a:defRPr sz="2400">
                <a:solidFill>
                  <a:schemeClr val="tx1"/>
                </a:solidFill>
                <a:latin typeface="標楷體" pitchFamily="65" charset="-120"/>
                <a:ea typeface="標楷體" pitchFamily="65" charset="-120"/>
              </a:defRPr>
            </a:lvl3pPr>
            <a:lvl4pPr marL="1600200" indent="-228600" eaLnBrk="0" hangingPunct="0">
              <a:spcBef>
                <a:spcPct val="20000"/>
              </a:spcBef>
              <a:buClr>
                <a:srgbClr val="C32D2E"/>
              </a:buClr>
              <a:buFont typeface="Wingdings 2" pitchFamily="18" charset="2"/>
              <a:buChar char=""/>
              <a:defRPr sz="2000">
                <a:solidFill>
                  <a:schemeClr val="tx1"/>
                </a:solidFill>
                <a:latin typeface="標楷體" pitchFamily="65" charset="-120"/>
                <a:ea typeface="標楷體" pitchFamily="65" charset="-120"/>
              </a:defRPr>
            </a:lvl4pPr>
            <a:lvl5pPr marL="2057400" indent="-228600" eaLnBrk="0" hangingPunct="0">
              <a:spcBef>
                <a:spcPct val="20000"/>
              </a:spcBef>
              <a:buClr>
                <a:srgbClr val="84AA33"/>
              </a:buClr>
              <a:buFont typeface="Wingdings 2" pitchFamily="18" charset="2"/>
              <a:buChar char=""/>
              <a:defRPr sz="20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9pPr>
          </a:lstStyle>
          <a:p>
            <a:pPr eaLnBrk="1" hangingPunct="1">
              <a:spcBef>
                <a:spcPct val="0"/>
              </a:spcBef>
              <a:buClrTx/>
              <a:buSzTx/>
              <a:buFont typeface="Arial" charset="0"/>
              <a:buChar char="•"/>
              <a:defRPr/>
            </a:pPr>
            <a:r>
              <a:rPr lang="zh-TW" altLang="en-US" sz="2200" dirty="0" smtClean="0"/>
              <a:t>由於新藥之研發具有開發時程長、投入經費高、需經目的事業主管機關審核，且並未保證一定能成功之特性，新藥研發公司發布重大訊息時，應本於有確實證據支持之事實，並注意使投資人了解新藥研發所涉及之各重要研發階段，及可能面臨之投資風險，其應揭露內容包括：</a:t>
            </a:r>
          </a:p>
          <a:p>
            <a:pPr marL="266700" indent="-266700" eaLnBrk="1" hangingPunct="1">
              <a:spcBef>
                <a:spcPct val="0"/>
              </a:spcBef>
              <a:buClrTx/>
              <a:buSzTx/>
              <a:buFont typeface="Wingdings 2" pitchFamily="18" charset="2"/>
              <a:buNone/>
              <a:defRPr/>
            </a:pPr>
            <a:r>
              <a:rPr lang="en-US" altLang="zh-TW" sz="2200" dirty="0" smtClean="0"/>
              <a:t> 1.</a:t>
            </a:r>
            <a:r>
              <a:rPr lang="zh-TW" altLang="en-US" sz="2200" dirty="0" smtClean="0"/>
              <a:t>研發新藥名稱或代號及用途（相關訊息連結：台灣藥品</a:t>
            </a:r>
            <a:endParaRPr lang="en-US" altLang="zh-TW" sz="2200" dirty="0" smtClean="0"/>
          </a:p>
          <a:p>
            <a:pPr marL="266700" indent="-266700" eaLnBrk="1" hangingPunct="1">
              <a:spcBef>
                <a:spcPct val="0"/>
              </a:spcBef>
              <a:buClrTx/>
              <a:buSzTx/>
              <a:buFont typeface="Wingdings 2" pitchFamily="18" charset="2"/>
              <a:buNone/>
              <a:defRPr/>
            </a:pPr>
            <a:r>
              <a:rPr lang="en-US" altLang="zh-TW" sz="2200" dirty="0"/>
              <a:t> </a:t>
            </a:r>
            <a:r>
              <a:rPr lang="en-US" altLang="zh-TW" sz="2200" dirty="0" smtClean="0"/>
              <a:t>  </a:t>
            </a:r>
            <a:r>
              <a:rPr lang="zh-TW" altLang="en-US" sz="2200" dirty="0" smtClean="0"/>
              <a:t>臨床試驗資訊網）。</a:t>
            </a:r>
          </a:p>
          <a:p>
            <a:pPr marL="266700" indent="-266700" eaLnBrk="1" hangingPunct="1">
              <a:spcBef>
                <a:spcPct val="0"/>
              </a:spcBef>
              <a:buClrTx/>
              <a:buSzTx/>
              <a:buFont typeface="Wingdings 2" pitchFamily="18" charset="2"/>
              <a:buNone/>
              <a:defRPr/>
            </a:pPr>
            <a:r>
              <a:rPr lang="en-US" altLang="zh-TW" sz="2200" dirty="0"/>
              <a:t> </a:t>
            </a:r>
            <a:r>
              <a:rPr lang="en-US" altLang="zh-TW" sz="2200" dirty="0" smtClean="0"/>
              <a:t>2.</a:t>
            </a:r>
            <a:r>
              <a:rPr lang="zh-TW" altLang="en-US" sz="2200" dirty="0" smtClean="0"/>
              <a:t>預計進行之所有研發階段。</a:t>
            </a:r>
          </a:p>
          <a:p>
            <a:pPr marL="266700" indent="-266700" eaLnBrk="1" hangingPunct="1">
              <a:spcBef>
                <a:spcPct val="0"/>
              </a:spcBef>
              <a:buClrTx/>
              <a:buSzTx/>
              <a:buFont typeface="Wingdings 2" pitchFamily="18" charset="2"/>
              <a:buNone/>
              <a:defRPr/>
            </a:pPr>
            <a:r>
              <a:rPr lang="en-US" altLang="zh-TW" sz="2200" dirty="0" smtClean="0"/>
              <a:t> 3.</a:t>
            </a:r>
            <a:r>
              <a:rPr lang="zh-TW" altLang="en-US" sz="2200" dirty="0" smtClean="0"/>
              <a:t>目前進行中之研發階段。</a:t>
            </a:r>
          </a:p>
          <a:p>
            <a:pPr marL="266700" indent="-266700" eaLnBrk="1" hangingPunct="1">
              <a:spcBef>
                <a:spcPct val="0"/>
              </a:spcBef>
              <a:buClrTx/>
              <a:buSzTx/>
              <a:buFont typeface="Wingdings 2" pitchFamily="18" charset="2"/>
              <a:buNone/>
              <a:defRPr/>
            </a:pPr>
            <a:r>
              <a:rPr lang="en-US" altLang="zh-TW" sz="2200" dirty="0" smtClean="0"/>
              <a:t> 4.</a:t>
            </a:r>
            <a:r>
              <a:rPr lang="zh-TW" altLang="en-US" sz="2200" dirty="0" smtClean="0"/>
              <a:t>將再進行之研發階段。</a:t>
            </a:r>
            <a:endParaRPr lang="en-US" altLang="zh-TW" sz="2200" dirty="0" smtClean="0">
              <a:solidFill>
                <a:srgbClr val="000099"/>
              </a:solidFill>
            </a:endParaRPr>
          </a:p>
          <a:p>
            <a:pPr marL="266700" indent="-266700" eaLnBrk="1" hangingPunct="1">
              <a:spcBef>
                <a:spcPct val="0"/>
              </a:spcBef>
              <a:buClrTx/>
              <a:buSzTx/>
              <a:buNone/>
              <a:defRPr/>
            </a:pPr>
            <a:r>
              <a:rPr lang="zh-TW" altLang="en-US" sz="2200" b="1" dirty="0" smtClean="0">
                <a:solidFill>
                  <a:srgbClr val="000099"/>
                </a:solidFill>
              </a:rPr>
              <a:t> </a:t>
            </a:r>
            <a:r>
              <a:rPr lang="en-US" altLang="zh-TW" sz="2200" b="1" dirty="0" smtClean="0">
                <a:solidFill>
                  <a:srgbClr val="000099"/>
                </a:solidFill>
              </a:rPr>
              <a:t>5.</a:t>
            </a:r>
            <a:r>
              <a:rPr lang="zh-TW" altLang="en-US" sz="2200" b="1" u="sng" dirty="0">
                <a:solidFill>
                  <a:srgbClr val="000099"/>
                </a:solidFill>
              </a:rPr>
              <a:t>目前該新藥所適應</a:t>
            </a:r>
            <a:r>
              <a:rPr lang="zh-TW" altLang="en-US" sz="2200" b="1" u="sng" dirty="0" smtClean="0">
                <a:solidFill>
                  <a:srgbClr val="000099"/>
                </a:solidFill>
              </a:rPr>
              <a:t>病症</a:t>
            </a:r>
            <a:r>
              <a:rPr lang="zh-TW" altLang="en-US" sz="2200" b="1" u="sng" dirty="0">
                <a:solidFill>
                  <a:srgbClr val="000099"/>
                </a:solidFill>
              </a:rPr>
              <a:t>之市場狀況、現有治療相同病症</a:t>
            </a:r>
            <a:r>
              <a:rPr lang="zh-TW" altLang="en-US" sz="2200" b="1" u="sng" dirty="0" smtClean="0">
                <a:solidFill>
                  <a:srgbClr val="000099"/>
                </a:solidFill>
              </a:rPr>
              <a:t>之 </a:t>
            </a:r>
            <a:endParaRPr lang="en-US" altLang="zh-TW" sz="2200" b="1" u="sng" dirty="0" smtClean="0">
              <a:solidFill>
                <a:srgbClr val="000099"/>
              </a:solidFill>
            </a:endParaRPr>
          </a:p>
          <a:p>
            <a:pPr marL="266700" indent="-266700" eaLnBrk="1" hangingPunct="1">
              <a:spcBef>
                <a:spcPct val="0"/>
              </a:spcBef>
              <a:buClrTx/>
              <a:buSzTx/>
              <a:buNone/>
              <a:defRPr/>
            </a:pPr>
            <a:r>
              <a:rPr lang="zh-TW" altLang="en-US" sz="2200" b="1" dirty="0">
                <a:solidFill>
                  <a:srgbClr val="000099"/>
                </a:solidFill>
              </a:rPr>
              <a:t> </a:t>
            </a:r>
            <a:r>
              <a:rPr lang="zh-TW" altLang="en-US" sz="2200" b="1" dirty="0" smtClean="0">
                <a:solidFill>
                  <a:srgbClr val="000099"/>
                </a:solidFill>
              </a:rPr>
              <a:t>  </a:t>
            </a:r>
            <a:r>
              <a:rPr lang="zh-TW" altLang="en-US" sz="2200" b="1" u="sng" dirty="0" smtClean="0">
                <a:solidFill>
                  <a:srgbClr val="000099"/>
                </a:solidFill>
              </a:rPr>
              <a:t>主要</a:t>
            </a:r>
            <a:r>
              <a:rPr lang="zh-TW" altLang="en-US" sz="2200" b="1" u="sng" dirty="0">
                <a:solidFill>
                  <a:srgbClr val="000099"/>
                </a:solidFill>
              </a:rPr>
              <a:t>藥物等資訊</a:t>
            </a:r>
            <a:r>
              <a:rPr lang="zh-TW" altLang="en-US" sz="2200" b="1" u="sng" dirty="0" smtClean="0">
                <a:solidFill>
                  <a:srgbClr val="000099"/>
                </a:solidFill>
              </a:rPr>
              <a:t>。</a:t>
            </a:r>
          </a:p>
          <a:p>
            <a:pPr marL="266700" indent="-266700" eaLnBrk="1" hangingPunct="1">
              <a:spcBef>
                <a:spcPct val="0"/>
              </a:spcBef>
              <a:buClrTx/>
              <a:buSzTx/>
              <a:buFont typeface="Wingdings 2" pitchFamily="18" charset="2"/>
              <a:buNone/>
              <a:defRPr/>
            </a:pPr>
            <a:r>
              <a:rPr lang="en-US" altLang="zh-TW" sz="2200" dirty="0" smtClean="0"/>
              <a:t> 6.</a:t>
            </a:r>
            <a:r>
              <a:rPr lang="zh-TW" altLang="en-US" sz="2200" dirty="0" smtClean="0"/>
              <a:t>研發過程中需負擔之義務</a:t>
            </a:r>
            <a:r>
              <a:rPr lang="en-US" altLang="zh-TW" sz="2200" dirty="0" smtClean="0"/>
              <a:t>(</a:t>
            </a:r>
            <a:r>
              <a:rPr lang="zh-TW" altLang="en-US" sz="2200" dirty="0" smtClean="0"/>
              <a:t>如取得技術授權應負擔之費用 </a:t>
            </a:r>
            <a:endParaRPr lang="en-US" altLang="zh-TW" sz="2200" dirty="0" smtClean="0"/>
          </a:p>
          <a:p>
            <a:pPr marL="266700" indent="-266700" eaLnBrk="1" hangingPunct="1">
              <a:spcBef>
                <a:spcPct val="0"/>
              </a:spcBef>
              <a:buClrTx/>
              <a:buSzTx/>
              <a:buFont typeface="Wingdings 2" pitchFamily="18" charset="2"/>
              <a:buNone/>
              <a:defRPr/>
            </a:pPr>
            <a:r>
              <a:rPr lang="en-US" altLang="zh-TW" sz="2200" dirty="0"/>
              <a:t> </a:t>
            </a:r>
            <a:r>
              <a:rPr lang="en-US" altLang="zh-TW" sz="2200" dirty="0" smtClean="0"/>
              <a:t>  </a:t>
            </a:r>
            <a:r>
              <a:rPr lang="zh-TW" altLang="en-US" sz="2200" dirty="0" smtClean="0"/>
              <a:t>等</a:t>
            </a:r>
            <a:r>
              <a:rPr lang="en-US" altLang="zh-TW" sz="2200" dirty="0" smtClean="0"/>
              <a:t>)</a:t>
            </a:r>
            <a:r>
              <a:rPr lang="zh-TW" altLang="en-US" sz="2200" dirty="0" smtClean="0"/>
              <a:t>與可能風險，並加註投資風險之警語等資訊。</a:t>
            </a:r>
            <a:r>
              <a:rPr lang="en-US" altLang="zh-TW" sz="1200" dirty="0" smtClean="0"/>
              <a:t>(10</a:t>
            </a:r>
            <a:endParaRPr lang="zh-TW" altLang="en-US" sz="12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2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2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2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endParaRPr lang="zh-TW" altLang="en-US" sz="1400">
              <a:solidFill>
                <a:srgbClr val="800080"/>
              </a:solidFill>
              <a:latin typeface="Arial" panose="020B0604020202020204" pitchFamily="34" charset="0"/>
              <a:ea typeface="新細明體" panose="02020500000000000000" pitchFamily="18" charset="-120"/>
            </a:endParaRPr>
          </a:p>
          <a:p>
            <a:pPr eaLnBrk="1" hangingPunct="1">
              <a:spcBef>
                <a:spcPct val="0"/>
              </a:spcBef>
              <a:buClrTx/>
              <a:buSzTx/>
              <a:buFontTx/>
              <a:buNone/>
            </a:pPr>
            <a:fld id="{67AB162C-5A57-4F7A-9FC7-2489C57AC76A}"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35</a:t>
            </a:fld>
            <a:endParaRPr lang="zh-TW" altLang="en-US" sz="1400">
              <a:solidFill>
                <a:srgbClr val="800080"/>
              </a:solidFill>
              <a:latin typeface="Arial" panose="020B0604020202020204" pitchFamily="34" charset="0"/>
              <a:ea typeface="新細明體" panose="02020500000000000000" pitchFamily="18" charset="-120"/>
            </a:endParaRPr>
          </a:p>
        </p:txBody>
      </p:sp>
      <p:sp>
        <p:nvSpPr>
          <p:cNvPr id="7171" name="Rectangle 2"/>
          <p:cNvSpPr>
            <a:spLocks noGrp="1" noChangeArrowheads="1"/>
          </p:cNvSpPr>
          <p:nvPr>
            <p:ph type="title"/>
          </p:nvPr>
        </p:nvSpPr>
        <p:spPr bwMode="auto">
          <a:xfrm>
            <a:off x="1835150" y="255588"/>
            <a:ext cx="6913563" cy="725487"/>
          </a:xfrm>
        </p:spPr>
        <p:txBody>
          <a:bodyPr vert="horz" wrap="square" lIns="91440" tIns="45720" rIns="91440" bIns="45720" numCol="1" anchorCtr="0" compatLnSpc="1">
            <a:prstTxWarp prst="textNoShape">
              <a:avLst/>
            </a:prstTxWarp>
            <a:normAutofit fontScale="90000"/>
          </a:bodyPr>
          <a:lstStyle/>
          <a:p>
            <a:pPr algn="ctr">
              <a:defRPr/>
            </a:pPr>
            <a:r>
              <a:rPr lang="zh-TW" altLang="en-US" sz="4000" dirty="0">
                <a:solidFill>
                  <a:schemeClr val="tx2">
                    <a:satMod val="130000"/>
                  </a:schemeClr>
                </a:solidFill>
              </a:rPr>
              <a:t>貳、</a:t>
            </a:r>
            <a:r>
              <a:rPr lang="zh-TW" altLang="en-US" sz="4000" dirty="0" smtClean="0">
                <a:solidFill>
                  <a:schemeClr val="tx2">
                    <a:satMod val="130000"/>
                  </a:schemeClr>
                </a:solidFill>
              </a:rPr>
              <a:t>重大訊息發布之內容</a:t>
            </a:r>
            <a:r>
              <a:rPr lang="en-US" altLang="zh-TW" sz="4000" dirty="0" smtClean="0">
                <a:solidFill>
                  <a:schemeClr val="tx2">
                    <a:satMod val="130000"/>
                  </a:schemeClr>
                </a:solidFill>
              </a:rPr>
              <a:t>(</a:t>
            </a:r>
            <a:r>
              <a:rPr lang="en-US" altLang="zh-TW" sz="4000" dirty="0">
                <a:solidFill>
                  <a:schemeClr val="tx2">
                    <a:satMod val="130000"/>
                  </a:schemeClr>
                </a:solidFill>
              </a:rPr>
              <a:t>4</a:t>
            </a:r>
            <a:r>
              <a:rPr lang="en-US" altLang="zh-TW" sz="4000" dirty="0" smtClean="0">
                <a:solidFill>
                  <a:schemeClr val="tx2">
                    <a:satMod val="130000"/>
                  </a:schemeClr>
                </a:solidFill>
              </a:rPr>
              <a:t>/4)</a:t>
            </a:r>
            <a:endParaRPr lang="zh-TW" altLang="en-US" sz="4000" b="1" dirty="0" smtClean="0">
              <a:solidFill>
                <a:srgbClr val="000099"/>
              </a:solidFill>
              <a:effectLst/>
            </a:endParaRPr>
          </a:p>
        </p:txBody>
      </p:sp>
      <p:sp>
        <p:nvSpPr>
          <p:cNvPr id="5127" name="矩形 7"/>
          <p:cNvSpPr>
            <a:spLocks noChangeArrowheads="1"/>
          </p:cNvSpPr>
          <p:nvPr/>
        </p:nvSpPr>
        <p:spPr bwMode="auto">
          <a:xfrm>
            <a:off x="1258888" y="1196975"/>
            <a:ext cx="7634287" cy="5016758"/>
          </a:xfrm>
          <a:prstGeom prst="rect">
            <a:avLst/>
          </a:prstGeom>
          <a:noFill/>
          <a:ln>
            <a:noFill/>
          </a:ln>
          <a:extLst/>
        </p:spPr>
        <p:txBody>
          <a:bodyPr>
            <a:spAutoFit/>
          </a:bodyPr>
          <a:lstStyle>
            <a:lvl1pPr marL="173038" indent="-173038" eaLnBrk="0" hangingPunct="0">
              <a:spcBef>
                <a:spcPts val="600"/>
              </a:spcBef>
              <a:buClr>
                <a:schemeClr val="accent1"/>
              </a:buClr>
              <a:buSzPct val="80000"/>
              <a:buFont typeface="Wingdings 2" pitchFamily="18" charset="2"/>
              <a:buChar char=""/>
              <a:defRPr sz="3200">
                <a:solidFill>
                  <a:schemeClr val="tx1"/>
                </a:solidFill>
                <a:latin typeface="標楷體" pitchFamily="65" charset="-120"/>
                <a:ea typeface="標楷體" pitchFamily="65" charset="-120"/>
              </a:defRPr>
            </a:lvl1pPr>
            <a:lvl2pPr marL="742950" indent="-285750" eaLnBrk="0" hangingPunct="0">
              <a:spcBef>
                <a:spcPts val="550"/>
              </a:spcBef>
              <a:buClr>
                <a:schemeClr val="accent1"/>
              </a:buClr>
              <a:buFont typeface="Verdana" pitchFamily="34" charset="0"/>
              <a:buChar char="◦"/>
              <a:defRPr sz="2800">
                <a:solidFill>
                  <a:schemeClr val="tx1"/>
                </a:solidFill>
                <a:latin typeface="標楷體" pitchFamily="65" charset="-120"/>
                <a:ea typeface="標楷體" pitchFamily="65" charset="-120"/>
              </a:defRPr>
            </a:lvl2pPr>
            <a:lvl3pPr marL="1143000" indent="-228600" eaLnBrk="0" hangingPunct="0">
              <a:spcBef>
                <a:spcPct val="20000"/>
              </a:spcBef>
              <a:buClr>
                <a:schemeClr val="accent2"/>
              </a:buClr>
              <a:buFont typeface="Wingdings 2" pitchFamily="18" charset="2"/>
              <a:buChar char=""/>
              <a:defRPr sz="2400">
                <a:solidFill>
                  <a:schemeClr val="tx1"/>
                </a:solidFill>
                <a:latin typeface="標楷體" pitchFamily="65" charset="-120"/>
                <a:ea typeface="標楷體" pitchFamily="65" charset="-120"/>
              </a:defRPr>
            </a:lvl3pPr>
            <a:lvl4pPr marL="1600200" indent="-228600" eaLnBrk="0" hangingPunct="0">
              <a:spcBef>
                <a:spcPct val="20000"/>
              </a:spcBef>
              <a:buClr>
                <a:srgbClr val="C32D2E"/>
              </a:buClr>
              <a:buFont typeface="Wingdings 2" pitchFamily="18" charset="2"/>
              <a:buChar char=""/>
              <a:defRPr sz="2000">
                <a:solidFill>
                  <a:schemeClr val="tx1"/>
                </a:solidFill>
                <a:latin typeface="標楷體" pitchFamily="65" charset="-120"/>
                <a:ea typeface="標楷體" pitchFamily="65" charset="-120"/>
              </a:defRPr>
            </a:lvl4pPr>
            <a:lvl5pPr marL="2057400" indent="-228600" eaLnBrk="0" hangingPunct="0">
              <a:spcBef>
                <a:spcPct val="20000"/>
              </a:spcBef>
              <a:buClr>
                <a:srgbClr val="84AA33"/>
              </a:buClr>
              <a:buFont typeface="Wingdings 2" pitchFamily="18" charset="2"/>
              <a:buChar char=""/>
              <a:defRPr sz="20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9pPr>
          </a:lstStyle>
          <a:p>
            <a:pPr eaLnBrk="1" hangingPunct="1">
              <a:spcBef>
                <a:spcPct val="0"/>
              </a:spcBef>
              <a:buClrTx/>
              <a:buSzTx/>
              <a:buFont typeface="Arial" charset="0"/>
              <a:buChar char="•"/>
              <a:defRPr/>
            </a:pPr>
            <a:r>
              <a:rPr lang="zh-TW" altLang="zh-TW" sz="2000" u="sng" dirty="0">
                <a:solidFill>
                  <a:srgbClr val="000099"/>
                </a:solidFill>
              </a:rPr>
              <a:t>新藥研發公司應於知悉新藥各期人體臨床試驗</a:t>
            </a:r>
            <a:r>
              <a:rPr lang="en-US" altLang="zh-TW" sz="2000" u="sng" dirty="0">
                <a:solidFill>
                  <a:srgbClr val="000099"/>
                </a:solidFill>
              </a:rPr>
              <a:t>(</a:t>
            </a:r>
            <a:r>
              <a:rPr lang="zh-TW" altLang="zh-TW" sz="2000" u="sng" dirty="0">
                <a:solidFill>
                  <a:srgbClr val="000099"/>
                </a:solidFill>
              </a:rPr>
              <a:t>含期中分析</a:t>
            </a:r>
            <a:r>
              <a:rPr lang="en-US" altLang="zh-TW" sz="2000" u="sng" dirty="0">
                <a:solidFill>
                  <a:srgbClr val="000099"/>
                </a:solidFill>
              </a:rPr>
              <a:t>)</a:t>
            </a:r>
            <a:r>
              <a:rPr lang="zh-TW" altLang="zh-TW" sz="2000" u="sng" dirty="0">
                <a:solidFill>
                  <a:srgbClr val="000099"/>
                </a:solidFill>
              </a:rPr>
              <a:t>評估</a:t>
            </a:r>
            <a:r>
              <a:rPr lang="zh-TW" altLang="zh-TW" sz="2000" u="sng" dirty="0" smtClean="0">
                <a:solidFill>
                  <a:srgbClr val="000099"/>
                </a:solidFill>
              </a:rPr>
              <a:t>指標之</a:t>
            </a:r>
            <a:r>
              <a:rPr lang="zh-TW" altLang="zh-TW" sz="2000" u="sng" dirty="0">
                <a:solidFill>
                  <a:srgbClr val="000099"/>
                </a:solidFill>
              </a:rPr>
              <a:t>統計資料時，即時發布重大訊息，發布內容應</a:t>
            </a:r>
            <a:r>
              <a:rPr lang="zh-TW" altLang="zh-TW" sz="2000" u="sng" dirty="0" smtClean="0">
                <a:solidFill>
                  <a:srgbClr val="000099"/>
                </a:solidFill>
              </a:rPr>
              <a:t>包含：</a:t>
            </a:r>
            <a:endParaRPr lang="en-US" altLang="zh-TW" sz="2000" u="sng" dirty="0" smtClean="0">
              <a:solidFill>
                <a:srgbClr val="000099"/>
              </a:solidFill>
            </a:endParaRPr>
          </a:p>
          <a:p>
            <a:pPr eaLnBrk="1" hangingPunct="1">
              <a:spcBef>
                <a:spcPct val="0"/>
              </a:spcBef>
              <a:buClrTx/>
              <a:buSzTx/>
              <a:buFont typeface="Arial" charset="0"/>
              <a:buChar char="•"/>
              <a:defRPr/>
            </a:pPr>
            <a:endParaRPr lang="en-US" altLang="zh-TW" sz="2000" u="sng" dirty="0" smtClean="0">
              <a:solidFill>
                <a:srgbClr val="000099"/>
              </a:solidFill>
            </a:endParaRPr>
          </a:p>
          <a:p>
            <a:pPr marL="0" indent="0">
              <a:buNone/>
            </a:pPr>
            <a:r>
              <a:rPr lang="en-US" altLang="zh-TW" sz="2000" dirty="0" smtClean="0">
                <a:solidFill>
                  <a:srgbClr val="000099"/>
                </a:solidFill>
              </a:rPr>
              <a:t>(1)</a:t>
            </a:r>
            <a:r>
              <a:rPr lang="zh-TW" altLang="zh-TW" sz="2000" u="sng" dirty="0" smtClean="0">
                <a:solidFill>
                  <a:srgbClr val="000099"/>
                </a:solidFill>
              </a:rPr>
              <a:t>臨床</a:t>
            </a:r>
            <a:r>
              <a:rPr lang="zh-TW" altLang="zh-TW" sz="2000" u="sng" dirty="0">
                <a:solidFill>
                  <a:srgbClr val="000099"/>
                </a:solidFill>
              </a:rPr>
              <a:t>試驗</a:t>
            </a:r>
            <a:r>
              <a:rPr lang="zh-TW" altLang="zh-TW" sz="2000" b="1" u="sng" dirty="0">
                <a:solidFill>
                  <a:srgbClr val="000099"/>
                </a:solidFill>
              </a:rPr>
              <a:t>設計介紹</a:t>
            </a:r>
            <a:r>
              <a:rPr lang="en-US" altLang="zh-TW" sz="2000" u="sng" dirty="0">
                <a:solidFill>
                  <a:srgbClr val="000099"/>
                </a:solidFill>
              </a:rPr>
              <a:t>(</a:t>
            </a:r>
            <a:r>
              <a:rPr lang="zh-TW" altLang="zh-TW" sz="2000" u="sng" dirty="0">
                <a:solidFill>
                  <a:srgbClr val="000099"/>
                </a:solidFill>
              </a:rPr>
              <a:t>包含試驗計畫名稱、試驗目的、試驗階段</a:t>
            </a:r>
            <a:r>
              <a:rPr lang="zh-TW" altLang="zh-TW" sz="2000" u="sng" dirty="0" smtClean="0">
                <a:solidFill>
                  <a:srgbClr val="000099"/>
                </a:solidFill>
              </a:rPr>
              <a:t>分</a:t>
            </a:r>
            <a:endParaRPr lang="en-US" altLang="zh-TW" sz="2000" u="sng" dirty="0" smtClean="0">
              <a:solidFill>
                <a:srgbClr val="000099"/>
              </a:solidFill>
            </a:endParaRPr>
          </a:p>
          <a:p>
            <a:pPr marL="0" indent="0">
              <a:spcBef>
                <a:spcPts val="0"/>
              </a:spcBef>
              <a:buNone/>
            </a:pPr>
            <a:r>
              <a:rPr lang="zh-TW" altLang="en-US" sz="2000" dirty="0">
                <a:solidFill>
                  <a:srgbClr val="000099"/>
                </a:solidFill>
              </a:rPr>
              <a:t> </a:t>
            </a:r>
            <a:r>
              <a:rPr lang="zh-TW" altLang="en-US" sz="2000" dirty="0" smtClean="0">
                <a:solidFill>
                  <a:srgbClr val="000099"/>
                </a:solidFill>
              </a:rPr>
              <a:t>  </a:t>
            </a:r>
            <a:r>
              <a:rPr lang="zh-TW" altLang="zh-TW" sz="2000" u="sng" dirty="0" smtClean="0">
                <a:solidFill>
                  <a:srgbClr val="000099"/>
                </a:solidFill>
              </a:rPr>
              <a:t>級</a:t>
            </a:r>
            <a:r>
              <a:rPr lang="zh-TW" altLang="zh-TW" sz="2000" u="sng" dirty="0">
                <a:solidFill>
                  <a:srgbClr val="000099"/>
                </a:solidFill>
              </a:rPr>
              <a:t>、藥品名稱、宣稱適應症、評估指標、試驗計畫受試者</a:t>
            </a:r>
            <a:r>
              <a:rPr lang="zh-TW" altLang="zh-TW" sz="2000" u="sng" dirty="0" smtClean="0">
                <a:solidFill>
                  <a:srgbClr val="000099"/>
                </a:solidFill>
              </a:rPr>
              <a:t>收納</a:t>
            </a:r>
            <a:endParaRPr lang="en-US" altLang="zh-TW" sz="2000" u="sng" dirty="0" smtClean="0">
              <a:solidFill>
                <a:srgbClr val="000099"/>
              </a:solidFill>
            </a:endParaRPr>
          </a:p>
          <a:p>
            <a:pPr marL="0" indent="0">
              <a:spcBef>
                <a:spcPts val="0"/>
              </a:spcBef>
              <a:buNone/>
            </a:pPr>
            <a:r>
              <a:rPr lang="zh-TW" altLang="en-US" sz="2000" dirty="0">
                <a:solidFill>
                  <a:srgbClr val="000099"/>
                </a:solidFill>
              </a:rPr>
              <a:t> </a:t>
            </a:r>
            <a:r>
              <a:rPr lang="zh-TW" altLang="en-US" sz="2000" dirty="0" smtClean="0">
                <a:solidFill>
                  <a:srgbClr val="000099"/>
                </a:solidFill>
              </a:rPr>
              <a:t>  </a:t>
            </a:r>
            <a:r>
              <a:rPr lang="zh-TW" altLang="zh-TW" sz="2000" u="sng" dirty="0" smtClean="0">
                <a:solidFill>
                  <a:srgbClr val="000099"/>
                </a:solidFill>
              </a:rPr>
              <a:t>人數</a:t>
            </a:r>
            <a:r>
              <a:rPr lang="zh-TW" altLang="zh-TW" sz="2000" u="sng" dirty="0">
                <a:solidFill>
                  <a:srgbClr val="000099"/>
                </a:solidFill>
              </a:rPr>
              <a:t>等資料</a:t>
            </a:r>
            <a:r>
              <a:rPr lang="en-US" altLang="zh-TW" sz="2000" u="sng" dirty="0" smtClean="0">
                <a:solidFill>
                  <a:srgbClr val="000099"/>
                </a:solidFill>
              </a:rPr>
              <a:t>)</a:t>
            </a:r>
            <a:r>
              <a:rPr lang="zh-TW" altLang="zh-TW" sz="2000" u="sng" dirty="0" smtClean="0">
                <a:solidFill>
                  <a:srgbClr val="000099"/>
                </a:solidFill>
              </a:rPr>
              <a:t>。</a:t>
            </a:r>
            <a:endParaRPr lang="zh-TW" altLang="zh-TW" sz="2000" dirty="0" smtClean="0">
              <a:solidFill>
                <a:srgbClr val="000099"/>
              </a:solidFill>
            </a:endParaRPr>
          </a:p>
          <a:p>
            <a:pPr marL="0" lvl="0" indent="0">
              <a:buNone/>
            </a:pPr>
            <a:r>
              <a:rPr lang="en-US" altLang="zh-TW" sz="2000" dirty="0" smtClean="0">
                <a:solidFill>
                  <a:srgbClr val="000099"/>
                </a:solidFill>
              </a:rPr>
              <a:t>(2)</a:t>
            </a:r>
            <a:r>
              <a:rPr lang="zh-TW" altLang="zh-TW" sz="2000" u="sng" dirty="0" smtClean="0">
                <a:solidFill>
                  <a:srgbClr val="000099"/>
                </a:solidFill>
              </a:rPr>
              <a:t>揭示主要及</a:t>
            </a:r>
            <a:r>
              <a:rPr lang="zh-TW" altLang="zh-TW" sz="2000" u="sng" dirty="0" smtClean="0">
                <a:solidFill>
                  <a:srgbClr val="000099"/>
                </a:solidFill>
              </a:rPr>
              <a:t>次要評估</a:t>
            </a:r>
            <a:r>
              <a:rPr lang="zh-TW" altLang="zh-TW" sz="2000" u="sng" dirty="0" smtClean="0">
                <a:solidFill>
                  <a:srgbClr val="000099"/>
                </a:solidFill>
              </a:rPr>
              <a:t>指標</a:t>
            </a:r>
            <a:r>
              <a:rPr lang="zh-TW" altLang="zh-TW" sz="2000" u="sng" dirty="0">
                <a:solidFill>
                  <a:srgbClr val="000099"/>
                </a:solidFill>
              </a:rPr>
              <a:t>之統計結果</a:t>
            </a:r>
            <a:r>
              <a:rPr lang="en-US" altLang="zh-TW" sz="2000" b="1" u="sng" dirty="0">
                <a:solidFill>
                  <a:srgbClr val="000099"/>
                </a:solidFill>
              </a:rPr>
              <a:t>(</a:t>
            </a:r>
            <a:r>
              <a:rPr lang="zh-TW" altLang="zh-TW" sz="2000" b="1" u="sng" dirty="0">
                <a:solidFill>
                  <a:srgbClr val="000099"/>
                </a:solidFill>
              </a:rPr>
              <a:t>例如</a:t>
            </a:r>
            <a:r>
              <a:rPr lang="en-US" altLang="zh-TW" sz="2000" b="1" u="sng" dirty="0">
                <a:solidFill>
                  <a:srgbClr val="000099"/>
                </a:solidFill>
              </a:rPr>
              <a:t>P</a:t>
            </a:r>
            <a:r>
              <a:rPr lang="zh-TW" altLang="zh-TW" sz="2000" b="1" u="sng" dirty="0">
                <a:solidFill>
                  <a:srgbClr val="000099"/>
                </a:solidFill>
              </a:rPr>
              <a:t>值</a:t>
            </a:r>
            <a:r>
              <a:rPr lang="en-US" altLang="zh-TW" sz="2000" b="1" u="sng" dirty="0">
                <a:solidFill>
                  <a:srgbClr val="000099"/>
                </a:solidFill>
              </a:rPr>
              <a:t>)</a:t>
            </a:r>
            <a:r>
              <a:rPr lang="zh-TW" altLang="zh-TW" sz="2000" u="sng" dirty="0">
                <a:solidFill>
                  <a:srgbClr val="000099"/>
                </a:solidFill>
              </a:rPr>
              <a:t>及統計上之</a:t>
            </a:r>
            <a:r>
              <a:rPr lang="zh-TW" altLang="zh-TW" sz="2000" u="sng" dirty="0" smtClean="0">
                <a:solidFill>
                  <a:srgbClr val="000099"/>
                </a:solidFill>
              </a:rPr>
              <a:t>意義</a:t>
            </a:r>
            <a:endParaRPr lang="en-US" altLang="zh-TW" sz="2000" u="sng" dirty="0" smtClean="0">
              <a:solidFill>
                <a:srgbClr val="000099"/>
              </a:solidFill>
            </a:endParaRPr>
          </a:p>
          <a:p>
            <a:pPr marL="0" lvl="0" indent="0">
              <a:spcBef>
                <a:spcPts val="0"/>
              </a:spcBef>
              <a:buNone/>
            </a:pPr>
            <a:r>
              <a:rPr lang="zh-TW" altLang="en-US" sz="2000" dirty="0" smtClean="0">
                <a:solidFill>
                  <a:srgbClr val="000099"/>
                </a:solidFill>
              </a:rPr>
              <a:t>   </a:t>
            </a:r>
            <a:r>
              <a:rPr lang="en-US" altLang="zh-TW" sz="2000" b="1" u="sng" dirty="0" smtClean="0">
                <a:solidFill>
                  <a:srgbClr val="000099"/>
                </a:solidFill>
              </a:rPr>
              <a:t>(</a:t>
            </a:r>
            <a:r>
              <a:rPr lang="zh-TW" altLang="zh-TW" sz="2000" b="1" u="sng" dirty="0" smtClean="0">
                <a:solidFill>
                  <a:srgbClr val="000099"/>
                </a:solidFill>
              </a:rPr>
              <a:t>例如是否達成統計上顯著結果</a:t>
            </a:r>
            <a:r>
              <a:rPr lang="en-US" altLang="zh-TW" sz="2000" b="1" u="sng" dirty="0" smtClean="0">
                <a:solidFill>
                  <a:srgbClr val="000099"/>
                </a:solidFill>
              </a:rPr>
              <a:t>)</a:t>
            </a:r>
            <a:r>
              <a:rPr lang="zh-TW" altLang="zh-TW" sz="2000" u="sng" dirty="0" smtClean="0">
                <a:solidFill>
                  <a:srgbClr val="000099"/>
                </a:solidFill>
              </a:rPr>
              <a:t>。</a:t>
            </a:r>
            <a:r>
              <a:rPr lang="zh-TW" altLang="zh-TW" sz="2000" u="sng" dirty="0">
                <a:solidFill>
                  <a:srgbClr val="000099"/>
                </a:solidFill>
              </a:rPr>
              <a:t>倘囿於其他重要原因導致</a:t>
            </a:r>
            <a:r>
              <a:rPr lang="zh-TW" altLang="zh-TW" sz="2000" u="sng" dirty="0" smtClean="0">
                <a:solidFill>
                  <a:srgbClr val="000099"/>
                </a:solidFill>
              </a:rPr>
              <a:t>公</a:t>
            </a:r>
            <a:endParaRPr lang="en-US" altLang="zh-TW" sz="2000" u="sng" dirty="0" smtClean="0">
              <a:solidFill>
                <a:srgbClr val="000099"/>
              </a:solidFill>
            </a:endParaRPr>
          </a:p>
          <a:p>
            <a:pPr marL="0" lvl="0" indent="0">
              <a:spcBef>
                <a:spcPts val="0"/>
              </a:spcBef>
              <a:buNone/>
            </a:pPr>
            <a:r>
              <a:rPr lang="zh-TW" altLang="en-US" sz="2000" dirty="0">
                <a:solidFill>
                  <a:srgbClr val="000099"/>
                </a:solidFill>
              </a:rPr>
              <a:t> </a:t>
            </a:r>
            <a:r>
              <a:rPr lang="zh-TW" altLang="en-US" sz="2000" dirty="0" smtClean="0">
                <a:solidFill>
                  <a:srgbClr val="000099"/>
                </a:solidFill>
              </a:rPr>
              <a:t>  </a:t>
            </a:r>
            <a:r>
              <a:rPr lang="zh-TW" altLang="zh-TW" sz="2000" u="sng" dirty="0" smtClean="0">
                <a:solidFill>
                  <a:srgbClr val="000099"/>
                </a:solidFill>
              </a:rPr>
              <a:t>司</a:t>
            </a:r>
            <a:r>
              <a:rPr lang="zh-TW" altLang="zh-TW" sz="2000" u="sng" dirty="0">
                <a:solidFill>
                  <a:srgbClr val="000099"/>
                </a:solidFill>
              </a:rPr>
              <a:t>無法揭示統計資料，則應敘明理由說明之，惟因未充分</a:t>
            </a:r>
            <a:r>
              <a:rPr lang="zh-TW" altLang="zh-TW" sz="2000" u="sng" dirty="0" smtClean="0">
                <a:solidFill>
                  <a:srgbClr val="000099"/>
                </a:solidFill>
              </a:rPr>
              <a:t>揭露</a:t>
            </a:r>
            <a:endParaRPr lang="en-US" altLang="zh-TW" sz="2000" u="sng" dirty="0" smtClean="0">
              <a:solidFill>
                <a:srgbClr val="000099"/>
              </a:solidFill>
            </a:endParaRPr>
          </a:p>
          <a:p>
            <a:pPr marL="0" lvl="0" indent="0">
              <a:spcBef>
                <a:spcPts val="0"/>
              </a:spcBef>
              <a:buNone/>
            </a:pPr>
            <a:r>
              <a:rPr lang="zh-TW" altLang="en-US" sz="2000" dirty="0">
                <a:solidFill>
                  <a:srgbClr val="000099"/>
                </a:solidFill>
              </a:rPr>
              <a:t> </a:t>
            </a:r>
            <a:r>
              <a:rPr lang="zh-TW" altLang="en-US" sz="2000" dirty="0" smtClean="0">
                <a:solidFill>
                  <a:srgbClr val="000099"/>
                </a:solidFill>
              </a:rPr>
              <a:t>  </a:t>
            </a:r>
            <a:r>
              <a:rPr lang="zh-TW" altLang="zh-TW" sz="2000" u="sng" dirty="0" smtClean="0">
                <a:solidFill>
                  <a:srgbClr val="000099"/>
                </a:solidFill>
              </a:rPr>
              <a:t>致</a:t>
            </a:r>
            <a:r>
              <a:rPr lang="zh-TW" altLang="zh-TW" sz="2000" u="sng" dirty="0">
                <a:solidFill>
                  <a:srgbClr val="000099"/>
                </a:solidFill>
              </a:rPr>
              <a:t>損及股東權益或引發爭訟事件，公司應自負其責。</a:t>
            </a:r>
            <a:endParaRPr lang="zh-TW" altLang="zh-TW" sz="2000" dirty="0">
              <a:solidFill>
                <a:srgbClr val="000099"/>
              </a:solidFill>
            </a:endParaRPr>
          </a:p>
          <a:p>
            <a:pPr marL="0" lvl="0" indent="0">
              <a:buNone/>
            </a:pPr>
            <a:r>
              <a:rPr lang="en-US" altLang="zh-TW" sz="2000" dirty="0" smtClean="0">
                <a:solidFill>
                  <a:srgbClr val="000099"/>
                </a:solidFill>
              </a:rPr>
              <a:t>(3)</a:t>
            </a:r>
            <a:r>
              <a:rPr lang="zh-TW" altLang="zh-TW" sz="2000" u="sng" dirty="0" smtClean="0">
                <a:solidFill>
                  <a:srgbClr val="000099"/>
                </a:solidFill>
              </a:rPr>
              <a:t>若</a:t>
            </a:r>
            <a:r>
              <a:rPr lang="zh-TW" altLang="zh-TW" sz="2000" u="sng" dirty="0">
                <a:solidFill>
                  <a:srgbClr val="000099"/>
                </a:solidFill>
              </a:rPr>
              <a:t>為知悉新藥</a:t>
            </a:r>
            <a:r>
              <a:rPr lang="zh-TW" altLang="zh-TW" sz="2000" b="1" u="sng" dirty="0">
                <a:solidFill>
                  <a:srgbClr val="000099"/>
                </a:solidFill>
              </a:rPr>
              <a:t>第三</a:t>
            </a:r>
            <a:r>
              <a:rPr lang="zh-TW" altLang="zh-TW" sz="2000" b="1" u="sng" dirty="0" smtClean="0">
                <a:solidFill>
                  <a:srgbClr val="000099"/>
                </a:solidFill>
              </a:rPr>
              <a:t>期人體</a:t>
            </a:r>
            <a:r>
              <a:rPr lang="zh-TW" altLang="zh-TW" sz="2000" b="1" u="sng" dirty="0">
                <a:solidFill>
                  <a:srgbClr val="000099"/>
                </a:solidFill>
              </a:rPr>
              <a:t>臨床試驗</a:t>
            </a:r>
            <a:r>
              <a:rPr lang="en-US" altLang="zh-TW" sz="2000" b="1" u="sng" dirty="0">
                <a:solidFill>
                  <a:srgbClr val="000099"/>
                </a:solidFill>
              </a:rPr>
              <a:t>(</a:t>
            </a:r>
            <a:r>
              <a:rPr lang="zh-TW" altLang="zh-TW" sz="2000" b="1" u="sng" dirty="0">
                <a:solidFill>
                  <a:srgbClr val="000099"/>
                </a:solidFill>
              </a:rPr>
              <a:t>含期中分析</a:t>
            </a:r>
            <a:r>
              <a:rPr lang="en-US" altLang="zh-TW" sz="2000" b="1" u="sng" dirty="0">
                <a:solidFill>
                  <a:srgbClr val="000099"/>
                </a:solidFill>
              </a:rPr>
              <a:t>) </a:t>
            </a:r>
            <a:r>
              <a:rPr lang="zh-TW" altLang="zh-TW" sz="2000" u="sng" dirty="0">
                <a:solidFill>
                  <a:srgbClr val="000099"/>
                </a:solidFill>
              </a:rPr>
              <a:t>之統計資料</a:t>
            </a:r>
            <a:r>
              <a:rPr lang="zh-TW" altLang="zh-TW" sz="2000" u="sng" dirty="0" smtClean="0">
                <a:solidFill>
                  <a:srgbClr val="000099"/>
                </a:solidFill>
              </a:rPr>
              <a:t>時</a:t>
            </a:r>
            <a:endParaRPr lang="en-US" altLang="zh-TW" sz="2000" u="sng" dirty="0" smtClean="0">
              <a:solidFill>
                <a:srgbClr val="000099"/>
              </a:solidFill>
            </a:endParaRPr>
          </a:p>
          <a:p>
            <a:pPr marL="0" lvl="0" indent="0">
              <a:spcBef>
                <a:spcPts val="0"/>
              </a:spcBef>
              <a:buNone/>
            </a:pPr>
            <a:r>
              <a:rPr lang="zh-TW" altLang="en-US" sz="2000" dirty="0">
                <a:solidFill>
                  <a:srgbClr val="000099"/>
                </a:solidFill>
              </a:rPr>
              <a:t> </a:t>
            </a:r>
            <a:r>
              <a:rPr lang="zh-TW" altLang="en-US" sz="2000" dirty="0" smtClean="0">
                <a:solidFill>
                  <a:srgbClr val="000099"/>
                </a:solidFill>
              </a:rPr>
              <a:t>  </a:t>
            </a:r>
            <a:r>
              <a:rPr lang="zh-TW" altLang="zh-TW" sz="2000" u="sng" dirty="0" smtClean="0">
                <a:solidFill>
                  <a:srgbClr val="000099"/>
                </a:solidFill>
              </a:rPr>
              <a:t>，</a:t>
            </a:r>
            <a:r>
              <a:rPr lang="zh-TW" altLang="zh-TW" sz="2000" u="sng" dirty="0">
                <a:solidFill>
                  <a:srgbClr val="000099"/>
                </a:solidFill>
              </a:rPr>
              <a:t>並請說明</a:t>
            </a:r>
            <a:r>
              <a:rPr lang="zh-TW" altLang="zh-TW" sz="2000" b="1" u="sng" dirty="0">
                <a:solidFill>
                  <a:srgbClr val="000099"/>
                </a:solidFill>
              </a:rPr>
              <a:t>未來新藥打入市場之</a:t>
            </a:r>
            <a:r>
              <a:rPr lang="zh-TW" altLang="zh-TW" sz="2000" b="1" u="sng" dirty="0" smtClean="0">
                <a:solidFill>
                  <a:srgbClr val="000099"/>
                </a:solidFill>
              </a:rPr>
              <a:t>計畫</a:t>
            </a:r>
            <a:r>
              <a:rPr lang="zh-TW" altLang="zh-TW" sz="2000" u="sng" dirty="0" smtClean="0">
                <a:solidFill>
                  <a:srgbClr val="000099"/>
                </a:solidFill>
              </a:rPr>
              <a:t>。</a:t>
            </a:r>
            <a:endParaRPr lang="zh-TW" altLang="zh-TW" sz="2000" dirty="0">
              <a:solidFill>
                <a:srgbClr val="000099"/>
              </a:solidFill>
            </a:endParaRPr>
          </a:p>
          <a:p>
            <a:pPr marL="0" indent="0">
              <a:buNone/>
            </a:pPr>
            <a:r>
              <a:rPr lang="en-US" altLang="zh-TW" sz="2000" dirty="0" smtClean="0">
                <a:solidFill>
                  <a:srgbClr val="000099"/>
                </a:solidFill>
              </a:rPr>
              <a:t>(4)</a:t>
            </a:r>
            <a:r>
              <a:rPr lang="zh-TW" altLang="zh-TW" sz="2000" u="sng" dirty="0" smtClean="0">
                <a:solidFill>
                  <a:srgbClr val="000099"/>
                </a:solidFill>
              </a:rPr>
              <a:t>公司</a:t>
            </a:r>
            <a:r>
              <a:rPr lang="zh-TW" altLang="zh-TW" sz="2000" u="sng" dirty="0">
                <a:solidFill>
                  <a:srgbClr val="000099"/>
                </a:solidFill>
              </a:rPr>
              <a:t>另應加註投資風險之警語</a:t>
            </a:r>
            <a:r>
              <a:rPr lang="zh-TW" altLang="zh-TW" sz="2000" b="1" u="sng" dirty="0">
                <a:solidFill>
                  <a:srgbClr val="000099"/>
                </a:solidFill>
              </a:rPr>
              <a:t>「單一臨床試驗</a:t>
            </a:r>
            <a:r>
              <a:rPr lang="zh-TW" altLang="zh-TW" sz="2000" b="1" u="sng" dirty="0" smtClean="0">
                <a:solidFill>
                  <a:srgbClr val="000099"/>
                </a:solidFill>
              </a:rPr>
              <a:t>結果，</a:t>
            </a:r>
            <a:r>
              <a:rPr lang="zh-TW" altLang="zh-TW" sz="2000" b="1" u="sng" dirty="0">
                <a:solidFill>
                  <a:srgbClr val="000099"/>
                </a:solidFill>
              </a:rPr>
              <a:t>並不</a:t>
            </a:r>
            <a:r>
              <a:rPr lang="zh-TW" altLang="zh-TW" sz="2000" b="1" u="sng" dirty="0" smtClean="0">
                <a:solidFill>
                  <a:srgbClr val="000099"/>
                </a:solidFill>
              </a:rPr>
              <a:t>足</a:t>
            </a:r>
            <a:endParaRPr lang="en-US" altLang="zh-TW" sz="2000" b="1" u="sng" dirty="0" smtClean="0">
              <a:solidFill>
                <a:srgbClr val="000099"/>
              </a:solidFill>
            </a:endParaRPr>
          </a:p>
          <a:p>
            <a:pPr marL="0" indent="0">
              <a:spcBef>
                <a:spcPts val="0"/>
              </a:spcBef>
              <a:buNone/>
            </a:pPr>
            <a:r>
              <a:rPr lang="zh-TW" altLang="en-US" sz="2000" b="1" dirty="0">
                <a:solidFill>
                  <a:srgbClr val="000099"/>
                </a:solidFill>
              </a:rPr>
              <a:t> </a:t>
            </a:r>
            <a:r>
              <a:rPr lang="zh-TW" altLang="en-US" sz="2000" b="1" dirty="0" smtClean="0">
                <a:solidFill>
                  <a:srgbClr val="000099"/>
                </a:solidFill>
              </a:rPr>
              <a:t>  </a:t>
            </a:r>
            <a:r>
              <a:rPr lang="zh-TW" altLang="zh-TW" sz="2000" b="1" u="sng" dirty="0" smtClean="0">
                <a:solidFill>
                  <a:srgbClr val="000099"/>
                </a:solidFill>
              </a:rPr>
              <a:t>以</a:t>
            </a:r>
            <a:r>
              <a:rPr lang="zh-TW" altLang="zh-TW" sz="2000" b="1" u="sng" dirty="0">
                <a:solidFill>
                  <a:srgbClr val="000099"/>
                </a:solidFill>
              </a:rPr>
              <a:t>充分反映未來新藥開發上市之成敗，投資人應審慎判斷</a:t>
            </a:r>
            <a:r>
              <a:rPr lang="zh-TW" altLang="zh-TW" sz="2000" b="1" u="sng" dirty="0" smtClean="0">
                <a:solidFill>
                  <a:srgbClr val="000099"/>
                </a:solidFill>
              </a:rPr>
              <a:t>謹慎</a:t>
            </a:r>
            <a:endParaRPr lang="en-US" altLang="zh-TW" sz="2000" b="1" u="sng" dirty="0" smtClean="0">
              <a:solidFill>
                <a:srgbClr val="000099"/>
              </a:solidFill>
            </a:endParaRPr>
          </a:p>
          <a:p>
            <a:pPr marL="0" indent="0">
              <a:spcBef>
                <a:spcPts val="0"/>
              </a:spcBef>
              <a:buNone/>
            </a:pPr>
            <a:r>
              <a:rPr lang="zh-TW" altLang="en-US" sz="2000" b="1" dirty="0">
                <a:solidFill>
                  <a:srgbClr val="000099"/>
                </a:solidFill>
              </a:rPr>
              <a:t> </a:t>
            </a:r>
            <a:r>
              <a:rPr lang="zh-TW" altLang="en-US" sz="2000" b="1" dirty="0" smtClean="0">
                <a:solidFill>
                  <a:srgbClr val="000099"/>
                </a:solidFill>
              </a:rPr>
              <a:t>  </a:t>
            </a:r>
            <a:r>
              <a:rPr lang="zh-TW" altLang="zh-TW" sz="2000" b="1" u="sng" dirty="0" smtClean="0">
                <a:solidFill>
                  <a:srgbClr val="000099"/>
                </a:solidFill>
              </a:rPr>
              <a:t>投資</a:t>
            </a:r>
            <a:r>
              <a:rPr lang="zh-TW" altLang="zh-TW" sz="2000" b="1" u="sng" dirty="0">
                <a:solidFill>
                  <a:srgbClr val="000099"/>
                </a:solidFill>
              </a:rPr>
              <a:t>。</a:t>
            </a:r>
            <a:r>
              <a:rPr lang="zh-TW" altLang="zh-TW" sz="2000" b="1" u="sng" dirty="0" smtClean="0">
                <a:solidFill>
                  <a:srgbClr val="000099"/>
                </a:solidFill>
              </a:rPr>
              <a:t>」</a:t>
            </a:r>
            <a:r>
              <a:rPr lang="zh-TW" altLang="zh-TW" sz="2000" u="sng" dirty="0" smtClean="0">
                <a:solidFill>
                  <a:srgbClr val="000099"/>
                </a:solidFill>
              </a:rPr>
              <a:t>等</a:t>
            </a:r>
            <a:r>
              <a:rPr lang="zh-TW" altLang="zh-TW" sz="2000" u="sng" dirty="0">
                <a:solidFill>
                  <a:srgbClr val="000099"/>
                </a:solidFill>
              </a:rPr>
              <a:t>資訊。</a:t>
            </a:r>
            <a:endParaRPr lang="zh-TW" altLang="en-US" sz="2000" dirty="0" smtClean="0">
              <a:solidFill>
                <a:srgbClr val="000099"/>
              </a:solidFill>
            </a:endParaRPr>
          </a:p>
        </p:txBody>
      </p:sp>
    </p:spTree>
    <p:extLst>
      <p:ext uri="{BB962C8B-B14F-4D97-AF65-F5344CB8AC3E}">
        <p14:creationId xmlns:p14="http://schemas.microsoft.com/office/powerpoint/2010/main" val="149151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127">
                                            <p:txEl>
                                              <p:pRg st="2" end="2"/>
                                            </p:txEl>
                                          </p:spTgt>
                                        </p:tgtEl>
                                        <p:attrNameLst>
                                          <p:attrName>style.visibility</p:attrName>
                                        </p:attrNameLst>
                                      </p:cBhvr>
                                      <p:to>
                                        <p:strVal val="visible"/>
                                      </p:to>
                                    </p:set>
                                    <p:anim calcmode="lin" valueType="num">
                                      <p:cBhvr additive="base">
                                        <p:cTn id="11" dur="500" fill="hold"/>
                                        <p:tgtEl>
                                          <p:spTgt spid="512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127">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127">
                                            <p:txEl>
                                              <p:pRg st="3" end="3"/>
                                            </p:txEl>
                                          </p:spTgt>
                                        </p:tgtEl>
                                        <p:attrNameLst>
                                          <p:attrName>style.visibility</p:attrName>
                                        </p:attrNameLst>
                                      </p:cBhvr>
                                      <p:to>
                                        <p:strVal val="visible"/>
                                      </p:to>
                                    </p:set>
                                    <p:anim calcmode="lin" valueType="num">
                                      <p:cBhvr additive="base">
                                        <p:cTn id="15" dur="500" fill="hold"/>
                                        <p:tgtEl>
                                          <p:spTgt spid="5127">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127">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127">
                                            <p:txEl>
                                              <p:pRg st="4" end="4"/>
                                            </p:txEl>
                                          </p:spTgt>
                                        </p:tgtEl>
                                        <p:attrNameLst>
                                          <p:attrName>style.visibility</p:attrName>
                                        </p:attrNameLst>
                                      </p:cBhvr>
                                      <p:to>
                                        <p:strVal val="visible"/>
                                      </p:to>
                                    </p:set>
                                    <p:anim calcmode="lin" valueType="num">
                                      <p:cBhvr additive="base">
                                        <p:cTn id="19" dur="500" fill="hold"/>
                                        <p:tgtEl>
                                          <p:spTgt spid="512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127">
                                            <p:txEl>
                                              <p:pRg st="5" end="5"/>
                                            </p:txEl>
                                          </p:spTgt>
                                        </p:tgtEl>
                                        <p:attrNameLst>
                                          <p:attrName>style.visibility</p:attrName>
                                        </p:attrNameLst>
                                      </p:cBhvr>
                                      <p:to>
                                        <p:strVal val="visible"/>
                                      </p:to>
                                    </p:set>
                                    <p:anim calcmode="lin" valueType="num">
                                      <p:cBhvr additive="base">
                                        <p:cTn id="25" dur="500" fill="hold"/>
                                        <p:tgtEl>
                                          <p:spTgt spid="512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7">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127">
                                            <p:txEl>
                                              <p:pRg st="6" end="6"/>
                                            </p:txEl>
                                          </p:spTgt>
                                        </p:tgtEl>
                                        <p:attrNameLst>
                                          <p:attrName>style.visibility</p:attrName>
                                        </p:attrNameLst>
                                      </p:cBhvr>
                                      <p:to>
                                        <p:strVal val="visible"/>
                                      </p:to>
                                    </p:set>
                                    <p:anim calcmode="lin" valueType="num">
                                      <p:cBhvr additive="base">
                                        <p:cTn id="29" dur="500" fill="hold"/>
                                        <p:tgtEl>
                                          <p:spTgt spid="5127">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127">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127">
                                            <p:txEl>
                                              <p:pRg st="7" end="7"/>
                                            </p:txEl>
                                          </p:spTgt>
                                        </p:tgtEl>
                                        <p:attrNameLst>
                                          <p:attrName>style.visibility</p:attrName>
                                        </p:attrNameLst>
                                      </p:cBhvr>
                                      <p:to>
                                        <p:strVal val="visible"/>
                                      </p:to>
                                    </p:set>
                                    <p:anim calcmode="lin" valueType="num">
                                      <p:cBhvr additive="base">
                                        <p:cTn id="33" dur="500" fill="hold"/>
                                        <p:tgtEl>
                                          <p:spTgt spid="5127">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127">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127">
                                            <p:txEl>
                                              <p:pRg st="8" end="8"/>
                                            </p:txEl>
                                          </p:spTgt>
                                        </p:tgtEl>
                                        <p:attrNameLst>
                                          <p:attrName>style.visibility</p:attrName>
                                        </p:attrNameLst>
                                      </p:cBhvr>
                                      <p:to>
                                        <p:strVal val="visible"/>
                                      </p:to>
                                    </p:set>
                                    <p:anim calcmode="lin" valueType="num">
                                      <p:cBhvr additive="base">
                                        <p:cTn id="37" dur="500" fill="hold"/>
                                        <p:tgtEl>
                                          <p:spTgt spid="5127">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12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127">
                                            <p:txEl>
                                              <p:pRg st="9" end="9"/>
                                            </p:txEl>
                                          </p:spTgt>
                                        </p:tgtEl>
                                        <p:attrNameLst>
                                          <p:attrName>style.visibility</p:attrName>
                                        </p:attrNameLst>
                                      </p:cBhvr>
                                      <p:to>
                                        <p:strVal val="visible"/>
                                      </p:to>
                                    </p:set>
                                    <p:anim calcmode="lin" valueType="num">
                                      <p:cBhvr additive="base">
                                        <p:cTn id="43" dur="500" fill="hold"/>
                                        <p:tgtEl>
                                          <p:spTgt spid="5127">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127">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127">
                                            <p:txEl>
                                              <p:pRg st="10" end="10"/>
                                            </p:txEl>
                                          </p:spTgt>
                                        </p:tgtEl>
                                        <p:attrNameLst>
                                          <p:attrName>style.visibility</p:attrName>
                                        </p:attrNameLst>
                                      </p:cBhvr>
                                      <p:to>
                                        <p:strVal val="visible"/>
                                      </p:to>
                                    </p:set>
                                    <p:anim calcmode="lin" valueType="num">
                                      <p:cBhvr additive="base">
                                        <p:cTn id="47" dur="500" fill="hold"/>
                                        <p:tgtEl>
                                          <p:spTgt spid="5127">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12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5127">
                                            <p:txEl>
                                              <p:pRg st="11" end="11"/>
                                            </p:txEl>
                                          </p:spTgt>
                                        </p:tgtEl>
                                        <p:attrNameLst>
                                          <p:attrName>style.visibility</p:attrName>
                                        </p:attrNameLst>
                                      </p:cBhvr>
                                      <p:to>
                                        <p:strVal val="visible"/>
                                      </p:to>
                                    </p:set>
                                    <p:anim calcmode="lin" valueType="num">
                                      <p:cBhvr additive="base">
                                        <p:cTn id="53" dur="500" fill="hold"/>
                                        <p:tgtEl>
                                          <p:spTgt spid="5127">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127">
                                            <p:txEl>
                                              <p:pRg st="11" end="11"/>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5127">
                                            <p:txEl>
                                              <p:pRg st="12" end="12"/>
                                            </p:txEl>
                                          </p:spTgt>
                                        </p:tgtEl>
                                        <p:attrNameLst>
                                          <p:attrName>style.visibility</p:attrName>
                                        </p:attrNameLst>
                                      </p:cBhvr>
                                      <p:to>
                                        <p:strVal val="visible"/>
                                      </p:to>
                                    </p:set>
                                    <p:anim calcmode="lin" valueType="num">
                                      <p:cBhvr additive="base">
                                        <p:cTn id="57" dur="500" fill="hold"/>
                                        <p:tgtEl>
                                          <p:spTgt spid="5127">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127">
                                            <p:txEl>
                                              <p:pRg st="12" end="12"/>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5127">
                                            <p:txEl>
                                              <p:pRg st="13" end="13"/>
                                            </p:txEl>
                                          </p:spTgt>
                                        </p:tgtEl>
                                        <p:attrNameLst>
                                          <p:attrName>style.visibility</p:attrName>
                                        </p:attrNameLst>
                                      </p:cBhvr>
                                      <p:to>
                                        <p:strVal val="visible"/>
                                      </p:to>
                                    </p:set>
                                    <p:anim calcmode="lin" valueType="num">
                                      <p:cBhvr additive="base">
                                        <p:cTn id="61" dur="500" fill="hold"/>
                                        <p:tgtEl>
                                          <p:spTgt spid="5127">
                                            <p:txEl>
                                              <p:pRg st="13" end="1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127">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endParaRPr lang="zh-TW" altLang="en-US" sz="1400">
              <a:solidFill>
                <a:srgbClr val="800080"/>
              </a:solidFill>
              <a:latin typeface="Arial" panose="020B0604020202020204" pitchFamily="34" charset="0"/>
              <a:ea typeface="新細明體" panose="02020500000000000000" pitchFamily="18" charset="-120"/>
            </a:endParaRPr>
          </a:p>
          <a:p>
            <a:pPr eaLnBrk="1" hangingPunct="1">
              <a:spcBef>
                <a:spcPct val="0"/>
              </a:spcBef>
              <a:buClrTx/>
              <a:buSzTx/>
              <a:buFontTx/>
              <a:buNone/>
            </a:pPr>
            <a:fld id="{65FD6B09-3A32-4A95-9B9C-066315A9C1F0}"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36</a:t>
            </a:fld>
            <a:endParaRPr lang="zh-TW" altLang="en-US" sz="1400">
              <a:solidFill>
                <a:srgbClr val="800080"/>
              </a:solidFill>
              <a:latin typeface="Arial" panose="020B0604020202020204" pitchFamily="34" charset="0"/>
              <a:ea typeface="新細明體" panose="02020500000000000000" pitchFamily="18" charset="-120"/>
            </a:endParaRPr>
          </a:p>
        </p:txBody>
      </p:sp>
      <p:sp>
        <p:nvSpPr>
          <p:cNvPr id="7171" name="Rectangle 2"/>
          <p:cNvSpPr>
            <a:spLocks noGrp="1" noChangeArrowheads="1"/>
          </p:cNvSpPr>
          <p:nvPr>
            <p:ph type="title"/>
          </p:nvPr>
        </p:nvSpPr>
        <p:spPr bwMode="auto">
          <a:xfrm>
            <a:off x="1908175" y="255588"/>
            <a:ext cx="6840538" cy="725487"/>
          </a:xfrm>
        </p:spPr>
        <p:txBody>
          <a:bodyPr vert="horz" wrap="square" lIns="91440" tIns="45720" rIns="91440" bIns="45720" numCol="1" anchorCtr="0" compatLnSpc="1">
            <a:prstTxWarp prst="textNoShape">
              <a:avLst/>
            </a:prstTxWarp>
            <a:normAutofit fontScale="90000"/>
          </a:bodyPr>
          <a:lstStyle/>
          <a:p>
            <a:pPr algn="ctr">
              <a:defRPr/>
            </a:pPr>
            <a:r>
              <a:rPr lang="zh-TW" altLang="en-US" sz="4000" dirty="0" smtClean="0">
                <a:solidFill>
                  <a:schemeClr val="tx2">
                    <a:satMod val="130000"/>
                  </a:schemeClr>
                </a:solidFill>
              </a:rPr>
              <a:t>參、重大訊息應避免發布之內容</a:t>
            </a:r>
            <a:endParaRPr lang="zh-TW" altLang="en-US" sz="4000" b="1" dirty="0" smtClean="0">
              <a:solidFill>
                <a:srgbClr val="000099"/>
              </a:solidFill>
              <a:effectLst/>
            </a:endParaRPr>
          </a:p>
        </p:txBody>
      </p:sp>
      <p:sp>
        <p:nvSpPr>
          <p:cNvPr id="5127" name="矩形 7"/>
          <p:cNvSpPr>
            <a:spLocks noChangeArrowheads="1"/>
          </p:cNvSpPr>
          <p:nvPr/>
        </p:nvSpPr>
        <p:spPr bwMode="auto">
          <a:xfrm>
            <a:off x="1258888" y="1125538"/>
            <a:ext cx="7489825"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3038" indent="-173038"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 typeface="Arial" panose="020B0604020202020204" pitchFamily="34" charset="0"/>
              <a:buChar char="•"/>
            </a:pPr>
            <a:r>
              <a:rPr lang="zh-TW" altLang="en-US" sz="2000" dirty="0"/>
              <a:t>重大訊息設置目的之一為維持市場之公平性及保障投資人權益，若公司發生重大事件符合重大訊息規範應發布者，其發布內容應為事實陳述，</a:t>
            </a:r>
            <a:r>
              <a:rPr lang="zh-TW" altLang="en-US" sz="2000" u="sng" dirty="0"/>
              <a:t>且應採中性言論，內容不應偏頗或使用易令股東及投資大眾誤解之預測性資訊</a:t>
            </a:r>
            <a:r>
              <a:rPr lang="zh-TW" altLang="en-US" sz="2000" dirty="0"/>
              <a:t>（例如：年度營收目標</a:t>
            </a:r>
            <a:r>
              <a:rPr lang="en-US" altLang="zh-TW" sz="2000" dirty="0"/>
              <a:t>100</a:t>
            </a:r>
            <a:r>
              <a:rPr lang="zh-TW" altLang="en-US" sz="2000" dirty="0"/>
              <a:t>億元），故公司不可藉由重大訊息闡述公司經營理念或經營目標，且公司發布重大訊息之內容不得有誇耀性或類似廣告宣傳文字之描述。</a:t>
            </a:r>
            <a:r>
              <a:rPr lang="en-US" altLang="zh-TW" sz="1200" dirty="0"/>
              <a:t>(11</a:t>
            </a:r>
          </a:p>
          <a:p>
            <a:pPr eaLnBrk="1" hangingPunct="1">
              <a:spcBef>
                <a:spcPct val="0"/>
              </a:spcBef>
              <a:buClrTx/>
              <a:buSzTx/>
              <a:buFont typeface="Arial" panose="020B0604020202020204" pitchFamily="34" charset="0"/>
              <a:buChar char="•"/>
            </a:pPr>
            <a:endParaRPr lang="en-US" altLang="zh-TW" sz="2000" dirty="0"/>
          </a:p>
          <a:p>
            <a:pPr eaLnBrk="1" hangingPunct="1">
              <a:spcBef>
                <a:spcPct val="0"/>
              </a:spcBef>
              <a:buClrTx/>
              <a:buSzTx/>
              <a:buFont typeface="Arial" panose="020B0604020202020204" pitchFamily="34" charset="0"/>
              <a:buChar char="•"/>
            </a:pPr>
            <a:r>
              <a:rPr lang="zh-TW" altLang="en-US" sz="2000" dirty="0"/>
              <a:t>新藥研發公司申請臨床試驗需依規定於台灣藥品臨床試驗資訊網上傳相關資料，該網站即公開供大眾查閱，為避免生技醫療公司藉由重大訊息媒介宣傳醫療效能，以達招徠銷售之目的，而有觸犯藥事法之虞，生技醫療公司輸入與生技新藥研發相關重大訊息時，</a:t>
            </a:r>
            <a:r>
              <a:rPr lang="zh-TW" altLang="en-US" sz="2000" u="sng" dirty="0"/>
              <a:t>有關醫療效能部分係以台灣藥品臨床試驗資訊網揭示之內容為準，故發行公司應提供台灣藥品臨床試驗資訊網之網址，供投資人連結至該網站查閱</a:t>
            </a:r>
            <a:r>
              <a:rPr lang="zh-TW" altLang="en-US" sz="2000" dirty="0"/>
              <a:t>。</a:t>
            </a:r>
            <a:r>
              <a:rPr lang="en-US" altLang="zh-TW" sz="1200" dirty="0"/>
              <a:t>(14</a:t>
            </a:r>
          </a:p>
          <a:p>
            <a:pPr eaLnBrk="1" hangingPunct="1">
              <a:spcBef>
                <a:spcPct val="0"/>
              </a:spcBef>
              <a:buClrTx/>
              <a:buSzTx/>
              <a:buFont typeface="Arial" panose="020B0604020202020204" pitchFamily="34" charset="0"/>
              <a:buChar char="•"/>
            </a:pPr>
            <a:endParaRPr lang="en-US" altLang="zh-TW"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endParaRPr lang="zh-TW" altLang="en-US" sz="1400">
              <a:solidFill>
                <a:srgbClr val="800080"/>
              </a:solidFill>
              <a:latin typeface="Arial" panose="020B0604020202020204" pitchFamily="34" charset="0"/>
              <a:ea typeface="新細明體" panose="02020500000000000000" pitchFamily="18" charset="-120"/>
            </a:endParaRPr>
          </a:p>
          <a:p>
            <a:pPr eaLnBrk="1" hangingPunct="1">
              <a:spcBef>
                <a:spcPct val="0"/>
              </a:spcBef>
              <a:buClrTx/>
              <a:buSzTx/>
              <a:buFontTx/>
              <a:buNone/>
            </a:pPr>
            <a:fld id="{3198B4E9-4DB7-482F-8B9A-820C6A7178CA}"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37</a:t>
            </a:fld>
            <a:endParaRPr lang="zh-TW" altLang="en-US" sz="1400">
              <a:solidFill>
                <a:srgbClr val="800080"/>
              </a:solidFill>
              <a:latin typeface="Arial" panose="020B0604020202020204" pitchFamily="34" charset="0"/>
              <a:ea typeface="新細明體" panose="02020500000000000000" pitchFamily="18" charset="-120"/>
            </a:endParaRPr>
          </a:p>
        </p:txBody>
      </p:sp>
      <p:sp>
        <p:nvSpPr>
          <p:cNvPr id="7171" name="Rectangle 2"/>
          <p:cNvSpPr>
            <a:spLocks noGrp="1" noChangeArrowheads="1"/>
          </p:cNvSpPr>
          <p:nvPr>
            <p:ph type="title"/>
          </p:nvPr>
        </p:nvSpPr>
        <p:spPr bwMode="auto">
          <a:xfrm>
            <a:off x="2051050" y="255588"/>
            <a:ext cx="6842125" cy="725487"/>
          </a:xfrm>
        </p:spPr>
        <p:txBody>
          <a:bodyPr vert="horz" wrap="square" lIns="91440" tIns="45720" rIns="91440" bIns="45720" numCol="1" anchorCtr="0" compatLnSpc="1">
            <a:prstTxWarp prst="textNoShape">
              <a:avLst/>
            </a:prstTxWarp>
          </a:bodyPr>
          <a:lstStyle/>
          <a:p>
            <a:pPr algn="ctr">
              <a:defRPr/>
            </a:pPr>
            <a:r>
              <a:rPr lang="zh-TW" altLang="en-US" sz="3200" dirty="0" smtClean="0">
                <a:solidFill>
                  <a:schemeClr val="tx2">
                    <a:satMod val="130000"/>
                  </a:schemeClr>
                </a:solidFill>
              </a:rPr>
              <a:t>肆、回應</a:t>
            </a:r>
            <a:r>
              <a:rPr lang="en-US" altLang="zh-TW" sz="3200" dirty="0" smtClean="0">
                <a:solidFill>
                  <a:schemeClr val="tx2">
                    <a:satMod val="130000"/>
                  </a:schemeClr>
                </a:solidFill>
              </a:rPr>
              <a:t>(</a:t>
            </a:r>
            <a:r>
              <a:rPr lang="zh-TW" altLang="en-US" sz="3200" dirty="0" smtClean="0">
                <a:solidFill>
                  <a:schemeClr val="tx2">
                    <a:satMod val="130000"/>
                  </a:schemeClr>
                </a:solidFill>
              </a:rPr>
              <a:t>澄清</a:t>
            </a:r>
            <a:r>
              <a:rPr lang="en-US" altLang="zh-TW" sz="3200" dirty="0" smtClean="0">
                <a:solidFill>
                  <a:schemeClr val="tx2">
                    <a:satMod val="130000"/>
                  </a:schemeClr>
                </a:solidFill>
              </a:rPr>
              <a:t>)</a:t>
            </a:r>
            <a:r>
              <a:rPr lang="zh-TW" altLang="en-US" sz="3200" dirty="0" smtClean="0">
                <a:solidFill>
                  <a:schemeClr val="tx2">
                    <a:satMod val="130000"/>
                  </a:schemeClr>
                </a:solidFill>
              </a:rPr>
              <a:t>媒體報導應注意事項</a:t>
            </a:r>
            <a:endParaRPr lang="zh-TW" altLang="en-US" sz="3200" b="1" dirty="0" smtClean="0">
              <a:solidFill>
                <a:srgbClr val="000099"/>
              </a:solidFill>
              <a:effectLst/>
            </a:endParaRPr>
          </a:p>
        </p:txBody>
      </p:sp>
      <p:sp>
        <p:nvSpPr>
          <p:cNvPr id="5127" name="矩形 7"/>
          <p:cNvSpPr>
            <a:spLocks noChangeArrowheads="1"/>
          </p:cNvSpPr>
          <p:nvPr/>
        </p:nvSpPr>
        <p:spPr bwMode="auto">
          <a:xfrm>
            <a:off x="1257300" y="1196975"/>
            <a:ext cx="7489825"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3038" indent="-173038"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 typeface="Arial" panose="020B0604020202020204" pitchFamily="34" charset="0"/>
              <a:buChar char="•"/>
            </a:pPr>
            <a:r>
              <a:rPr lang="zh-TW" altLang="en-US" sz="2600" dirty="0"/>
              <a:t>公司發現媒體報導之內容有與事實或公司揭露之</a:t>
            </a:r>
            <a:r>
              <a:rPr lang="zh-TW" altLang="en-US" sz="2600" u="sng" dirty="0"/>
              <a:t>內容不符</a:t>
            </a:r>
            <a:r>
              <a:rPr lang="zh-TW" altLang="en-US" sz="2600" dirty="0"/>
              <a:t>時，</a:t>
            </a:r>
            <a:r>
              <a:rPr lang="zh-TW" altLang="en-US" sz="2600" u="sng" dirty="0"/>
              <a:t>應即時於公開資訊觀測站澄清</a:t>
            </a:r>
            <a:r>
              <a:rPr lang="zh-TW" altLang="en-US" sz="2600" dirty="0"/>
              <a:t>，且回應內容應正確、完整、即時及公平，必要時並應向該媒體反映或要求更正。倘媒體所報導之資訊有涉及發行公司依相關法規限制不得對外公布之內容時，發行公司於發布重大訊息澄清時，應具體說明事實情況，而不宜以媒體自行推估等託辭迴避澄清義務，</a:t>
            </a:r>
            <a:r>
              <a:rPr lang="zh-TW" altLang="zh-TW" sz="2600" dirty="0"/>
              <a:t>如其係依相關法規已明訂不應於期中階段揭露之事項，發行公司於發布重大訊息澄清時，應具體說明該等報導內容依法無從取得。</a:t>
            </a:r>
            <a:r>
              <a:rPr lang="en-US" altLang="zh-TW" sz="1200" dirty="0"/>
              <a:t>(15</a:t>
            </a:r>
            <a:endParaRPr lang="zh-TW" altLang="en-US" sz="1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endParaRPr lang="zh-TW" altLang="en-US" sz="1400">
              <a:solidFill>
                <a:srgbClr val="800080"/>
              </a:solidFill>
              <a:latin typeface="Arial" panose="020B0604020202020204" pitchFamily="34" charset="0"/>
              <a:ea typeface="新細明體" panose="02020500000000000000" pitchFamily="18" charset="-120"/>
            </a:endParaRPr>
          </a:p>
          <a:p>
            <a:pPr eaLnBrk="1" hangingPunct="1">
              <a:spcBef>
                <a:spcPct val="0"/>
              </a:spcBef>
              <a:buClrTx/>
              <a:buSzTx/>
              <a:buFontTx/>
              <a:buNone/>
            </a:pPr>
            <a:fld id="{BF722A90-B8F7-4BB9-97DA-1AFFEFACE770}"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38</a:t>
            </a:fld>
            <a:endParaRPr lang="zh-TW" altLang="en-US" sz="1400">
              <a:solidFill>
                <a:srgbClr val="800080"/>
              </a:solidFill>
              <a:latin typeface="Arial" panose="020B0604020202020204" pitchFamily="34" charset="0"/>
              <a:ea typeface="新細明體" panose="02020500000000000000" pitchFamily="18" charset="-120"/>
            </a:endParaRPr>
          </a:p>
        </p:txBody>
      </p:sp>
      <p:sp>
        <p:nvSpPr>
          <p:cNvPr id="7171" name="Rectangle 2"/>
          <p:cNvSpPr>
            <a:spLocks noGrp="1" noChangeArrowheads="1"/>
          </p:cNvSpPr>
          <p:nvPr>
            <p:ph type="title"/>
          </p:nvPr>
        </p:nvSpPr>
        <p:spPr bwMode="auto">
          <a:xfrm>
            <a:off x="1763713" y="255588"/>
            <a:ext cx="6985000" cy="725487"/>
          </a:xfrm>
        </p:spPr>
        <p:txBody>
          <a:bodyPr vert="horz" wrap="square" lIns="91440" tIns="45720" rIns="91440" bIns="45720" numCol="1" anchorCtr="0" compatLnSpc="1">
            <a:prstTxWarp prst="textNoShape">
              <a:avLst/>
            </a:prstTxWarp>
            <a:normAutofit fontScale="90000"/>
          </a:bodyPr>
          <a:lstStyle/>
          <a:p>
            <a:pPr algn="ctr">
              <a:defRPr/>
            </a:pPr>
            <a:r>
              <a:rPr lang="zh-TW" altLang="en-US" sz="3200" dirty="0" smtClean="0">
                <a:solidFill>
                  <a:schemeClr val="tx2">
                    <a:satMod val="130000"/>
                  </a:schemeClr>
                </a:solidFill>
              </a:rPr>
              <a:t>伍、發行公司對外發言應注意事項</a:t>
            </a:r>
            <a:r>
              <a:rPr lang="en-US" altLang="zh-TW" sz="3200" dirty="0" smtClean="0">
                <a:solidFill>
                  <a:schemeClr val="tx2">
                    <a:satMod val="130000"/>
                  </a:schemeClr>
                </a:solidFill>
              </a:rPr>
              <a:t>(1/2)</a:t>
            </a:r>
            <a:endParaRPr lang="zh-TW" altLang="en-US" sz="3200" b="1" dirty="0" smtClean="0">
              <a:solidFill>
                <a:srgbClr val="000099"/>
              </a:solidFill>
              <a:effectLst/>
            </a:endParaRPr>
          </a:p>
        </p:txBody>
      </p:sp>
      <p:sp>
        <p:nvSpPr>
          <p:cNvPr id="5127" name="矩形 7"/>
          <p:cNvSpPr>
            <a:spLocks noChangeArrowheads="1"/>
          </p:cNvSpPr>
          <p:nvPr/>
        </p:nvSpPr>
        <p:spPr bwMode="auto">
          <a:xfrm>
            <a:off x="1258888" y="1700808"/>
            <a:ext cx="748982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1813" indent="-531813"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 typeface="Wingdings 2" panose="05020102010507070707" pitchFamily="18" charset="2"/>
              <a:buNone/>
            </a:pPr>
            <a:r>
              <a:rPr lang="en-US" altLang="zh-TW" sz="2200" dirty="0"/>
              <a:t>(</a:t>
            </a:r>
            <a:r>
              <a:rPr lang="zh-TW" altLang="en-US" sz="2200" dirty="0"/>
              <a:t>一</a:t>
            </a:r>
            <a:r>
              <a:rPr lang="en-US" altLang="zh-TW" sz="2200" dirty="0"/>
              <a:t>)</a:t>
            </a:r>
            <a:r>
              <a:rPr lang="zh-TW" altLang="en-US" sz="2200" dirty="0"/>
              <a:t>除法律或法令另有規定外，發行公司應指定發言人或代理發言人處理，並應確認代理順序；必要時，得由公司負責人直接負責處理，發行公司發言人及代理發言人之發言內容應以公司授權之範圍為限，且除公司</a:t>
            </a:r>
            <a:r>
              <a:rPr lang="zh-TW" altLang="en-US" sz="2200" u="sng" dirty="0"/>
              <a:t>負責人、發言人及代理發言人</a:t>
            </a:r>
            <a:r>
              <a:rPr lang="zh-TW" altLang="en-US" sz="2200" dirty="0"/>
              <a:t>外，公司其他人員，非經授權不得對外揭露內部重大資訊，</a:t>
            </a:r>
            <a:r>
              <a:rPr lang="zh-TW" altLang="en-US" sz="2200" u="sng" dirty="0"/>
              <a:t>發布重大訊息前，面對外界詢問時，應不透露相關資訊</a:t>
            </a:r>
            <a:r>
              <a:rPr lang="zh-TW" altLang="en-US" sz="2200" dirty="0"/>
              <a:t>，且應避免誤導股東及投資大眾產生錯誤期待或造成公司股價波動等情事</a:t>
            </a:r>
            <a:r>
              <a:rPr lang="zh-TW" altLang="en-US" sz="2200" dirty="0" smtClean="0"/>
              <a:t>。</a:t>
            </a:r>
            <a:endParaRPr lang="en-US" altLang="zh-TW" sz="22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endParaRPr lang="zh-TW" altLang="en-US" sz="1400">
              <a:solidFill>
                <a:srgbClr val="800080"/>
              </a:solidFill>
              <a:latin typeface="Arial" panose="020B0604020202020204" pitchFamily="34" charset="0"/>
              <a:ea typeface="新細明體" panose="02020500000000000000" pitchFamily="18" charset="-120"/>
            </a:endParaRPr>
          </a:p>
          <a:p>
            <a:pPr eaLnBrk="1" hangingPunct="1">
              <a:spcBef>
                <a:spcPct val="0"/>
              </a:spcBef>
              <a:buClrTx/>
              <a:buSzTx/>
              <a:buFontTx/>
              <a:buNone/>
            </a:pPr>
            <a:fld id="{BF722A90-B8F7-4BB9-97DA-1AFFEFACE770}"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39</a:t>
            </a:fld>
            <a:endParaRPr lang="zh-TW" altLang="en-US" sz="1400">
              <a:solidFill>
                <a:srgbClr val="800080"/>
              </a:solidFill>
              <a:latin typeface="Arial" panose="020B0604020202020204" pitchFamily="34" charset="0"/>
              <a:ea typeface="新細明體" panose="02020500000000000000" pitchFamily="18" charset="-120"/>
            </a:endParaRPr>
          </a:p>
        </p:txBody>
      </p:sp>
      <p:sp>
        <p:nvSpPr>
          <p:cNvPr id="7171" name="Rectangle 2"/>
          <p:cNvSpPr>
            <a:spLocks noGrp="1" noChangeArrowheads="1"/>
          </p:cNvSpPr>
          <p:nvPr>
            <p:ph type="title"/>
          </p:nvPr>
        </p:nvSpPr>
        <p:spPr bwMode="auto">
          <a:xfrm>
            <a:off x="1763713" y="255588"/>
            <a:ext cx="6985000" cy="725487"/>
          </a:xfrm>
        </p:spPr>
        <p:txBody>
          <a:bodyPr vert="horz" wrap="square" lIns="91440" tIns="45720" rIns="91440" bIns="45720" numCol="1" anchorCtr="0" compatLnSpc="1">
            <a:prstTxWarp prst="textNoShape">
              <a:avLst/>
            </a:prstTxWarp>
            <a:normAutofit fontScale="90000"/>
          </a:bodyPr>
          <a:lstStyle/>
          <a:p>
            <a:pPr algn="ctr">
              <a:defRPr/>
            </a:pPr>
            <a:r>
              <a:rPr lang="zh-TW" altLang="en-US" sz="3200" dirty="0" smtClean="0">
                <a:solidFill>
                  <a:schemeClr val="tx2">
                    <a:satMod val="130000"/>
                  </a:schemeClr>
                </a:solidFill>
              </a:rPr>
              <a:t>伍、發行公司對外發言應注意事項</a:t>
            </a:r>
            <a:r>
              <a:rPr lang="en-US" altLang="zh-TW" sz="3200" dirty="0" smtClean="0">
                <a:solidFill>
                  <a:schemeClr val="tx2">
                    <a:satMod val="130000"/>
                  </a:schemeClr>
                </a:solidFill>
              </a:rPr>
              <a:t>(2/2)</a:t>
            </a:r>
            <a:endParaRPr lang="zh-TW" altLang="en-US" sz="3200" b="1" dirty="0" smtClean="0">
              <a:solidFill>
                <a:srgbClr val="000099"/>
              </a:solidFill>
              <a:effectLst/>
            </a:endParaRPr>
          </a:p>
        </p:txBody>
      </p:sp>
      <p:sp>
        <p:nvSpPr>
          <p:cNvPr id="5127" name="矩形 7"/>
          <p:cNvSpPr>
            <a:spLocks noChangeArrowheads="1"/>
          </p:cNvSpPr>
          <p:nvPr/>
        </p:nvSpPr>
        <p:spPr bwMode="auto">
          <a:xfrm>
            <a:off x="1258888" y="1196975"/>
            <a:ext cx="7489825" cy="472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1813" indent="-531813"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None/>
            </a:pPr>
            <a:endParaRPr lang="zh-TW" altLang="en-US" sz="2200" dirty="0"/>
          </a:p>
          <a:p>
            <a:pPr eaLnBrk="1" hangingPunct="1">
              <a:spcBef>
                <a:spcPct val="0"/>
              </a:spcBef>
              <a:buClrTx/>
              <a:buSzTx/>
              <a:buNone/>
            </a:pPr>
            <a:r>
              <a:rPr lang="en-US" altLang="zh-TW" sz="2200" dirty="0"/>
              <a:t>(</a:t>
            </a:r>
            <a:r>
              <a:rPr lang="zh-TW" altLang="en-US" sz="2200" dirty="0"/>
              <a:t>二</a:t>
            </a:r>
            <a:r>
              <a:rPr lang="en-US" altLang="zh-TW" sz="2200" dirty="0"/>
              <a:t>)</a:t>
            </a:r>
            <a:r>
              <a:rPr lang="zh-TW" altLang="en-US" sz="2200" dirty="0"/>
              <a:t>公司管理階層於重大訊息</a:t>
            </a:r>
            <a:r>
              <a:rPr lang="zh-TW" altLang="en-US" sz="2200" u="sng" dirty="0"/>
              <a:t>事實發生日</a:t>
            </a:r>
            <a:r>
              <a:rPr lang="zh-TW" altLang="en-US" sz="2200" dirty="0"/>
              <a:t>（協議日、簽約日、付款日、委託成交日、過戶日、董事會或其設置之委員會決議日或其他足資確定交易對象及交易金額之日孰前者）</a:t>
            </a:r>
            <a:r>
              <a:rPr lang="zh-TW" altLang="en-US" sz="2200" u="sng" dirty="0"/>
              <a:t>前，對媒體報導公司相關傳聞或查詢，應以不予置評回應</a:t>
            </a:r>
            <a:r>
              <a:rPr lang="zh-TW" altLang="en-US" sz="2200" dirty="0" smtClean="0"/>
              <a:t>。</a:t>
            </a:r>
            <a:endParaRPr lang="en-US" altLang="zh-TW" sz="2200" dirty="0" smtClean="0"/>
          </a:p>
          <a:p>
            <a:pPr eaLnBrk="1" hangingPunct="1">
              <a:spcBef>
                <a:spcPct val="0"/>
              </a:spcBef>
              <a:buClrTx/>
              <a:buSzTx/>
              <a:buFont typeface="Wingdings 2" panose="05020102010507070707" pitchFamily="18" charset="2"/>
              <a:buNone/>
            </a:pPr>
            <a:endParaRPr lang="en-US" altLang="zh-TW" sz="2200" dirty="0"/>
          </a:p>
          <a:p>
            <a:pPr eaLnBrk="1" hangingPunct="1">
              <a:spcBef>
                <a:spcPct val="0"/>
              </a:spcBef>
              <a:buClrTx/>
              <a:buSzTx/>
              <a:buFont typeface="Wingdings 2" panose="05020102010507070707" pitchFamily="18" charset="2"/>
              <a:buNone/>
            </a:pPr>
            <a:r>
              <a:rPr lang="en-US" altLang="zh-TW" sz="2200" dirty="0" smtClean="0"/>
              <a:t>(</a:t>
            </a:r>
            <a:r>
              <a:rPr lang="zh-TW" altLang="en-US" sz="2200" dirty="0"/>
              <a:t>三</a:t>
            </a:r>
            <a:r>
              <a:rPr lang="en-US" altLang="zh-TW" sz="2200" dirty="0"/>
              <a:t>)</a:t>
            </a:r>
            <a:r>
              <a:rPr lang="zh-TW" altLang="en-US" sz="2200" dirty="0"/>
              <a:t>發行公司對於前已發布重大訊息之內容、進度及其他相關資訊</a:t>
            </a:r>
            <a:r>
              <a:rPr lang="zh-TW" altLang="en-US" sz="2200" u="sng" dirty="0"/>
              <a:t>有重大變更時，應即時發布重大訊息更新</a:t>
            </a:r>
            <a:r>
              <a:rPr lang="zh-TW" altLang="en-US" sz="2200" dirty="0" smtClean="0"/>
              <a:t>。</a:t>
            </a:r>
            <a:endParaRPr lang="en-US" altLang="zh-TW" sz="2200" dirty="0" smtClean="0">
              <a:solidFill>
                <a:srgbClr val="000099"/>
              </a:solidFill>
            </a:endParaRPr>
          </a:p>
          <a:p>
            <a:pPr eaLnBrk="1" hangingPunct="1">
              <a:spcBef>
                <a:spcPct val="0"/>
              </a:spcBef>
              <a:buClrTx/>
              <a:buSzTx/>
              <a:buFont typeface="Wingdings 2" panose="05020102010507070707" pitchFamily="18" charset="2"/>
              <a:buNone/>
            </a:pPr>
            <a:endParaRPr lang="en-US" altLang="zh-TW" sz="2200" dirty="0">
              <a:solidFill>
                <a:srgbClr val="000099"/>
              </a:solidFill>
            </a:endParaRPr>
          </a:p>
          <a:p>
            <a:pPr marL="0" indent="0">
              <a:buNone/>
            </a:pPr>
            <a:r>
              <a:rPr lang="en-US" altLang="zh-TW" sz="2200" dirty="0">
                <a:solidFill>
                  <a:srgbClr val="000099"/>
                </a:solidFill>
              </a:rPr>
              <a:t>(</a:t>
            </a:r>
            <a:r>
              <a:rPr lang="zh-TW" altLang="zh-TW" sz="2200" dirty="0">
                <a:solidFill>
                  <a:srgbClr val="000099"/>
                </a:solidFill>
              </a:rPr>
              <a:t>四</a:t>
            </a:r>
            <a:r>
              <a:rPr lang="en-US" altLang="zh-TW" sz="2200" dirty="0">
                <a:solidFill>
                  <a:srgbClr val="000099"/>
                </a:solidFill>
              </a:rPr>
              <a:t>)</a:t>
            </a:r>
            <a:r>
              <a:rPr lang="zh-TW" altLang="zh-TW" sz="2200" u="sng" dirty="0">
                <a:solidFill>
                  <a:srgbClr val="000099"/>
                </a:solidFill>
              </a:rPr>
              <a:t>科技產業</a:t>
            </a:r>
            <a:r>
              <a:rPr lang="en-US" altLang="zh-TW" sz="2200" u="sng" dirty="0">
                <a:solidFill>
                  <a:srgbClr val="000099"/>
                </a:solidFill>
              </a:rPr>
              <a:t>(</a:t>
            </a:r>
            <a:r>
              <a:rPr lang="zh-TW" altLang="zh-TW" sz="2200" u="sng" dirty="0">
                <a:solidFill>
                  <a:srgbClr val="000099"/>
                </a:solidFill>
              </a:rPr>
              <a:t>含生技</a:t>
            </a:r>
            <a:r>
              <a:rPr lang="zh-TW" altLang="zh-TW" sz="2200" u="sng" dirty="0" smtClean="0">
                <a:solidFill>
                  <a:srgbClr val="000099"/>
                </a:solidFill>
              </a:rPr>
              <a:t>公司</a:t>
            </a:r>
            <a:r>
              <a:rPr lang="en-US" altLang="zh-TW" sz="2200" u="sng" dirty="0">
                <a:solidFill>
                  <a:srgbClr val="000099"/>
                </a:solidFill>
              </a:rPr>
              <a:t>)</a:t>
            </a:r>
            <a:r>
              <a:rPr lang="zh-TW" altLang="zh-TW" sz="2200" u="sng" dirty="0">
                <a:solidFill>
                  <a:srgbClr val="000099"/>
                </a:solidFill>
              </a:rPr>
              <a:t>於法人說明會或其他投資人可</a:t>
            </a:r>
            <a:r>
              <a:rPr lang="zh-TW" altLang="zh-TW" sz="2200" u="sng" dirty="0" smtClean="0">
                <a:solidFill>
                  <a:srgbClr val="000099"/>
                </a:solidFill>
              </a:rPr>
              <a:t>參</a:t>
            </a:r>
            <a:endParaRPr lang="en-US" altLang="zh-TW" sz="2200" u="sng" dirty="0" smtClean="0">
              <a:solidFill>
                <a:srgbClr val="000099"/>
              </a:solidFill>
            </a:endParaRPr>
          </a:p>
          <a:p>
            <a:pPr marL="0" indent="0">
              <a:buNone/>
            </a:pPr>
            <a:r>
              <a:rPr lang="zh-TW" altLang="en-US" sz="2200" dirty="0">
                <a:solidFill>
                  <a:srgbClr val="000099"/>
                </a:solidFill>
              </a:rPr>
              <a:t> </a:t>
            </a:r>
            <a:r>
              <a:rPr lang="zh-TW" altLang="en-US" sz="2200" dirty="0" smtClean="0">
                <a:solidFill>
                  <a:srgbClr val="000099"/>
                </a:solidFill>
              </a:rPr>
              <a:t>   </a:t>
            </a:r>
            <a:r>
              <a:rPr lang="zh-TW" altLang="zh-TW" sz="2200" u="sng" dirty="0" smtClean="0">
                <a:solidFill>
                  <a:srgbClr val="000099"/>
                </a:solidFill>
              </a:rPr>
              <a:t>與</a:t>
            </a:r>
            <a:r>
              <a:rPr lang="zh-TW" altLang="zh-TW" sz="2200" u="sng" dirty="0">
                <a:solidFill>
                  <a:srgbClr val="000099"/>
                </a:solidFill>
              </a:rPr>
              <a:t>之說明會，須向投資人強調說明公司所涉專業領域</a:t>
            </a:r>
            <a:r>
              <a:rPr lang="zh-TW" altLang="zh-TW" sz="2200" u="sng" dirty="0" smtClean="0">
                <a:solidFill>
                  <a:srgbClr val="000099"/>
                </a:solidFill>
              </a:rPr>
              <a:t>之</a:t>
            </a:r>
            <a:endParaRPr lang="en-US" altLang="zh-TW" sz="2200" u="sng" dirty="0" smtClean="0">
              <a:solidFill>
                <a:srgbClr val="000099"/>
              </a:solidFill>
            </a:endParaRPr>
          </a:p>
          <a:p>
            <a:pPr marL="0" indent="0">
              <a:buNone/>
            </a:pPr>
            <a:r>
              <a:rPr lang="zh-TW" altLang="en-US" sz="2200" dirty="0">
                <a:solidFill>
                  <a:srgbClr val="000099"/>
                </a:solidFill>
              </a:rPr>
              <a:t> </a:t>
            </a:r>
            <a:r>
              <a:rPr lang="zh-TW" altLang="en-US" sz="2200" dirty="0" smtClean="0">
                <a:solidFill>
                  <a:srgbClr val="000099"/>
                </a:solidFill>
              </a:rPr>
              <a:t>   </a:t>
            </a:r>
            <a:r>
              <a:rPr lang="zh-TW" altLang="zh-TW" sz="2200" u="sng" dirty="0" smtClean="0">
                <a:solidFill>
                  <a:srgbClr val="000099"/>
                </a:solidFill>
              </a:rPr>
              <a:t>相關</a:t>
            </a:r>
            <a:r>
              <a:rPr lang="zh-TW" altLang="zh-TW" sz="2200" u="sng" dirty="0">
                <a:solidFill>
                  <a:srgbClr val="000099"/>
                </a:solidFill>
              </a:rPr>
              <a:t>財務風險與產業現況，提醒投資人審慎投資</a:t>
            </a:r>
            <a:r>
              <a:rPr lang="zh-TW" altLang="zh-TW" sz="2200" u="sng" dirty="0" smtClean="0">
                <a:solidFill>
                  <a:srgbClr val="000099"/>
                </a:solidFill>
              </a:rPr>
              <a:t>。</a:t>
            </a:r>
            <a:r>
              <a:rPr lang="en-US" altLang="zh-TW" sz="1200" dirty="0" smtClean="0">
                <a:solidFill>
                  <a:srgbClr val="000099"/>
                </a:solidFill>
              </a:rPr>
              <a:t>(</a:t>
            </a:r>
            <a:r>
              <a:rPr lang="en-US" altLang="zh-TW" sz="1200" dirty="0">
                <a:solidFill>
                  <a:srgbClr val="000099"/>
                </a:solidFill>
              </a:rPr>
              <a:t>20</a:t>
            </a:r>
            <a:endParaRPr lang="zh-TW" altLang="en-US" sz="1200" dirty="0">
              <a:solidFill>
                <a:srgbClr val="000099"/>
              </a:solidFill>
            </a:endParaRPr>
          </a:p>
        </p:txBody>
      </p:sp>
    </p:spTree>
    <p:extLst>
      <p:ext uri="{BB962C8B-B14F-4D97-AF65-F5344CB8AC3E}">
        <p14:creationId xmlns:p14="http://schemas.microsoft.com/office/powerpoint/2010/main" val="132221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endParaRPr lang="zh-TW" altLang="en-US" sz="1400">
              <a:solidFill>
                <a:srgbClr val="800080"/>
              </a:solidFill>
              <a:latin typeface="Arial" panose="020B0604020202020204" pitchFamily="34" charset="0"/>
              <a:ea typeface="新細明體" panose="02020500000000000000" pitchFamily="18" charset="-120"/>
            </a:endParaRPr>
          </a:p>
          <a:p>
            <a:pPr eaLnBrk="1" hangingPunct="1">
              <a:spcBef>
                <a:spcPct val="0"/>
              </a:spcBef>
              <a:buClrTx/>
              <a:buSzTx/>
              <a:buFontTx/>
              <a:buNone/>
            </a:pPr>
            <a:fld id="{3E10E4C4-F401-48FD-82D6-BD2FED79A889}"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4</a:t>
            </a:fld>
            <a:endParaRPr lang="zh-TW" altLang="en-US" sz="1400">
              <a:solidFill>
                <a:srgbClr val="800080"/>
              </a:solidFill>
              <a:latin typeface="Arial" panose="020B0604020202020204" pitchFamily="34" charset="0"/>
              <a:ea typeface="新細明體" panose="02020500000000000000" pitchFamily="18" charset="-120"/>
            </a:endParaRPr>
          </a:p>
        </p:txBody>
      </p:sp>
      <p:sp>
        <p:nvSpPr>
          <p:cNvPr id="5127" name="矩形 7"/>
          <p:cNvSpPr>
            <a:spLocks noChangeArrowheads="1"/>
          </p:cNvSpPr>
          <p:nvPr/>
        </p:nvSpPr>
        <p:spPr bwMode="auto">
          <a:xfrm>
            <a:off x="1046163" y="878423"/>
            <a:ext cx="7796212" cy="3760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3038" indent="-173038" eaLnBrk="0" hangingPunct="0">
              <a:spcBef>
                <a:spcPts val="600"/>
              </a:spcBef>
              <a:buClr>
                <a:schemeClr val="accent1"/>
              </a:buClr>
              <a:buSzPct val="80000"/>
              <a:buFont typeface="Wingdings 2" pitchFamily="18" charset="2"/>
              <a:buChar char=""/>
              <a:defRPr sz="3200">
                <a:solidFill>
                  <a:schemeClr val="tx1"/>
                </a:solidFill>
                <a:latin typeface="標楷體" pitchFamily="65" charset="-120"/>
                <a:ea typeface="標楷體" pitchFamily="65" charset="-120"/>
              </a:defRPr>
            </a:lvl1pPr>
            <a:lvl2pPr marL="742950" indent="-285750" eaLnBrk="0" hangingPunct="0">
              <a:spcBef>
                <a:spcPts val="550"/>
              </a:spcBef>
              <a:buClr>
                <a:schemeClr val="accent1"/>
              </a:buClr>
              <a:buFont typeface="Verdana" pitchFamily="34" charset="0"/>
              <a:buChar char="◦"/>
              <a:defRPr sz="2800">
                <a:solidFill>
                  <a:schemeClr val="tx1"/>
                </a:solidFill>
                <a:latin typeface="標楷體" pitchFamily="65" charset="-120"/>
                <a:ea typeface="標楷體" pitchFamily="65" charset="-120"/>
              </a:defRPr>
            </a:lvl2pPr>
            <a:lvl3pPr marL="1143000" indent="-228600" eaLnBrk="0" hangingPunct="0">
              <a:spcBef>
                <a:spcPct val="20000"/>
              </a:spcBef>
              <a:buClr>
                <a:schemeClr val="accent2"/>
              </a:buClr>
              <a:buFont typeface="Wingdings 2" pitchFamily="18" charset="2"/>
              <a:buChar char=""/>
              <a:defRPr sz="2400">
                <a:solidFill>
                  <a:schemeClr val="tx1"/>
                </a:solidFill>
                <a:latin typeface="標楷體" pitchFamily="65" charset="-120"/>
                <a:ea typeface="標楷體" pitchFamily="65" charset="-120"/>
              </a:defRPr>
            </a:lvl3pPr>
            <a:lvl4pPr marL="1600200" indent="-228600" eaLnBrk="0" hangingPunct="0">
              <a:spcBef>
                <a:spcPct val="20000"/>
              </a:spcBef>
              <a:buClr>
                <a:srgbClr val="C32D2E"/>
              </a:buClr>
              <a:buFont typeface="Wingdings 2" pitchFamily="18" charset="2"/>
              <a:buChar char=""/>
              <a:defRPr sz="2000">
                <a:solidFill>
                  <a:schemeClr val="tx1"/>
                </a:solidFill>
                <a:latin typeface="標楷體" pitchFamily="65" charset="-120"/>
                <a:ea typeface="標楷體" pitchFamily="65" charset="-120"/>
              </a:defRPr>
            </a:lvl4pPr>
            <a:lvl5pPr marL="2057400" indent="-228600" eaLnBrk="0" hangingPunct="0">
              <a:spcBef>
                <a:spcPct val="20000"/>
              </a:spcBef>
              <a:buClr>
                <a:srgbClr val="84AA33"/>
              </a:buClr>
              <a:buFont typeface="Wingdings 2" pitchFamily="18" charset="2"/>
              <a:buChar char=""/>
              <a:defRPr sz="20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9pPr>
          </a:lstStyle>
          <a:p>
            <a:pPr eaLnBrk="1" hangingPunct="1">
              <a:lnSpc>
                <a:spcPts val="5200"/>
              </a:lnSpc>
              <a:spcBef>
                <a:spcPct val="0"/>
              </a:spcBef>
              <a:buClrTx/>
              <a:buSzTx/>
              <a:buFont typeface="Arial" charset="0"/>
              <a:buChar char="•"/>
              <a:defRPr/>
            </a:pPr>
            <a:r>
              <a:rPr lang="zh-TW" altLang="en-US" sz="2400" dirty="0" smtClean="0"/>
              <a:t>修正時間：</a:t>
            </a:r>
            <a:r>
              <a:rPr lang="en-US" altLang="zh-TW" sz="2400" dirty="0" smtClean="0">
                <a:solidFill>
                  <a:srgbClr val="C00000"/>
                </a:solidFill>
              </a:rPr>
              <a:t>105</a:t>
            </a:r>
            <a:r>
              <a:rPr lang="zh-TW" altLang="en-US" sz="2400" dirty="0" smtClean="0">
                <a:solidFill>
                  <a:srgbClr val="C00000"/>
                </a:solidFill>
              </a:rPr>
              <a:t>年</a:t>
            </a:r>
            <a:r>
              <a:rPr lang="en-US" altLang="zh-TW" sz="2400" dirty="0">
                <a:solidFill>
                  <a:srgbClr val="C00000"/>
                </a:solidFill>
              </a:rPr>
              <a:t>3</a:t>
            </a:r>
            <a:r>
              <a:rPr lang="zh-TW" altLang="en-US" sz="2400" dirty="0" smtClean="0">
                <a:solidFill>
                  <a:srgbClr val="C00000"/>
                </a:solidFill>
              </a:rPr>
              <a:t>月</a:t>
            </a:r>
            <a:r>
              <a:rPr lang="en-US" altLang="zh-TW" sz="2400" dirty="0">
                <a:solidFill>
                  <a:srgbClr val="C00000"/>
                </a:solidFill>
              </a:rPr>
              <a:t>4</a:t>
            </a:r>
            <a:r>
              <a:rPr lang="zh-TW" altLang="en-US" sz="2400" dirty="0" smtClean="0">
                <a:solidFill>
                  <a:srgbClr val="C00000"/>
                </a:solidFill>
              </a:rPr>
              <a:t>日</a:t>
            </a:r>
            <a:endParaRPr lang="en-US" altLang="zh-TW" sz="2400" dirty="0" smtClean="0">
              <a:solidFill>
                <a:srgbClr val="C00000"/>
              </a:solidFill>
            </a:endParaRPr>
          </a:p>
          <a:p>
            <a:pPr eaLnBrk="1" hangingPunct="1">
              <a:lnSpc>
                <a:spcPts val="5200"/>
              </a:lnSpc>
              <a:spcBef>
                <a:spcPct val="0"/>
              </a:spcBef>
              <a:buClrTx/>
              <a:buSzTx/>
              <a:buFont typeface="Arial" charset="0"/>
              <a:buChar char="•"/>
              <a:defRPr/>
            </a:pPr>
            <a:r>
              <a:rPr lang="zh-TW" altLang="en-US" sz="2400" dirty="0" smtClean="0"/>
              <a:t>修正重點：</a:t>
            </a:r>
            <a:endParaRPr lang="en-US" altLang="zh-TW" sz="2400" dirty="0" smtClean="0"/>
          </a:p>
          <a:p>
            <a:pPr marL="0" indent="0" eaLnBrk="1" hangingPunct="1">
              <a:lnSpc>
                <a:spcPts val="2600"/>
              </a:lnSpc>
              <a:spcBef>
                <a:spcPct val="0"/>
              </a:spcBef>
              <a:buClrTx/>
              <a:buSzTx/>
              <a:buNone/>
              <a:defRPr/>
            </a:pPr>
            <a:r>
              <a:rPr lang="zh-TW" altLang="en-US" sz="2400" dirty="0" smtClean="0"/>
              <a:t> </a:t>
            </a:r>
            <a:r>
              <a:rPr lang="en-US" altLang="zh-TW" sz="2400" dirty="0">
                <a:solidFill>
                  <a:srgbClr val="C00000"/>
                </a:solidFill>
              </a:rPr>
              <a:t>(1)</a:t>
            </a:r>
            <a:r>
              <a:rPr lang="zh-TW" altLang="en-US" sz="2400" dirty="0">
                <a:solidFill>
                  <a:srgbClr val="C00000"/>
                </a:solidFill>
              </a:rPr>
              <a:t>修正第</a:t>
            </a:r>
            <a:r>
              <a:rPr lang="en-US" altLang="zh-TW" sz="2400" dirty="0">
                <a:solidFill>
                  <a:srgbClr val="C00000"/>
                </a:solidFill>
              </a:rPr>
              <a:t>12</a:t>
            </a:r>
            <a:r>
              <a:rPr lang="zh-TW" altLang="en-US" sz="2400" dirty="0" smtClean="0">
                <a:solidFill>
                  <a:srgbClr val="C00000"/>
                </a:solidFill>
              </a:rPr>
              <a:t>條：</a:t>
            </a:r>
            <a:endParaRPr lang="en-US" altLang="zh-TW" sz="2400" dirty="0">
              <a:solidFill>
                <a:srgbClr val="C00000"/>
              </a:solidFill>
            </a:endParaRPr>
          </a:p>
          <a:p>
            <a:pPr marL="0" indent="0" eaLnBrk="1" hangingPunct="1">
              <a:lnSpc>
                <a:spcPts val="2600"/>
              </a:lnSpc>
              <a:spcBef>
                <a:spcPct val="0"/>
              </a:spcBef>
              <a:buClrTx/>
              <a:buSzTx/>
              <a:buNone/>
              <a:defRPr/>
            </a:pPr>
            <a:endParaRPr lang="en-US" altLang="zh-TW" sz="2400" dirty="0" smtClean="0">
              <a:solidFill>
                <a:srgbClr val="C00000"/>
              </a:solidFill>
            </a:endParaRPr>
          </a:p>
          <a:p>
            <a:pPr marL="0" indent="0" eaLnBrk="1" hangingPunct="1">
              <a:lnSpc>
                <a:spcPts val="2600"/>
              </a:lnSpc>
              <a:spcBef>
                <a:spcPct val="0"/>
              </a:spcBef>
              <a:buClrTx/>
              <a:buSzTx/>
              <a:buNone/>
              <a:defRPr/>
            </a:pPr>
            <a:endParaRPr lang="en-US" altLang="zh-TW" sz="2400" dirty="0">
              <a:solidFill>
                <a:srgbClr val="C00000"/>
              </a:solidFill>
            </a:endParaRPr>
          </a:p>
          <a:p>
            <a:pPr marL="0" indent="0" eaLnBrk="1" hangingPunct="1">
              <a:lnSpc>
                <a:spcPts val="2600"/>
              </a:lnSpc>
              <a:spcBef>
                <a:spcPct val="0"/>
              </a:spcBef>
              <a:buClrTx/>
              <a:buSzTx/>
              <a:buNone/>
              <a:defRPr/>
            </a:pPr>
            <a:endParaRPr lang="en-US" altLang="zh-TW" sz="2400" dirty="0">
              <a:solidFill>
                <a:srgbClr val="C00000"/>
              </a:solidFill>
            </a:endParaRPr>
          </a:p>
          <a:p>
            <a:pPr marL="0" indent="0" eaLnBrk="1" hangingPunct="1">
              <a:lnSpc>
                <a:spcPts val="2600"/>
              </a:lnSpc>
              <a:spcBef>
                <a:spcPct val="0"/>
              </a:spcBef>
              <a:buClrTx/>
              <a:buSzTx/>
              <a:buNone/>
              <a:defRPr/>
            </a:pPr>
            <a:r>
              <a:rPr lang="zh-TW" altLang="en-US" sz="2400" dirty="0">
                <a:solidFill>
                  <a:srgbClr val="C00000"/>
                </a:solidFill>
              </a:rPr>
              <a:t> </a:t>
            </a:r>
            <a:endParaRPr lang="en-US" altLang="zh-TW" sz="2400" dirty="0" smtClean="0">
              <a:solidFill>
                <a:srgbClr val="C00000"/>
              </a:solidFill>
            </a:endParaRPr>
          </a:p>
          <a:p>
            <a:pPr marL="0" indent="0" eaLnBrk="1" hangingPunct="1">
              <a:lnSpc>
                <a:spcPts val="2600"/>
              </a:lnSpc>
              <a:spcBef>
                <a:spcPct val="0"/>
              </a:spcBef>
              <a:buClrTx/>
              <a:buSzTx/>
              <a:buNone/>
              <a:defRPr/>
            </a:pPr>
            <a:endParaRPr lang="en-US" altLang="zh-TW" sz="2400" dirty="0" smtClean="0">
              <a:solidFill>
                <a:srgbClr val="C00000"/>
              </a:solidFill>
            </a:endParaRPr>
          </a:p>
          <a:p>
            <a:pPr marL="0" indent="0" eaLnBrk="1" hangingPunct="1">
              <a:lnSpc>
                <a:spcPts val="2600"/>
              </a:lnSpc>
              <a:spcBef>
                <a:spcPct val="0"/>
              </a:spcBef>
              <a:buClrTx/>
              <a:buSzTx/>
              <a:buNone/>
              <a:defRPr/>
            </a:pPr>
            <a:r>
              <a:rPr lang="en-US" altLang="zh-TW" sz="2400" dirty="0" smtClean="0">
                <a:solidFill>
                  <a:srgbClr val="C00000"/>
                </a:solidFill>
              </a:rPr>
              <a:t>(</a:t>
            </a:r>
            <a:r>
              <a:rPr lang="en-US" altLang="zh-TW" sz="2400" dirty="0">
                <a:solidFill>
                  <a:srgbClr val="C00000"/>
                </a:solidFill>
              </a:rPr>
              <a:t>2)</a:t>
            </a:r>
            <a:r>
              <a:rPr lang="zh-TW" altLang="en-US" sz="2400" dirty="0">
                <a:solidFill>
                  <a:srgbClr val="C00000"/>
                </a:solidFill>
              </a:rPr>
              <a:t>修正第</a:t>
            </a:r>
            <a:r>
              <a:rPr lang="en-US" altLang="zh-TW" sz="2400" dirty="0" smtClean="0">
                <a:solidFill>
                  <a:srgbClr val="C00000"/>
                </a:solidFill>
              </a:rPr>
              <a:t>13</a:t>
            </a:r>
            <a:r>
              <a:rPr lang="zh-TW" altLang="en-US" sz="2400" dirty="0">
                <a:solidFill>
                  <a:srgbClr val="C00000"/>
                </a:solidFill>
              </a:rPr>
              <a:t>條：</a:t>
            </a:r>
          </a:p>
        </p:txBody>
      </p:sp>
      <p:sp>
        <p:nvSpPr>
          <p:cNvPr id="2" name="標題 1"/>
          <p:cNvSpPr>
            <a:spLocks noGrp="1"/>
          </p:cNvSpPr>
          <p:nvPr>
            <p:ph type="title"/>
          </p:nvPr>
        </p:nvSpPr>
        <p:spPr>
          <a:xfrm>
            <a:off x="1435100" y="274638"/>
            <a:ext cx="7313364" cy="1138138"/>
          </a:xfrm>
        </p:spPr>
        <p:txBody>
          <a:bodyPr>
            <a:normAutofit fontScale="90000"/>
          </a:bodyPr>
          <a:lstStyle/>
          <a:p>
            <a:pPr>
              <a:defRPr/>
            </a:pPr>
            <a:r>
              <a:rPr lang="zh-TW" altLang="en-US" sz="4400" b="1" dirty="0">
                <a:solidFill>
                  <a:srgbClr val="996633"/>
                </a:solidFill>
              </a:rPr>
              <a:t>一</a:t>
            </a:r>
            <a:r>
              <a:rPr lang="zh-TW" altLang="en-US" sz="4400" b="1" dirty="0" smtClean="0">
                <a:solidFill>
                  <a:srgbClr val="996633"/>
                </a:solidFill>
              </a:rPr>
              <a:t>、</a:t>
            </a:r>
            <a:r>
              <a:rPr lang="zh-TW" altLang="en-US" sz="4400" b="1" dirty="0">
                <a:solidFill>
                  <a:srgbClr val="996633"/>
                </a:solidFill>
                <a:effectLst>
                  <a:outerShdw blurRad="38100" dist="38100" dir="2700000" algn="tl">
                    <a:srgbClr val="C0C0C0"/>
                  </a:outerShdw>
                </a:effectLst>
              </a:rPr>
              <a:t>處理程序</a:t>
            </a:r>
            <a:r>
              <a:rPr lang="zh-TW" altLang="en-US" sz="4400" b="1" dirty="0" smtClean="0">
                <a:solidFill>
                  <a:srgbClr val="996633"/>
                </a:solidFill>
              </a:rPr>
              <a:t>近期</a:t>
            </a:r>
            <a:r>
              <a:rPr lang="zh-TW" altLang="en-US" sz="4400" b="1" dirty="0">
                <a:solidFill>
                  <a:srgbClr val="996633"/>
                </a:solidFill>
              </a:rPr>
              <a:t>修正</a:t>
            </a:r>
            <a:r>
              <a:rPr lang="zh-TW" altLang="en-US" sz="4400" b="1" dirty="0" smtClean="0">
                <a:solidFill>
                  <a:srgbClr val="996633"/>
                </a:solidFill>
              </a:rPr>
              <a:t>重點</a:t>
            </a:r>
            <a:r>
              <a:rPr lang="en-US" altLang="zh-TW" sz="4400" b="1" dirty="0" smtClean="0">
                <a:solidFill>
                  <a:srgbClr val="996633"/>
                </a:solidFill>
              </a:rPr>
              <a:t>(</a:t>
            </a:r>
            <a:r>
              <a:rPr lang="zh-TW" altLang="en-US" sz="4400" b="1" dirty="0" smtClean="0">
                <a:solidFill>
                  <a:srgbClr val="996633"/>
                </a:solidFill>
              </a:rPr>
              <a:t>一</a:t>
            </a:r>
            <a:r>
              <a:rPr lang="en-US" altLang="zh-TW" sz="4400" b="1" dirty="0" smtClean="0">
                <a:solidFill>
                  <a:srgbClr val="996633"/>
                </a:solidFill>
              </a:rPr>
              <a:t>)</a:t>
            </a:r>
            <a:br>
              <a:rPr lang="en-US" altLang="zh-TW" sz="4400" b="1" dirty="0" smtClean="0">
                <a:solidFill>
                  <a:srgbClr val="996633"/>
                </a:solidFill>
              </a:rPr>
            </a:br>
            <a:endParaRPr lang="zh-TW" altLang="en-US" dirty="0">
              <a:solidFill>
                <a:srgbClr val="996633"/>
              </a:solidFill>
            </a:endParaRPr>
          </a:p>
        </p:txBody>
      </p:sp>
      <p:sp>
        <p:nvSpPr>
          <p:cNvPr id="5" name="圓角矩形 4"/>
          <p:cNvSpPr/>
          <p:nvPr/>
        </p:nvSpPr>
        <p:spPr>
          <a:xfrm>
            <a:off x="1595407" y="2636912"/>
            <a:ext cx="6937033" cy="1152128"/>
          </a:xfrm>
          <a:prstGeom prst="roundRect">
            <a:avLst/>
          </a:prstGeom>
          <a:solidFill>
            <a:schemeClr val="accent6">
              <a:lumMod val="20000"/>
              <a:lumOff val="8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4966938"/>
              <a:satOff val="19906"/>
              <a:lumOff val="4314"/>
              <a:alphaOff val="0"/>
            </a:schemeClr>
          </a:fillRef>
          <a:effectRef idx="1">
            <a:schemeClr val="accent5">
              <a:hueOff val="-4966938"/>
              <a:satOff val="19906"/>
              <a:lumOff val="4314"/>
              <a:alphaOff val="0"/>
            </a:schemeClr>
          </a:effectRef>
          <a:fontRef idx="minor">
            <a:schemeClr val="dk1"/>
          </a:fontRef>
        </p:style>
        <p:txBody>
          <a:bodyPr/>
          <a:lstStyle/>
          <a:p>
            <a:pPr>
              <a:defRPr/>
            </a:pPr>
            <a:r>
              <a:rPr lang="zh-TW" altLang="en-US" sz="2400" dirty="0">
                <a:solidFill>
                  <a:srgbClr val="C00000"/>
                </a:solidFill>
                <a:latin typeface="標楷體" panose="03000509000000000000" pitchFamily="65" charset="-120"/>
                <a:ea typeface="標楷體" panose="03000509000000000000" pitchFamily="65" charset="-120"/>
              </a:rPr>
              <a:t>公司依本處理程序召開之記者會，</a:t>
            </a:r>
            <a:r>
              <a:rPr lang="zh-TW" altLang="en-US" sz="2800" u="sng" dirty="0">
                <a:solidFill>
                  <a:srgbClr val="000099"/>
                </a:solidFill>
                <a:latin typeface="標楷體" panose="03000509000000000000" pitchFamily="65" charset="-120"/>
                <a:ea typeface="標楷體" panose="03000509000000000000" pitchFamily="65" charset="-120"/>
              </a:rPr>
              <a:t>必要時得以投資人可參與之重大訊息說明會辦理</a:t>
            </a:r>
            <a:r>
              <a:rPr lang="zh-TW" altLang="en-US" sz="2800" dirty="0">
                <a:solidFill>
                  <a:srgbClr val="000099"/>
                </a:solidFill>
              </a:rPr>
              <a:t>。</a:t>
            </a:r>
            <a:endParaRPr lang="zh-TW" altLang="en-US" sz="2600" dirty="0">
              <a:solidFill>
                <a:srgbClr val="000099"/>
              </a:solidFill>
              <a:latin typeface="標楷體" pitchFamily="65" charset="-120"/>
              <a:ea typeface="標楷體" pitchFamily="65" charset="-120"/>
            </a:endParaRPr>
          </a:p>
        </p:txBody>
      </p:sp>
      <p:sp>
        <p:nvSpPr>
          <p:cNvPr id="6" name="圓角矩形 5"/>
          <p:cNvSpPr/>
          <p:nvPr/>
        </p:nvSpPr>
        <p:spPr>
          <a:xfrm>
            <a:off x="1595407" y="4638427"/>
            <a:ext cx="6937033" cy="1644763"/>
          </a:xfrm>
          <a:prstGeom prst="roundRect">
            <a:avLst/>
          </a:prstGeom>
          <a:solidFill>
            <a:schemeClr val="accent6">
              <a:lumMod val="20000"/>
              <a:lumOff val="8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4966938"/>
              <a:satOff val="19906"/>
              <a:lumOff val="4314"/>
              <a:alphaOff val="0"/>
            </a:schemeClr>
          </a:fillRef>
          <a:effectRef idx="1">
            <a:schemeClr val="accent5">
              <a:hueOff val="-4966938"/>
              <a:satOff val="19906"/>
              <a:lumOff val="4314"/>
              <a:alphaOff val="0"/>
            </a:schemeClr>
          </a:effectRef>
          <a:fontRef idx="minor">
            <a:schemeClr val="dk1"/>
          </a:fontRef>
        </p:style>
        <p:txBody>
          <a:bodyPr/>
          <a:lstStyle/>
          <a:p>
            <a:pPr>
              <a:lnSpc>
                <a:spcPts val="2600"/>
              </a:lnSpc>
              <a:spcBef>
                <a:spcPts val="600"/>
              </a:spcBef>
              <a:defRPr/>
            </a:pPr>
            <a:r>
              <a:rPr lang="zh-TW" altLang="en-US" sz="2400" dirty="0" smtClean="0">
                <a:solidFill>
                  <a:srgbClr val="C00000"/>
                </a:solidFill>
                <a:latin typeface="標楷體" panose="03000509000000000000" pitchFamily="65" charset="-120"/>
                <a:ea typeface="標楷體" panose="03000509000000000000" pitchFamily="65" charset="-120"/>
              </a:rPr>
              <a:t>本</a:t>
            </a:r>
            <a:r>
              <a:rPr lang="zh-TW" altLang="en-US" sz="2400" dirty="0">
                <a:solidFill>
                  <a:srgbClr val="C00000"/>
                </a:solidFill>
                <a:latin typeface="標楷體" panose="03000509000000000000" pitchFamily="65" charset="-120"/>
                <a:ea typeface="標楷體" panose="03000509000000000000" pitchFamily="65" charset="-120"/>
              </a:rPr>
              <a:t>中心發現或大眾傳播媒體</a:t>
            </a:r>
            <a:r>
              <a:rPr lang="zh-TW" altLang="en-US" sz="2400" dirty="0" smtClean="0">
                <a:solidFill>
                  <a:srgbClr val="C00000"/>
                </a:solidFill>
                <a:latin typeface="標楷體" panose="03000509000000000000" pitchFamily="65" charset="-120"/>
                <a:ea typeface="標楷體" panose="03000509000000000000" pitchFamily="65" charset="-120"/>
              </a:rPr>
              <a:t>報導公司</a:t>
            </a:r>
            <a:r>
              <a:rPr lang="zh-TW" altLang="en-US" sz="2400" dirty="0">
                <a:solidFill>
                  <a:srgbClr val="C00000"/>
                </a:solidFill>
                <a:latin typeface="標楷體" panose="03000509000000000000" pitchFamily="65" charset="-120"/>
                <a:ea typeface="標楷體" panose="03000509000000000000" pitchFamily="65" charset="-120"/>
              </a:rPr>
              <a:t>有重大訊息者，經本中心認有必要時，得</a:t>
            </a:r>
            <a:r>
              <a:rPr lang="zh-TW" altLang="en-US" sz="2400" dirty="0" smtClean="0">
                <a:solidFill>
                  <a:srgbClr val="C00000"/>
                </a:solidFill>
                <a:latin typeface="標楷體" panose="03000509000000000000" pitchFamily="65" charset="-120"/>
                <a:ea typeface="標楷體" panose="03000509000000000000" pitchFamily="65" charset="-120"/>
              </a:rPr>
              <a:t>通知公司</a:t>
            </a:r>
            <a:r>
              <a:rPr lang="zh-TW" altLang="en-US" sz="2400" dirty="0">
                <a:solidFill>
                  <a:srgbClr val="C00000"/>
                </a:solidFill>
                <a:latin typeface="標楷體" panose="03000509000000000000" pitchFamily="65" charset="-120"/>
                <a:ea typeface="標楷體" panose="03000509000000000000" pitchFamily="65" charset="-120"/>
              </a:rPr>
              <a:t>召開記者會，</a:t>
            </a:r>
            <a:r>
              <a:rPr lang="zh-TW" altLang="en-US" sz="2800" u="sng" dirty="0">
                <a:solidFill>
                  <a:srgbClr val="000099"/>
                </a:solidFill>
                <a:latin typeface="標楷體" panose="03000509000000000000" pitchFamily="65" charset="-120"/>
                <a:ea typeface="標楷體" panose="03000509000000000000" pitchFamily="65" charset="-120"/>
              </a:rPr>
              <a:t>必要時，亦得以投資人可參與</a:t>
            </a:r>
            <a:r>
              <a:rPr lang="zh-TW" altLang="en-US" sz="2800" u="sng" dirty="0" smtClean="0">
                <a:solidFill>
                  <a:srgbClr val="000099"/>
                </a:solidFill>
                <a:latin typeface="標楷體" panose="03000509000000000000" pitchFamily="65" charset="-120"/>
                <a:ea typeface="標楷體" panose="03000509000000000000" pitchFamily="65" charset="-120"/>
              </a:rPr>
              <a:t>之重大</a:t>
            </a:r>
            <a:r>
              <a:rPr lang="zh-TW" altLang="en-US" sz="2800" u="sng" dirty="0">
                <a:solidFill>
                  <a:srgbClr val="000099"/>
                </a:solidFill>
                <a:latin typeface="標楷體" panose="03000509000000000000" pitchFamily="65" charset="-120"/>
                <a:ea typeface="標楷體" panose="03000509000000000000" pitchFamily="65" charset="-120"/>
              </a:rPr>
              <a:t>訊息說明會辦理</a:t>
            </a:r>
            <a:r>
              <a:rPr lang="zh-TW" altLang="en-US" sz="2800" dirty="0">
                <a:solidFill>
                  <a:srgbClr val="000099"/>
                </a:solidFill>
                <a:latin typeface="標楷體" panose="03000509000000000000" pitchFamily="65" charset="-120"/>
                <a:ea typeface="標楷體" panose="03000509000000000000" pitchFamily="65" charset="-120"/>
              </a:rPr>
              <a:t>。</a:t>
            </a:r>
          </a:p>
          <a:p>
            <a:pPr>
              <a:defRPr/>
            </a:pPr>
            <a:endParaRPr lang="zh-TW" altLang="en-US" sz="2600" dirty="0">
              <a:latin typeface="標楷體" pitchFamily="65" charset="-120"/>
              <a:ea typeface="標楷體" pitchFamily="65" charset="-120"/>
            </a:endParaRPr>
          </a:p>
        </p:txBody>
      </p:sp>
    </p:spTree>
    <p:extLst>
      <p:ext uri="{BB962C8B-B14F-4D97-AF65-F5344CB8AC3E}">
        <p14:creationId xmlns:p14="http://schemas.microsoft.com/office/powerpoint/2010/main" val="273128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27">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endParaRPr lang="zh-TW" altLang="en-US" sz="1400">
              <a:solidFill>
                <a:srgbClr val="800080"/>
              </a:solidFill>
              <a:latin typeface="Arial" panose="020B0604020202020204" pitchFamily="34" charset="0"/>
              <a:ea typeface="新細明體" panose="02020500000000000000" pitchFamily="18" charset="-120"/>
            </a:endParaRPr>
          </a:p>
          <a:p>
            <a:pPr eaLnBrk="1" hangingPunct="1">
              <a:spcBef>
                <a:spcPct val="0"/>
              </a:spcBef>
              <a:buClrTx/>
              <a:buSzTx/>
              <a:buFontTx/>
              <a:buNone/>
            </a:pPr>
            <a:fld id="{0E92AE1A-DDAD-4E16-85C6-B766A14F55F3}"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40</a:t>
            </a:fld>
            <a:endParaRPr lang="zh-TW" altLang="en-US" sz="1400">
              <a:solidFill>
                <a:srgbClr val="800080"/>
              </a:solidFill>
              <a:latin typeface="Arial" panose="020B0604020202020204" pitchFamily="34" charset="0"/>
              <a:ea typeface="新細明體" panose="02020500000000000000" pitchFamily="18" charset="-120"/>
            </a:endParaRPr>
          </a:p>
        </p:txBody>
      </p:sp>
      <p:sp>
        <p:nvSpPr>
          <p:cNvPr id="7171" name="Rectangle 2"/>
          <p:cNvSpPr>
            <a:spLocks noGrp="1" noChangeArrowheads="1"/>
          </p:cNvSpPr>
          <p:nvPr>
            <p:ph type="title"/>
          </p:nvPr>
        </p:nvSpPr>
        <p:spPr bwMode="auto">
          <a:xfrm>
            <a:off x="1763713" y="333375"/>
            <a:ext cx="6985000" cy="935038"/>
          </a:xfrm>
        </p:spPr>
        <p:txBody>
          <a:bodyPr vert="horz" wrap="square" lIns="91440" tIns="45720" rIns="91440" bIns="45720" numCol="1" anchorCtr="0" compatLnSpc="1">
            <a:prstTxWarp prst="textNoShape">
              <a:avLst/>
            </a:prstTxWarp>
            <a:normAutofit fontScale="90000"/>
          </a:bodyPr>
          <a:lstStyle/>
          <a:p>
            <a:pPr algn="ctr">
              <a:defRPr/>
            </a:pPr>
            <a:r>
              <a:rPr lang="zh-TW" altLang="en-US" sz="3200" kern="100" dirty="0">
                <a:latin typeface="Calibri"/>
                <a:ea typeface="標楷體"/>
                <a:cs typeface="Times New Roman"/>
              </a:rPr>
              <a:t>附件：</a:t>
            </a:r>
            <a:r>
              <a:rPr lang="zh-TW" altLang="zh-TW" sz="3200" kern="100" dirty="0">
                <a:latin typeface="Calibri"/>
                <a:ea typeface="標楷體"/>
                <a:cs typeface="Times New Roman"/>
              </a:rPr>
              <a:t>新</a:t>
            </a:r>
            <a:r>
              <a:rPr lang="zh-TW" altLang="zh-TW" sz="3200" kern="100" dirty="0" smtClean="0">
                <a:latin typeface="Calibri"/>
                <a:ea typeface="標楷體"/>
                <a:cs typeface="Times New Roman"/>
              </a:rPr>
              <a:t>藥研發重大訊息參考格式</a:t>
            </a:r>
            <a:r>
              <a:rPr lang="en-US" altLang="zh-TW" sz="3200" kern="100" dirty="0" smtClean="0">
                <a:cs typeface="Times New Roman"/>
              </a:rPr>
              <a:t>(1/4)</a:t>
            </a:r>
            <a:r>
              <a:rPr lang="zh-TW" altLang="zh-TW" sz="3200" kern="100" dirty="0" smtClean="0">
                <a:cs typeface="Times New Roman"/>
              </a:rPr>
              <a:t/>
            </a:r>
            <a:br>
              <a:rPr lang="zh-TW" altLang="zh-TW" sz="3200" kern="100" dirty="0" smtClean="0">
                <a:cs typeface="Times New Roman"/>
              </a:rPr>
            </a:br>
            <a:endParaRPr lang="zh-TW" altLang="en-US" sz="3200" b="1" dirty="0" smtClean="0">
              <a:solidFill>
                <a:srgbClr val="000099"/>
              </a:solidFill>
              <a:effectLst/>
            </a:endParaRPr>
          </a:p>
        </p:txBody>
      </p:sp>
      <p:sp>
        <p:nvSpPr>
          <p:cNvPr id="5127" name="矩形 7"/>
          <p:cNvSpPr>
            <a:spLocks noChangeArrowheads="1"/>
          </p:cNvSpPr>
          <p:nvPr/>
        </p:nvSpPr>
        <p:spPr bwMode="auto">
          <a:xfrm>
            <a:off x="1259632" y="1124744"/>
            <a:ext cx="7705725" cy="4888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1813" indent="-531813" eaLnBrk="0" hangingPunct="0">
              <a:spcBef>
                <a:spcPts val="600"/>
              </a:spcBef>
              <a:buClr>
                <a:schemeClr val="accent1"/>
              </a:buClr>
              <a:buSzPct val="80000"/>
              <a:buFont typeface="Wingdings 2" pitchFamily="18" charset="2"/>
              <a:buChar char=""/>
              <a:defRPr sz="3200">
                <a:solidFill>
                  <a:schemeClr val="tx1"/>
                </a:solidFill>
                <a:latin typeface="標楷體" pitchFamily="65" charset="-120"/>
                <a:ea typeface="標楷體" pitchFamily="65" charset="-120"/>
              </a:defRPr>
            </a:lvl1pPr>
            <a:lvl2pPr marL="742950" indent="-285750" eaLnBrk="0" hangingPunct="0">
              <a:spcBef>
                <a:spcPts val="550"/>
              </a:spcBef>
              <a:buClr>
                <a:schemeClr val="accent1"/>
              </a:buClr>
              <a:buFont typeface="Verdana" pitchFamily="34" charset="0"/>
              <a:buChar char="◦"/>
              <a:defRPr sz="2800">
                <a:solidFill>
                  <a:schemeClr val="tx1"/>
                </a:solidFill>
                <a:latin typeface="標楷體" pitchFamily="65" charset="-120"/>
                <a:ea typeface="標楷體" pitchFamily="65" charset="-120"/>
              </a:defRPr>
            </a:lvl2pPr>
            <a:lvl3pPr marL="1143000" indent="-228600" eaLnBrk="0" hangingPunct="0">
              <a:spcBef>
                <a:spcPct val="20000"/>
              </a:spcBef>
              <a:buClr>
                <a:schemeClr val="accent2"/>
              </a:buClr>
              <a:buFont typeface="Wingdings 2" pitchFamily="18" charset="2"/>
              <a:buChar char=""/>
              <a:defRPr sz="2400">
                <a:solidFill>
                  <a:schemeClr val="tx1"/>
                </a:solidFill>
                <a:latin typeface="標楷體" pitchFamily="65" charset="-120"/>
                <a:ea typeface="標楷體" pitchFamily="65" charset="-120"/>
              </a:defRPr>
            </a:lvl3pPr>
            <a:lvl4pPr marL="1600200" indent="-228600" eaLnBrk="0" hangingPunct="0">
              <a:spcBef>
                <a:spcPct val="20000"/>
              </a:spcBef>
              <a:buClr>
                <a:srgbClr val="C32D2E"/>
              </a:buClr>
              <a:buFont typeface="Wingdings 2" pitchFamily="18" charset="2"/>
              <a:buChar char=""/>
              <a:defRPr sz="2000">
                <a:solidFill>
                  <a:schemeClr val="tx1"/>
                </a:solidFill>
                <a:latin typeface="標楷體" pitchFamily="65" charset="-120"/>
                <a:ea typeface="標楷體" pitchFamily="65" charset="-120"/>
              </a:defRPr>
            </a:lvl4pPr>
            <a:lvl5pPr marL="2057400" indent="-228600" eaLnBrk="0" hangingPunct="0">
              <a:spcBef>
                <a:spcPct val="20000"/>
              </a:spcBef>
              <a:buClr>
                <a:srgbClr val="84AA33"/>
              </a:buClr>
              <a:buFont typeface="Wingdings 2" pitchFamily="18" charset="2"/>
              <a:buChar char=""/>
              <a:defRPr sz="20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9pPr>
          </a:lstStyle>
          <a:p>
            <a:pPr marL="0" indent="0" algn="just" fontAlgn="auto">
              <a:lnSpc>
                <a:spcPts val="2600"/>
              </a:lnSpc>
              <a:spcBef>
                <a:spcPts val="0"/>
              </a:spcBef>
              <a:spcAft>
                <a:spcPts val="0"/>
              </a:spcAft>
              <a:buClrTx/>
              <a:buNone/>
              <a:defRPr/>
            </a:pPr>
            <a:r>
              <a:rPr lang="zh-TW" altLang="en-US" sz="2200" kern="100" dirty="0" smtClean="0">
                <a:latin typeface="Calibri"/>
                <a:ea typeface="標楷體"/>
                <a:cs typeface="Times New Roman"/>
              </a:rPr>
              <a:t>一  </a:t>
            </a:r>
            <a:r>
              <a:rPr lang="zh-TW" altLang="zh-TW" sz="2200" kern="100" dirty="0" smtClean="0">
                <a:latin typeface="Calibri"/>
                <a:ea typeface="標楷體"/>
                <a:cs typeface="Times New Roman"/>
              </a:rPr>
              <a:t>研發</a:t>
            </a:r>
            <a:r>
              <a:rPr lang="zh-TW" altLang="zh-TW" sz="2200" kern="100" dirty="0">
                <a:latin typeface="Calibri"/>
                <a:ea typeface="標楷體"/>
                <a:cs typeface="Times New Roman"/>
              </a:rPr>
              <a:t>新藥名稱或代號： </a:t>
            </a:r>
            <a:endParaRPr lang="zh-TW" altLang="zh-TW" sz="2200" kern="100" dirty="0">
              <a:latin typeface="Calibri"/>
              <a:ea typeface="新細明體"/>
              <a:cs typeface="Times New Roman"/>
            </a:endParaRPr>
          </a:p>
          <a:p>
            <a:pPr marL="0" indent="0" algn="just" fontAlgn="auto">
              <a:lnSpc>
                <a:spcPts val="2600"/>
              </a:lnSpc>
              <a:spcAft>
                <a:spcPts val="0"/>
              </a:spcAft>
              <a:buClrTx/>
              <a:buNone/>
              <a:defRPr/>
            </a:pPr>
            <a:r>
              <a:rPr lang="zh-TW" altLang="en-US" sz="2200" kern="100" dirty="0" smtClean="0">
                <a:latin typeface="Calibri"/>
                <a:ea typeface="標楷體"/>
                <a:cs typeface="Times New Roman"/>
              </a:rPr>
              <a:t>二  </a:t>
            </a:r>
            <a:r>
              <a:rPr lang="zh-TW" altLang="zh-TW" sz="2200" kern="100" dirty="0" smtClean="0">
                <a:latin typeface="Calibri"/>
                <a:ea typeface="標楷體"/>
                <a:cs typeface="Times New Roman"/>
              </a:rPr>
              <a:t>用途</a:t>
            </a:r>
            <a:r>
              <a:rPr lang="zh-TW" altLang="zh-TW" sz="2200" kern="100" dirty="0">
                <a:latin typeface="Calibri"/>
                <a:ea typeface="標楷體"/>
                <a:cs typeface="Times New Roman"/>
              </a:rPr>
              <a:t>：填寫之內容請依國內外目的事業主管機關</a:t>
            </a:r>
            <a:r>
              <a:rPr lang="zh-TW" altLang="zh-TW" sz="2200" kern="100" dirty="0" smtClean="0">
                <a:latin typeface="Calibri"/>
                <a:ea typeface="標楷體"/>
                <a:cs typeface="Times New Roman"/>
              </a:rPr>
              <a:t>核准</a:t>
            </a:r>
            <a:r>
              <a:rPr lang="en-US" altLang="zh-TW" sz="2200" kern="100" dirty="0" smtClean="0">
                <a:latin typeface="Calibri"/>
                <a:ea typeface="標楷體"/>
                <a:cs typeface="Times New Roman"/>
              </a:rPr>
              <a:t>  </a:t>
            </a:r>
            <a:r>
              <a:rPr lang="zh-TW" altLang="zh-TW" sz="2200" kern="100" dirty="0" smtClean="0">
                <a:latin typeface="Calibri"/>
                <a:ea typeface="標楷體"/>
                <a:cs typeface="Times New Roman"/>
              </a:rPr>
              <a:t>者為</a:t>
            </a:r>
            <a:endParaRPr lang="en-US" altLang="zh-TW" sz="2200" kern="100" dirty="0" smtClean="0">
              <a:latin typeface="Calibri"/>
              <a:ea typeface="標楷體"/>
              <a:cs typeface="Times New Roman"/>
            </a:endParaRPr>
          </a:p>
          <a:p>
            <a:pPr marL="0" indent="0" algn="just" fontAlgn="auto">
              <a:lnSpc>
                <a:spcPts val="2600"/>
              </a:lnSpc>
              <a:spcBef>
                <a:spcPts val="0"/>
              </a:spcBef>
              <a:spcAft>
                <a:spcPts val="0"/>
              </a:spcAft>
              <a:buClrTx/>
              <a:buNone/>
              <a:defRPr/>
            </a:pPr>
            <a:r>
              <a:rPr lang="zh-TW" altLang="en-US" sz="2200" kern="100" dirty="0">
                <a:latin typeface="Calibri"/>
                <a:ea typeface="標楷體"/>
                <a:cs typeface="Times New Roman"/>
              </a:rPr>
              <a:t> </a:t>
            </a:r>
            <a:r>
              <a:rPr lang="zh-TW" altLang="en-US" sz="2200" kern="100" dirty="0" smtClean="0">
                <a:latin typeface="Calibri"/>
                <a:ea typeface="標楷體"/>
                <a:cs typeface="Times New Roman"/>
              </a:rPr>
              <a:t>                 </a:t>
            </a:r>
            <a:r>
              <a:rPr lang="zh-TW" altLang="en-US" sz="2200" kern="100" dirty="0">
                <a:latin typeface="Calibri"/>
                <a:ea typeface="標楷體"/>
                <a:cs typeface="Times New Roman"/>
              </a:rPr>
              <a:t> </a:t>
            </a:r>
            <a:r>
              <a:rPr lang="zh-TW" altLang="en-US" sz="2200" kern="100" dirty="0" smtClean="0">
                <a:latin typeface="Calibri"/>
                <a:ea typeface="標楷體"/>
                <a:cs typeface="Times New Roman"/>
              </a:rPr>
              <a:t> </a:t>
            </a:r>
            <a:r>
              <a:rPr lang="zh-TW" altLang="zh-TW" sz="2200" kern="100" dirty="0" smtClean="0">
                <a:latin typeface="Calibri"/>
                <a:ea typeface="標楷體"/>
                <a:cs typeface="Times New Roman"/>
              </a:rPr>
              <a:t>限</a:t>
            </a:r>
            <a:r>
              <a:rPr lang="zh-TW" altLang="zh-TW" sz="2200" kern="100" dirty="0">
                <a:latin typeface="Calibri"/>
                <a:ea typeface="標楷體"/>
                <a:cs typeface="Times New Roman"/>
              </a:rPr>
              <a:t>，另請直接提供（輸入）台灣藥品臨床試驗</a:t>
            </a:r>
            <a:r>
              <a:rPr lang="zh-TW" altLang="zh-TW" sz="2200" kern="100" dirty="0" smtClean="0">
                <a:latin typeface="Calibri"/>
                <a:ea typeface="標楷體"/>
                <a:cs typeface="Times New Roman"/>
              </a:rPr>
              <a:t>資訊</a:t>
            </a:r>
            <a:endParaRPr lang="en-US" altLang="zh-TW" sz="2200" kern="100" dirty="0" smtClean="0">
              <a:latin typeface="Calibri"/>
              <a:ea typeface="標楷體"/>
              <a:cs typeface="Times New Roman"/>
            </a:endParaRPr>
          </a:p>
          <a:p>
            <a:pPr marL="0" indent="0" algn="just" fontAlgn="auto">
              <a:lnSpc>
                <a:spcPts val="2600"/>
              </a:lnSpc>
              <a:spcBef>
                <a:spcPts val="0"/>
              </a:spcBef>
              <a:spcAft>
                <a:spcPts val="0"/>
              </a:spcAft>
              <a:buClrTx/>
              <a:buNone/>
              <a:defRPr/>
            </a:pPr>
            <a:r>
              <a:rPr lang="zh-TW" altLang="en-US" sz="2200" kern="100" dirty="0">
                <a:latin typeface="Calibri"/>
                <a:ea typeface="標楷體"/>
                <a:cs typeface="Times New Roman"/>
              </a:rPr>
              <a:t> </a:t>
            </a:r>
            <a:r>
              <a:rPr lang="zh-TW" altLang="en-US" sz="2200" kern="100" dirty="0" smtClean="0">
                <a:latin typeface="Calibri"/>
                <a:ea typeface="標楷體"/>
                <a:cs typeface="Times New Roman"/>
              </a:rPr>
              <a:t>                   </a:t>
            </a:r>
            <a:r>
              <a:rPr lang="zh-TW" altLang="zh-TW" sz="2200" kern="100" dirty="0" smtClean="0">
                <a:latin typeface="Calibri"/>
                <a:ea typeface="標楷體"/>
                <a:cs typeface="Times New Roman"/>
              </a:rPr>
              <a:t>網</a:t>
            </a:r>
            <a:r>
              <a:rPr lang="zh-TW" altLang="zh-TW" sz="2200" kern="100" dirty="0">
                <a:latin typeface="Calibri"/>
                <a:ea typeface="標楷體"/>
                <a:cs typeface="Times New Roman"/>
              </a:rPr>
              <a:t>或合格之國外機構資訊網連結網址</a:t>
            </a:r>
            <a:r>
              <a:rPr lang="zh-TW" altLang="zh-TW" sz="2200" kern="100" dirty="0" smtClean="0">
                <a:latin typeface="Calibri"/>
                <a:ea typeface="標楷體"/>
                <a:cs typeface="Times New Roman"/>
              </a:rPr>
              <a:t>：</a:t>
            </a:r>
            <a:endParaRPr lang="en-US" altLang="zh-TW" sz="2200" kern="100" dirty="0" smtClean="0">
              <a:latin typeface="Calibri"/>
              <a:ea typeface="標楷體"/>
              <a:cs typeface="Times New Roman"/>
            </a:endParaRPr>
          </a:p>
          <a:p>
            <a:pPr marL="0" indent="0" algn="just" fontAlgn="auto">
              <a:lnSpc>
                <a:spcPts val="2600"/>
              </a:lnSpc>
              <a:spcAft>
                <a:spcPts val="0"/>
              </a:spcAft>
              <a:buClrTx/>
              <a:buNone/>
              <a:defRPr/>
            </a:pPr>
            <a:r>
              <a:rPr lang="zh-TW" altLang="en-US" sz="2200" dirty="0" smtClean="0">
                <a:ea typeface="標楷體"/>
                <a:cs typeface="Times New Roman"/>
              </a:rPr>
              <a:t>三 </a:t>
            </a:r>
            <a:r>
              <a:rPr lang="zh-TW" altLang="zh-TW" sz="2200" dirty="0" smtClean="0">
                <a:ea typeface="標楷體"/>
                <a:cs typeface="Times New Roman"/>
              </a:rPr>
              <a:t>預計</a:t>
            </a:r>
            <a:r>
              <a:rPr lang="zh-TW" altLang="zh-TW" sz="2200" dirty="0">
                <a:ea typeface="標楷體"/>
                <a:cs typeface="Times New Roman"/>
              </a:rPr>
              <a:t>進行之所有研發階段</a:t>
            </a:r>
            <a:r>
              <a:rPr lang="zh-TW" altLang="zh-TW" sz="2200" dirty="0" smtClean="0">
                <a:ea typeface="標楷體"/>
                <a:cs typeface="Times New Roman"/>
              </a:rPr>
              <a:t>：</a:t>
            </a:r>
            <a:r>
              <a:rPr lang="zh-TW" altLang="zh-TW" sz="1400" dirty="0">
                <a:ea typeface="標楷體"/>
                <a:cs typeface="Times New Roman"/>
              </a:rPr>
              <a:t>（註</a:t>
            </a:r>
            <a:r>
              <a:rPr lang="en-US" altLang="zh-TW" sz="1400" kern="100" dirty="0">
                <a:latin typeface="Calibri"/>
                <a:ea typeface="標楷體"/>
                <a:cs typeface="Times New Roman"/>
              </a:rPr>
              <a:t>1</a:t>
            </a:r>
            <a:r>
              <a:rPr lang="zh-TW" altLang="zh-TW" sz="1400" dirty="0">
                <a:ea typeface="標楷體"/>
                <a:cs typeface="Times New Roman"/>
              </a:rPr>
              <a:t>）</a:t>
            </a:r>
            <a:endParaRPr lang="zh-TW" altLang="en-US" sz="1400" dirty="0"/>
          </a:p>
          <a:p>
            <a:pPr marL="0" indent="0" algn="just" fontAlgn="auto">
              <a:lnSpc>
                <a:spcPts val="2600"/>
              </a:lnSpc>
              <a:spcAft>
                <a:spcPts val="0"/>
              </a:spcAft>
              <a:buClrTx/>
              <a:buNone/>
              <a:defRPr/>
            </a:pPr>
            <a:r>
              <a:rPr lang="zh-TW" altLang="en-US" sz="2200" kern="100" dirty="0" smtClean="0">
                <a:latin typeface="Calibri"/>
                <a:ea typeface="標楷體"/>
                <a:cs typeface="Times New Roman"/>
              </a:rPr>
              <a:t>四  </a:t>
            </a:r>
            <a:r>
              <a:rPr lang="zh-TW" altLang="zh-TW" sz="2200" kern="100" dirty="0" smtClean="0">
                <a:latin typeface="Calibri"/>
                <a:ea typeface="標楷體"/>
                <a:cs typeface="Times New Roman"/>
              </a:rPr>
              <a:t>目前</a:t>
            </a:r>
            <a:r>
              <a:rPr lang="zh-TW" altLang="zh-TW" sz="2200" kern="100" dirty="0">
                <a:latin typeface="Calibri"/>
                <a:ea typeface="標楷體"/>
                <a:cs typeface="Times New Roman"/>
              </a:rPr>
              <a:t>進行中之研發階段</a:t>
            </a:r>
            <a:r>
              <a:rPr lang="zh-TW" altLang="zh-TW" sz="2200" kern="100" dirty="0" smtClean="0">
                <a:latin typeface="Calibri"/>
                <a:ea typeface="標楷體"/>
                <a:cs typeface="Times New Roman"/>
              </a:rPr>
              <a:t>：</a:t>
            </a:r>
            <a:r>
              <a:rPr lang="zh-TW" altLang="zh-TW" sz="1400" dirty="0" smtClean="0">
                <a:ea typeface="標楷體"/>
                <a:cs typeface="Times New Roman"/>
              </a:rPr>
              <a:t>（</a:t>
            </a:r>
            <a:r>
              <a:rPr lang="zh-TW" altLang="zh-TW" sz="1400" dirty="0">
                <a:ea typeface="標楷體"/>
                <a:cs typeface="Times New Roman"/>
              </a:rPr>
              <a:t>註</a:t>
            </a:r>
            <a:r>
              <a:rPr lang="en-US" altLang="zh-TW" sz="1400" kern="100" dirty="0" smtClean="0">
                <a:latin typeface="Calibri"/>
                <a:ea typeface="標楷體"/>
                <a:cs typeface="Times New Roman"/>
              </a:rPr>
              <a:t>1</a:t>
            </a:r>
            <a:r>
              <a:rPr lang="zh-TW" altLang="zh-TW" sz="1400" dirty="0" smtClean="0">
                <a:ea typeface="標楷體"/>
                <a:cs typeface="Times New Roman"/>
              </a:rPr>
              <a:t>）</a:t>
            </a:r>
            <a:endParaRPr lang="en-US" altLang="zh-TW" sz="1400" dirty="0" smtClean="0">
              <a:ea typeface="標楷體"/>
              <a:cs typeface="Times New Roman"/>
            </a:endParaRPr>
          </a:p>
          <a:p>
            <a:pPr marL="457200" lvl="1" indent="0" algn="just" fontAlgn="auto">
              <a:lnSpc>
                <a:spcPts val="2200"/>
              </a:lnSpc>
              <a:spcBef>
                <a:spcPts val="600"/>
              </a:spcBef>
              <a:spcAft>
                <a:spcPts val="0"/>
              </a:spcAft>
              <a:buNone/>
              <a:defRPr/>
            </a:pPr>
            <a:r>
              <a:rPr lang="en-US" altLang="zh-TW" sz="1800" kern="100" dirty="0">
                <a:latin typeface="Calibri"/>
                <a:ea typeface="標楷體"/>
                <a:cs typeface="Times New Roman"/>
              </a:rPr>
              <a:t>(</a:t>
            </a:r>
            <a:r>
              <a:rPr lang="zh-TW" altLang="en-US" sz="1800" kern="100" dirty="0">
                <a:latin typeface="Calibri"/>
                <a:ea typeface="標楷體"/>
                <a:cs typeface="Times New Roman"/>
              </a:rPr>
              <a:t>一</a:t>
            </a:r>
            <a:r>
              <a:rPr lang="en-US" altLang="zh-TW" sz="1800" kern="100" dirty="0">
                <a:latin typeface="Calibri"/>
                <a:ea typeface="標楷體"/>
                <a:cs typeface="Times New Roman"/>
              </a:rPr>
              <a:t>)</a:t>
            </a:r>
            <a:r>
              <a:rPr lang="zh-TW" altLang="zh-TW" sz="1800" kern="100" dirty="0">
                <a:latin typeface="Calibri"/>
                <a:ea typeface="標楷體"/>
                <a:cs typeface="Times New Roman"/>
              </a:rPr>
              <a:t>提出申請／通過核准／不通過</a:t>
            </a:r>
            <a:r>
              <a:rPr lang="zh-TW" altLang="zh-TW" sz="1800" kern="100" dirty="0" smtClean="0">
                <a:latin typeface="Calibri"/>
                <a:ea typeface="標楷體"/>
                <a:cs typeface="Times New Roman"/>
              </a:rPr>
              <a:t>核准</a:t>
            </a:r>
            <a:r>
              <a:rPr lang="zh-TW" altLang="zh-TW" sz="1800" u="sng" dirty="0">
                <a:solidFill>
                  <a:srgbClr val="000099"/>
                </a:solidFill>
              </a:rPr>
              <a:t>／各期人體臨床試驗</a:t>
            </a:r>
            <a:r>
              <a:rPr lang="en-US" altLang="zh-TW" sz="1800" u="sng" dirty="0">
                <a:solidFill>
                  <a:srgbClr val="000099"/>
                </a:solidFill>
              </a:rPr>
              <a:t>(</a:t>
            </a:r>
            <a:r>
              <a:rPr lang="zh-TW" altLang="zh-TW" sz="1800" u="sng" dirty="0">
                <a:solidFill>
                  <a:srgbClr val="000099"/>
                </a:solidFill>
              </a:rPr>
              <a:t>含期中</a:t>
            </a:r>
            <a:r>
              <a:rPr lang="zh-TW" altLang="zh-TW" sz="1800" u="sng" dirty="0" smtClean="0">
                <a:solidFill>
                  <a:srgbClr val="000099"/>
                </a:solidFill>
              </a:rPr>
              <a:t>分</a:t>
            </a:r>
            <a:endParaRPr lang="en-US" altLang="zh-TW" sz="1800" u="sng" dirty="0" smtClean="0">
              <a:solidFill>
                <a:srgbClr val="000099"/>
              </a:solidFill>
            </a:endParaRPr>
          </a:p>
          <a:p>
            <a:pPr marL="457200" lvl="1" indent="0" algn="just" fontAlgn="auto">
              <a:lnSpc>
                <a:spcPts val="2200"/>
              </a:lnSpc>
              <a:spcBef>
                <a:spcPts val="0"/>
              </a:spcBef>
              <a:spcAft>
                <a:spcPts val="0"/>
              </a:spcAft>
              <a:buNone/>
              <a:defRPr/>
            </a:pPr>
            <a:r>
              <a:rPr lang="en-US" altLang="zh-TW" sz="1800" dirty="0">
                <a:solidFill>
                  <a:srgbClr val="000099"/>
                </a:solidFill>
              </a:rPr>
              <a:t> </a:t>
            </a:r>
            <a:r>
              <a:rPr lang="en-US" altLang="zh-TW" sz="1800" dirty="0" smtClean="0">
                <a:solidFill>
                  <a:srgbClr val="000099"/>
                </a:solidFill>
              </a:rPr>
              <a:t>   </a:t>
            </a:r>
            <a:r>
              <a:rPr lang="zh-TW" altLang="zh-TW" sz="1800" u="sng" dirty="0" smtClean="0">
                <a:solidFill>
                  <a:srgbClr val="000099"/>
                </a:solidFill>
              </a:rPr>
              <a:t>析</a:t>
            </a:r>
            <a:r>
              <a:rPr lang="en-US" altLang="zh-TW" sz="1800" u="sng" dirty="0">
                <a:solidFill>
                  <a:srgbClr val="000099"/>
                </a:solidFill>
              </a:rPr>
              <a:t>)</a:t>
            </a:r>
            <a:r>
              <a:rPr lang="zh-TW" altLang="zh-TW" sz="1800" u="sng" dirty="0">
                <a:solidFill>
                  <a:srgbClr val="000099"/>
                </a:solidFill>
              </a:rPr>
              <a:t>結果</a:t>
            </a:r>
            <a:r>
              <a:rPr lang="zh-TW" altLang="zh-TW" sz="1400" u="sng" dirty="0">
                <a:solidFill>
                  <a:srgbClr val="000099"/>
                </a:solidFill>
              </a:rPr>
              <a:t>（註</a:t>
            </a:r>
            <a:r>
              <a:rPr lang="en-US" altLang="zh-TW" sz="1400" u="sng" dirty="0">
                <a:solidFill>
                  <a:srgbClr val="000099"/>
                </a:solidFill>
              </a:rPr>
              <a:t>2</a:t>
            </a:r>
            <a:r>
              <a:rPr lang="zh-TW" altLang="zh-TW" sz="1400" u="sng" dirty="0">
                <a:solidFill>
                  <a:srgbClr val="000099"/>
                </a:solidFill>
              </a:rPr>
              <a:t>）</a:t>
            </a:r>
            <a:r>
              <a:rPr lang="zh-TW" altLang="zh-TW" sz="1800" kern="100" dirty="0" smtClean="0">
                <a:latin typeface="Calibri"/>
                <a:ea typeface="標楷體"/>
                <a:cs typeface="Times New Roman"/>
              </a:rPr>
              <a:t>：</a:t>
            </a:r>
            <a:endParaRPr lang="zh-TW" altLang="zh-TW" sz="1800" kern="100" dirty="0" smtClean="0">
              <a:latin typeface="Calibri"/>
              <a:ea typeface="新細明體"/>
              <a:cs typeface="Times New Roman"/>
            </a:endParaRPr>
          </a:p>
          <a:p>
            <a:pPr marL="457200" lvl="1" indent="0" algn="just" fontAlgn="auto">
              <a:lnSpc>
                <a:spcPts val="2200"/>
              </a:lnSpc>
              <a:spcBef>
                <a:spcPts val="600"/>
              </a:spcBef>
              <a:spcAft>
                <a:spcPts val="0"/>
              </a:spcAft>
              <a:buNone/>
              <a:defRPr/>
            </a:pPr>
            <a:r>
              <a:rPr lang="en-US" altLang="zh-TW" sz="1800" kern="100" dirty="0" smtClean="0">
                <a:latin typeface="Calibri"/>
                <a:ea typeface="標楷體"/>
                <a:cs typeface="Times New Roman"/>
              </a:rPr>
              <a:t>(</a:t>
            </a:r>
            <a:r>
              <a:rPr lang="zh-TW" altLang="en-US" sz="1800" kern="100" dirty="0">
                <a:latin typeface="Calibri"/>
                <a:ea typeface="標楷體"/>
                <a:cs typeface="Times New Roman"/>
              </a:rPr>
              <a:t>二</a:t>
            </a:r>
            <a:r>
              <a:rPr lang="en-US" altLang="zh-TW" sz="1800" kern="100" dirty="0">
                <a:latin typeface="Calibri"/>
                <a:ea typeface="標楷體"/>
                <a:cs typeface="Times New Roman"/>
              </a:rPr>
              <a:t>)</a:t>
            </a:r>
            <a:r>
              <a:rPr lang="zh-TW" altLang="zh-TW" sz="1800" kern="100" dirty="0">
                <a:latin typeface="Calibri"/>
                <a:ea typeface="標楷體"/>
                <a:cs typeface="Times New Roman"/>
              </a:rPr>
              <a:t>未通過目的事業主管機關</a:t>
            </a:r>
            <a:r>
              <a:rPr lang="zh-TW" altLang="zh-TW" sz="1800" kern="100" dirty="0" smtClean="0">
                <a:latin typeface="Calibri"/>
                <a:ea typeface="標楷體"/>
                <a:cs typeface="Times New Roman"/>
              </a:rPr>
              <a:t>許可</a:t>
            </a:r>
            <a:r>
              <a:rPr lang="zh-TW" altLang="zh-TW" sz="1800" u="sng" dirty="0">
                <a:solidFill>
                  <a:srgbClr val="000099"/>
                </a:solidFill>
              </a:rPr>
              <a:t>或各期人體臨床試驗</a:t>
            </a:r>
            <a:r>
              <a:rPr lang="en-US" altLang="zh-TW" sz="1800" u="sng" dirty="0">
                <a:solidFill>
                  <a:srgbClr val="000099"/>
                </a:solidFill>
              </a:rPr>
              <a:t>(</a:t>
            </a:r>
            <a:r>
              <a:rPr lang="zh-TW" altLang="zh-TW" sz="1800" u="sng" dirty="0">
                <a:solidFill>
                  <a:srgbClr val="000099"/>
                </a:solidFill>
              </a:rPr>
              <a:t>含期中分析</a:t>
            </a:r>
            <a:r>
              <a:rPr lang="en-US" altLang="zh-TW" sz="1800" u="sng" dirty="0">
                <a:solidFill>
                  <a:srgbClr val="000099"/>
                </a:solidFill>
              </a:rPr>
              <a:t>)</a:t>
            </a:r>
            <a:r>
              <a:rPr lang="zh-TW" altLang="zh-TW" sz="1800" u="sng" dirty="0" smtClean="0">
                <a:solidFill>
                  <a:srgbClr val="000099"/>
                </a:solidFill>
              </a:rPr>
              <a:t>結</a:t>
            </a:r>
            <a:endParaRPr lang="en-US" altLang="zh-TW" sz="1800" u="sng" dirty="0" smtClean="0">
              <a:solidFill>
                <a:srgbClr val="000099"/>
              </a:solidFill>
            </a:endParaRPr>
          </a:p>
          <a:p>
            <a:pPr marL="457200" lvl="1" indent="0" algn="just" fontAlgn="auto">
              <a:lnSpc>
                <a:spcPts val="2200"/>
              </a:lnSpc>
              <a:spcBef>
                <a:spcPts val="0"/>
              </a:spcBef>
              <a:spcAft>
                <a:spcPts val="0"/>
              </a:spcAft>
              <a:buNone/>
              <a:defRPr/>
            </a:pPr>
            <a:r>
              <a:rPr lang="en-US" altLang="zh-TW" sz="1800" dirty="0">
                <a:solidFill>
                  <a:srgbClr val="000099"/>
                </a:solidFill>
              </a:rPr>
              <a:t> </a:t>
            </a:r>
            <a:r>
              <a:rPr lang="en-US" altLang="zh-TW" sz="1800" dirty="0" smtClean="0">
                <a:solidFill>
                  <a:srgbClr val="000099"/>
                </a:solidFill>
              </a:rPr>
              <a:t>   </a:t>
            </a:r>
            <a:r>
              <a:rPr lang="zh-TW" altLang="zh-TW" sz="1800" u="sng" dirty="0" smtClean="0">
                <a:solidFill>
                  <a:srgbClr val="000099"/>
                </a:solidFill>
              </a:rPr>
              <a:t>果</a:t>
            </a:r>
            <a:r>
              <a:rPr lang="zh-TW" altLang="zh-TW" sz="1800" u="sng" dirty="0">
                <a:solidFill>
                  <a:srgbClr val="000099"/>
                </a:solidFill>
              </a:rPr>
              <a:t>未達統計上顯著意義</a:t>
            </a:r>
            <a:r>
              <a:rPr lang="zh-TW" altLang="zh-TW" sz="1800" kern="100" dirty="0" smtClean="0">
                <a:latin typeface="Calibri"/>
                <a:ea typeface="標楷體"/>
                <a:cs typeface="Times New Roman"/>
              </a:rPr>
              <a:t>者</a:t>
            </a:r>
            <a:r>
              <a:rPr lang="zh-TW" altLang="en-US" sz="1800" kern="100" dirty="0">
                <a:latin typeface="Calibri"/>
                <a:ea typeface="標楷體"/>
                <a:cs typeface="Times New Roman"/>
              </a:rPr>
              <a:t>，</a:t>
            </a:r>
            <a:r>
              <a:rPr lang="zh-TW" altLang="zh-TW" sz="1800" kern="100" dirty="0">
                <a:latin typeface="Calibri"/>
                <a:ea typeface="標楷體"/>
                <a:cs typeface="Times New Roman"/>
              </a:rPr>
              <a:t>公司所面臨之風險及因應措施：</a:t>
            </a:r>
            <a:endParaRPr lang="zh-TW" altLang="zh-TW" sz="1800" kern="100" dirty="0">
              <a:latin typeface="Calibri"/>
              <a:ea typeface="新細明體"/>
              <a:cs typeface="Times New Roman"/>
            </a:endParaRPr>
          </a:p>
          <a:p>
            <a:pPr marL="457200" lvl="1" indent="0" algn="just" fontAlgn="auto">
              <a:lnSpc>
                <a:spcPts val="2200"/>
              </a:lnSpc>
              <a:spcBef>
                <a:spcPts val="600"/>
              </a:spcBef>
              <a:spcAft>
                <a:spcPts val="0"/>
              </a:spcAft>
              <a:buNone/>
              <a:defRPr/>
            </a:pPr>
            <a:r>
              <a:rPr lang="en-US" altLang="zh-TW" sz="1800" kern="100" dirty="0">
                <a:latin typeface="Calibri"/>
                <a:ea typeface="標楷體"/>
                <a:cs typeface="Times New Roman"/>
              </a:rPr>
              <a:t>(</a:t>
            </a:r>
            <a:r>
              <a:rPr lang="zh-TW" altLang="en-US" sz="1800" kern="100" dirty="0">
                <a:latin typeface="Calibri"/>
                <a:ea typeface="標楷體"/>
                <a:cs typeface="Times New Roman"/>
              </a:rPr>
              <a:t>三</a:t>
            </a:r>
            <a:r>
              <a:rPr lang="en-US" altLang="zh-TW" sz="1800" kern="100" dirty="0">
                <a:latin typeface="Calibri"/>
                <a:ea typeface="標楷體"/>
                <a:cs typeface="Times New Roman"/>
              </a:rPr>
              <a:t>)</a:t>
            </a:r>
            <a:r>
              <a:rPr lang="zh-TW" altLang="zh-TW" sz="1800" kern="100" dirty="0">
                <a:latin typeface="Calibri"/>
                <a:ea typeface="標楷體"/>
                <a:cs typeface="Times New Roman"/>
              </a:rPr>
              <a:t>已通過目的事業主管機關</a:t>
            </a:r>
            <a:r>
              <a:rPr lang="zh-TW" altLang="zh-TW" sz="1800" kern="100" dirty="0" smtClean="0">
                <a:latin typeface="Calibri"/>
                <a:ea typeface="標楷體"/>
                <a:cs typeface="Times New Roman"/>
              </a:rPr>
              <a:t>許可</a:t>
            </a:r>
            <a:r>
              <a:rPr lang="zh-TW" altLang="zh-TW" sz="1800" u="sng" dirty="0">
                <a:solidFill>
                  <a:srgbClr val="000099"/>
                </a:solidFill>
              </a:rPr>
              <a:t>或各期人體臨床試驗</a:t>
            </a:r>
            <a:r>
              <a:rPr lang="en-US" altLang="zh-TW" sz="1800" u="sng" dirty="0">
                <a:solidFill>
                  <a:srgbClr val="000099"/>
                </a:solidFill>
              </a:rPr>
              <a:t>(</a:t>
            </a:r>
            <a:r>
              <a:rPr lang="zh-TW" altLang="zh-TW" sz="1800" u="sng" dirty="0">
                <a:solidFill>
                  <a:srgbClr val="000099"/>
                </a:solidFill>
              </a:rPr>
              <a:t>含期中分析</a:t>
            </a:r>
            <a:r>
              <a:rPr lang="en-US" altLang="zh-TW" sz="1800" u="sng" dirty="0">
                <a:solidFill>
                  <a:srgbClr val="000099"/>
                </a:solidFill>
              </a:rPr>
              <a:t>)</a:t>
            </a:r>
            <a:r>
              <a:rPr lang="zh-TW" altLang="zh-TW" sz="1800" u="sng" dirty="0">
                <a:solidFill>
                  <a:srgbClr val="000099"/>
                </a:solidFill>
              </a:rPr>
              <a:t>結</a:t>
            </a:r>
            <a:endParaRPr lang="en-US" altLang="zh-TW" sz="1800" u="sng" dirty="0">
              <a:solidFill>
                <a:srgbClr val="000099"/>
              </a:solidFill>
            </a:endParaRPr>
          </a:p>
          <a:p>
            <a:pPr marL="457200" lvl="1" indent="0" algn="just" fontAlgn="auto">
              <a:lnSpc>
                <a:spcPts val="2200"/>
              </a:lnSpc>
              <a:spcBef>
                <a:spcPts val="0"/>
              </a:spcBef>
              <a:spcAft>
                <a:spcPts val="0"/>
              </a:spcAft>
              <a:buNone/>
              <a:defRPr/>
            </a:pPr>
            <a:r>
              <a:rPr lang="en-US" altLang="zh-TW" sz="1800" dirty="0">
                <a:solidFill>
                  <a:srgbClr val="000099"/>
                </a:solidFill>
              </a:rPr>
              <a:t>    </a:t>
            </a:r>
            <a:r>
              <a:rPr lang="zh-TW" altLang="zh-TW" sz="1800" u="sng" dirty="0" smtClean="0">
                <a:solidFill>
                  <a:srgbClr val="000099"/>
                </a:solidFill>
              </a:rPr>
              <a:t>果達</a:t>
            </a:r>
            <a:r>
              <a:rPr lang="zh-TW" altLang="zh-TW" sz="1800" u="sng" dirty="0">
                <a:solidFill>
                  <a:srgbClr val="000099"/>
                </a:solidFill>
              </a:rPr>
              <a:t>統計上顯著意義</a:t>
            </a:r>
            <a:r>
              <a:rPr lang="zh-TW" altLang="zh-TW" sz="1800" kern="100" dirty="0" smtClean="0">
                <a:latin typeface="Calibri"/>
                <a:ea typeface="標楷體"/>
                <a:cs typeface="Times New Roman"/>
              </a:rPr>
              <a:t>者</a:t>
            </a:r>
            <a:r>
              <a:rPr lang="zh-TW" altLang="zh-TW" sz="1800" kern="100" dirty="0">
                <a:latin typeface="Calibri"/>
                <a:ea typeface="標楷體"/>
                <a:cs typeface="Times New Roman"/>
              </a:rPr>
              <a:t>，未來經營方向：（例如繼續研發</a:t>
            </a:r>
            <a:endParaRPr lang="en-US" altLang="zh-TW" sz="1800" kern="100" dirty="0">
              <a:latin typeface="Calibri"/>
              <a:ea typeface="標楷體"/>
              <a:cs typeface="Times New Roman"/>
            </a:endParaRPr>
          </a:p>
          <a:p>
            <a:pPr marL="457200" lvl="1" indent="0" algn="just" fontAlgn="auto">
              <a:lnSpc>
                <a:spcPts val="2200"/>
              </a:lnSpc>
              <a:spcBef>
                <a:spcPts val="0"/>
              </a:spcBef>
              <a:spcAft>
                <a:spcPts val="0"/>
              </a:spcAft>
              <a:buFont typeface="Verdana" pitchFamily="34" charset="0"/>
              <a:buNone/>
              <a:defRPr/>
            </a:pPr>
            <a:r>
              <a:rPr lang="zh-TW" altLang="en-US" sz="1800" kern="100" dirty="0">
                <a:latin typeface="Calibri"/>
                <a:ea typeface="標楷體"/>
                <a:cs typeface="Times New Roman"/>
              </a:rPr>
              <a:t>      </a:t>
            </a:r>
            <a:r>
              <a:rPr lang="zh-TW" altLang="zh-TW" sz="1800" kern="100" dirty="0">
                <a:latin typeface="Calibri"/>
                <a:ea typeface="新細明體"/>
                <a:cs typeface="Times New Roman"/>
              </a:rPr>
              <a:t>、</a:t>
            </a:r>
            <a:r>
              <a:rPr lang="zh-TW" altLang="zh-TW" sz="1800" kern="100" dirty="0">
                <a:latin typeface="Calibri"/>
                <a:ea typeface="標楷體"/>
                <a:cs typeface="Times New Roman"/>
              </a:rPr>
              <a:t>授權他人使用</a:t>
            </a:r>
            <a:r>
              <a:rPr lang="zh-TW" altLang="zh-TW" sz="1800" kern="100" dirty="0">
                <a:latin typeface="Calibri"/>
                <a:ea typeface="新細明體"/>
                <a:cs typeface="Times New Roman"/>
              </a:rPr>
              <a:t>、</a:t>
            </a:r>
            <a:r>
              <a:rPr lang="zh-TW" altLang="zh-TW" sz="1800" kern="100" dirty="0">
                <a:latin typeface="Calibri"/>
                <a:ea typeface="標楷體"/>
                <a:cs typeface="Times New Roman"/>
              </a:rPr>
              <a:t>出售等）</a:t>
            </a:r>
            <a:endParaRPr lang="zh-TW" altLang="zh-TW" sz="1800" kern="100" dirty="0">
              <a:latin typeface="Calibri"/>
              <a:ea typeface="新細明體"/>
              <a:cs typeface="Times New Roman"/>
            </a:endParaRPr>
          </a:p>
          <a:p>
            <a:pPr marL="457200" lvl="1" indent="0" algn="just" fontAlgn="auto">
              <a:lnSpc>
                <a:spcPts val="2200"/>
              </a:lnSpc>
              <a:spcBef>
                <a:spcPts val="600"/>
              </a:spcBef>
              <a:spcAft>
                <a:spcPts val="0"/>
              </a:spcAft>
              <a:buFont typeface="Verdana" pitchFamily="34" charset="0"/>
              <a:buNone/>
              <a:defRPr/>
            </a:pPr>
            <a:r>
              <a:rPr lang="en-US" altLang="zh-TW" sz="1800" kern="100" dirty="0">
                <a:solidFill>
                  <a:schemeClr val="dk1"/>
                </a:solidFill>
                <a:latin typeface="Calibri"/>
                <a:ea typeface="標楷體"/>
                <a:cs typeface="Times New Roman"/>
              </a:rPr>
              <a:t>(</a:t>
            </a:r>
            <a:r>
              <a:rPr lang="zh-TW" altLang="en-US" sz="1800" kern="100" dirty="0">
                <a:solidFill>
                  <a:schemeClr val="dk1"/>
                </a:solidFill>
                <a:latin typeface="Calibri"/>
                <a:ea typeface="標楷體"/>
                <a:cs typeface="Times New Roman"/>
              </a:rPr>
              <a:t>四</a:t>
            </a:r>
            <a:r>
              <a:rPr lang="en-US" altLang="zh-TW" sz="1800" kern="100" dirty="0">
                <a:solidFill>
                  <a:schemeClr val="dk1"/>
                </a:solidFill>
                <a:latin typeface="Calibri"/>
                <a:ea typeface="標楷體"/>
                <a:cs typeface="Times New Roman"/>
              </a:rPr>
              <a:t>)</a:t>
            </a:r>
            <a:r>
              <a:rPr lang="zh-TW" altLang="zh-TW" sz="1800" dirty="0">
                <a:ea typeface="標楷體"/>
                <a:cs typeface="Times New Roman"/>
              </a:rPr>
              <a:t>已投入之累積研發費用：</a:t>
            </a:r>
            <a:r>
              <a:rPr lang="zh-TW" altLang="zh-TW" sz="1400" dirty="0">
                <a:ea typeface="標楷體"/>
                <a:cs typeface="Times New Roman"/>
              </a:rPr>
              <a:t>（</a:t>
            </a:r>
            <a:r>
              <a:rPr lang="zh-TW" altLang="zh-TW" sz="1400" dirty="0" smtClean="0">
                <a:ea typeface="標楷體"/>
                <a:cs typeface="Times New Roman"/>
              </a:rPr>
              <a:t>註</a:t>
            </a:r>
            <a:r>
              <a:rPr lang="en-US" altLang="zh-TW" sz="1400" dirty="0">
                <a:ea typeface="標楷體"/>
                <a:cs typeface="Times New Roman"/>
              </a:rPr>
              <a:t>3</a:t>
            </a:r>
            <a:r>
              <a:rPr lang="zh-TW" altLang="zh-TW" sz="1400" dirty="0" smtClean="0">
                <a:ea typeface="標楷體"/>
                <a:cs typeface="Times New Roman"/>
              </a:rPr>
              <a:t>）</a:t>
            </a:r>
            <a:endParaRPr lang="en-US" altLang="zh-TW" sz="1400" kern="100" dirty="0">
              <a:latin typeface="Calibri"/>
              <a:ea typeface="標楷體"/>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127"/>
                                        </p:tgtEl>
                                        <p:attrNameLst>
                                          <p:attrName>style.visibility</p:attrName>
                                        </p:attrNameLst>
                                      </p:cBhvr>
                                      <p:to>
                                        <p:strVal val="visible"/>
                                      </p:to>
                                    </p:set>
                                    <p:anim calcmode="lin" valueType="num">
                                      <p:cBhvr additive="base">
                                        <p:cTn id="7" dur="500" fill="hold"/>
                                        <p:tgtEl>
                                          <p:spTgt spid="5127"/>
                                        </p:tgtEl>
                                        <p:attrNameLst>
                                          <p:attrName>ppt_x</p:attrName>
                                        </p:attrNameLst>
                                      </p:cBhvr>
                                      <p:tavLst>
                                        <p:tav tm="0">
                                          <p:val>
                                            <p:strVal val="#ppt_x"/>
                                          </p:val>
                                        </p:tav>
                                        <p:tav tm="100000">
                                          <p:val>
                                            <p:strVal val="#ppt_x"/>
                                          </p:val>
                                        </p:tav>
                                      </p:tavLst>
                                    </p:anim>
                                    <p:anim calcmode="lin" valueType="num">
                                      <p:cBhvr additive="base">
                                        <p:cTn id="8" dur="500" fill="hold"/>
                                        <p:tgtEl>
                                          <p:spTgt spid="512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127">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7">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7">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2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7">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27">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27">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27">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127">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127">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127">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127">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127">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12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endParaRPr lang="zh-TW" altLang="en-US" sz="1400">
              <a:solidFill>
                <a:srgbClr val="800080"/>
              </a:solidFill>
              <a:latin typeface="Arial" panose="020B0604020202020204" pitchFamily="34" charset="0"/>
              <a:ea typeface="新細明體" panose="02020500000000000000" pitchFamily="18" charset="-120"/>
            </a:endParaRPr>
          </a:p>
          <a:p>
            <a:pPr eaLnBrk="1" hangingPunct="1">
              <a:spcBef>
                <a:spcPct val="0"/>
              </a:spcBef>
              <a:buClrTx/>
              <a:buSzTx/>
              <a:buFontTx/>
              <a:buNone/>
            </a:pPr>
            <a:fld id="{0E92AE1A-DDAD-4E16-85C6-B766A14F55F3}"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41</a:t>
            </a:fld>
            <a:endParaRPr lang="zh-TW" altLang="en-US" sz="1400">
              <a:solidFill>
                <a:srgbClr val="800080"/>
              </a:solidFill>
              <a:latin typeface="Arial" panose="020B0604020202020204" pitchFamily="34" charset="0"/>
              <a:ea typeface="新細明體" panose="02020500000000000000" pitchFamily="18" charset="-120"/>
            </a:endParaRPr>
          </a:p>
        </p:txBody>
      </p:sp>
      <p:sp>
        <p:nvSpPr>
          <p:cNvPr id="7171" name="Rectangle 2"/>
          <p:cNvSpPr>
            <a:spLocks noGrp="1" noChangeArrowheads="1"/>
          </p:cNvSpPr>
          <p:nvPr>
            <p:ph type="title"/>
          </p:nvPr>
        </p:nvSpPr>
        <p:spPr bwMode="auto">
          <a:xfrm>
            <a:off x="1763713" y="333375"/>
            <a:ext cx="6985000" cy="935038"/>
          </a:xfrm>
        </p:spPr>
        <p:txBody>
          <a:bodyPr vert="horz" wrap="square" lIns="91440" tIns="45720" rIns="91440" bIns="45720" numCol="1" anchorCtr="0" compatLnSpc="1">
            <a:prstTxWarp prst="textNoShape">
              <a:avLst/>
            </a:prstTxWarp>
            <a:normAutofit fontScale="90000"/>
          </a:bodyPr>
          <a:lstStyle/>
          <a:p>
            <a:pPr algn="ctr">
              <a:defRPr/>
            </a:pPr>
            <a:r>
              <a:rPr lang="zh-TW" altLang="en-US" sz="3200" kern="100" dirty="0">
                <a:latin typeface="Calibri"/>
                <a:ea typeface="標楷體"/>
                <a:cs typeface="Times New Roman"/>
              </a:rPr>
              <a:t>附件：</a:t>
            </a:r>
            <a:r>
              <a:rPr lang="zh-TW" altLang="zh-TW" sz="3200" kern="100" dirty="0">
                <a:latin typeface="Calibri"/>
                <a:ea typeface="標楷體"/>
                <a:cs typeface="Times New Roman"/>
              </a:rPr>
              <a:t>新</a:t>
            </a:r>
            <a:r>
              <a:rPr lang="zh-TW" altLang="zh-TW" sz="3200" kern="100" dirty="0" smtClean="0">
                <a:latin typeface="Calibri"/>
                <a:ea typeface="標楷體"/>
                <a:cs typeface="Times New Roman"/>
              </a:rPr>
              <a:t>藥研發重大訊息參考格式</a:t>
            </a:r>
            <a:r>
              <a:rPr lang="en-US" altLang="zh-TW" sz="3200" kern="100" dirty="0" smtClean="0">
                <a:cs typeface="Times New Roman"/>
              </a:rPr>
              <a:t>(2/4)</a:t>
            </a:r>
            <a:r>
              <a:rPr lang="zh-TW" altLang="zh-TW" sz="3200" kern="100" dirty="0" smtClean="0">
                <a:cs typeface="Times New Roman"/>
              </a:rPr>
              <a:t/>
            </a:r>
            <a:br>
              <a:rPr lang="zh-TW" altLang="zh-TW" sz="3200" kern="100" dirty="0" smtClean="0">
                <a:cs typeface="Times New Roman"/>
              </a:rPr>
            </a:br>
            <a:endParaRPr lang="zh-TW" altLang="en-US" sz="3200" b="1" dirty="0" smtClean="0">
              <a:solidFill>
                <a:srgbClr val="000099"/>
              </a:solidFill>
              <a:effectLst/>
            </a:endParaRPr>
          </a:p>
        </p:txBody>
      </p:sp>
      <p:sp>
        <p:nvSpPr>
          <p:cNvPr id="5127" name="矩形 7"/>
          <p:cNvSpPr>
            <a:spLocks noChangeArrowheads="1"/>
          </p:cNvSpPr>
          <p:nvPr/>
        </p:nvSpPr>
        <p:spPr bwMode="auto">
          <a:xfrm>
            <a:off x="1259632" y="1412776"/>
            <a:ext cx="7705725" cy="29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1813" indent="-531813" eaLnBrk="0" hangingPunct="0">
              <a:spcBef>
                <a:spcPts val="600"/>
              </a:spcBef>
              <a:buClr>
                <a:schemeClr val="accent1"/>
              </a:buClr>
              <a:buSzPct val="80000"/>
              <a:buFont typeface="Wingdings 2" pitchFamily="18" charset="2"/>
              <a:buChar char=""/>
              <a:defRPr sz="3200">
                <a:solidFill>
                  <a:schemeClr val="tx1"/>
                </a:solidFill>
                <a:latin typeface="標楷體" pitchFamily="65" charset="-120"/>
                <a:ea typeface="標楷體" pitchFamily="65" charset="-120"/>
              </a:defRPr>
            </a:lvl1pPr>
            <a:lvl2pPr marL="742950" indent="-285750" eaLnBrk="0" hangingPunct="0">
              <a:spcBef>
                <a:spcPts val="550"/>
              </a:spcBef>
              <a:buClr>
                <a:schemeClr val="accent1"/>
              </a:buClr>
              <a:buFont typeface="Verdana" pitchFamily="34" charset="0"/>
              <a:buChar char="◦"/>
              <a:defRPr sz="2800">
                <a:solidFill>
                  <a:schemeClr val="tx1"/>
                </a:solidFill>
                <a:latin typeface="標楷體" pitchFamily="65" charset="-120"/>
                <a:ea typeface="標楷體" pitchFamily="65" charset="-120"/>
              </a:defRPr>
            </a:lvl2pPr>
            <a:lvl3pPr marL="1143000" indent="-228600" eaLnBrk="0" hangingPunct="0">
              <a:spcBef>
                <a:spcPct val="20000"/>
              </a:spcBef>
              <a:buClr>
                <a:schemeClr val="accent2"/>
              </a:buClr>
              <a:buFont typeface="Wingdings 2" pitchFamily="18" charset="2"/>
              <a:buChar char=""/>
              <a:defRPr sz="2400">
                <a:solidFill>
                  <a:schemeClr val="tx1"/>
                </a:solidFill>
                <a:latin typeface="標楷體" pitchFamily="65" charset="-120"/>
                <a:ea typeface="標楷體" pitchFamily="65" charset="-120"/>
              </a:defRPr>
            </a:lvl3pPr>
            <a:lvl4pPr marL="1600200" indent="-228600" eaLnBrk="0" hangingPunct="0">
              <a:spcBef>
                <a:spcPct val="20000"/>
              </a:spcBef>
              <a:buClr>
                <a:srgbClr val="C32D2E"/>
              </a:buClr>
              <a:buFont typeface="Wingdings 2" pitchFamily="18" charset="2"/>
              <a:buChar char=""/>
              <a:defRPr sz="2000">
                <a:solidFill>
                  <a:schemeClr val="tx1"/>
                </a:solidFill>
                <a:latin typeface="標楷體" pitchFamily="65" charset="-120"/>
                <a:ea typeface="標楷體" pitchFamily="65" charset="-120"/>
              </a:defRPr>
            </a:lvl4pPr>
            <a:lvl5pPr marL="2057400" indent="-228600" eaLnBrk="0" hangingPunct="0">
              <a:spcBef>
                <a:spcPct val="20000"/>
              </a:spcBef>
              <a:buClr>
                <a:srgbClr val="84AA33"/>
              </a:buClr>
              <a:buFont typeface="Wingdings 2" pitchFamily="18" charset="2"/>
              <a:buChar char=""/>
              <a:defRPr sz="20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9pPr>
          </a:lstStyle>
          <a:p>
            <a:pPr marL="0" indent="0" algn="just" fontAlgn="auto">
              <a:lnSpc>
                <a:spcPts val="2600"/>
              </a:lnSpc>
              <a:spcAft>
                <a:spcPts val="0"/>
              </a:spcAft>
              <a:buClrTx/>
              <a:buNone/>
              <a:defRPr/>
            </a:pPr>
            <a:r>
              <a:rPr lang="zh-TW" altLang="en-US" sz="2200" kern="100" dirty="0" smtClean="0">
                <a:solidFill>
                  <a:schemeClr val="dk1"/>
                </a:solidFill>
                <a:latin typeface="Calibri"/>
                <a:ea typeface="標楷體"/>
                <a:cs typeface="Times New Roman"/>
              </a:rPr>
              <a:t>五  </a:t>
            </a:r>
            <a:r>
              <a:rPr lang="zh-TW" altLang="zh-TW" sz="2200" kern="100" dirty="0" smtClean="0">
                <a:solidFill>
                  <a:schemeClr val="dk1"/>
                </a:solidFill>
                <a:latin typeface="Calibri"/>
                <a:ea typeface="標楷體"/>
                <a:cs typeface="Times New Roman"/>
              </a:rPr>
              <a:t>將再進行之下一研發階段：</a:t>
            </a:r>
            <a:r>
              <a:rPr lang="zh-TW" altLang="zh-TW" sz="1400" dirty="0">
                <a:ea typeface="標楷體"/>
                <a:cs typeface="Times New Roman"/>
              </a:rPr>
              <a:t>（註</a:t>
            </a:r>
            <a:r>
              <a:rPr lang="en-US" altLang="zh-TW" sz="1400" kern="100" dirty="0">
                <a:latin typeface="Calibri"/>
                <a:ea typeface="標楷體"/>
                <a:cs typeface="Times New Roman"/>
              </a:rPr>
              <a:t>1</a:t>
            </a:r>
            <a:r>
              <a:rPr lang="zh-TW" altLang="zh-TW" sz="1400" dirty="0" smtClean="0">
                <a:ea typeface="標楷體"/>
                <a:cs typeface="Times New Roman"/>
              </a:rPr>
              <a:t>）</a:t>
            </a:r>
            <a:r>
              <a:rPr lang="en-US" altLang="zh-TW" sz="1400" kern="100" dirty="0" smtClean="0">
                <a:latin typeface="Calibri"/>
                <a:ea typeface="標楷體"/>
                <a:cs typeface="Times New Roman"/>
              </a:rPr>
              <a:t> </a:t>
            </a:r>
            <a:endParaRPr lang="en-US" altLang="zh-TW" sz="1400" kern="100" dirty="0">
              <a:latin typeface="Calibri"/>
              <a:ea typeface="標楷體"/>
              <a:cs typeface="Times New Roman"/>
            </a:endParaRPr>
          </a:p>
          <a:p>
            <a:pPr marL="457200" lvl="1" indent="0" algn="just" eaLnBrk="1" hangingPunct="1">
              <a:lnSpc>
                <a:spcPts val="2200"/>
              </a:lnSpc>
              <a:spcBef>
                <a:spcPts val="600"/>
              </a:spcBef>
              <a:spcAft>
                <a:spcPts val="0"/>
              </a:spcAft>
              <a:buFont typeface="Verdana" pitchFamily="34" charset="0"/>
              <a:buNone/>
              <a:defRPr/>
            </a:pPr>
            <a:r>
              <a:rPr lang="zh-TW" altLang="en-US" sz="1800" kern="100" dirty="0" smtClean="0">
                <a:solidFill>
                  <a:schemeClr val="dk1"/>
                </a:solidFill>
                <a:latin typeface="Calibri"/>
                <a:ea typeface="標楷體"/>
                <a:cs typeface="Times New Roman"/>
              </a:rPr>
              <a:t> </a:t>
            </a:r>
            <a:r>
              <a:rPr lang="en-US" altLang="zh-TW" sz="1800" kern="100" dirty="0" smtClean="0">
                <a:solidFill>
                  <a:schemeClr val="dk1"/>
                </a:solidFill>
                <a:latin typeface="Calibri"/>
                <a:ea typeface="標楷體"/>
                <a:cs typeface="Times New Roman"/>
              </a:rPr>
              <a:t>(</a:t>
            </a:r>
            <a:r>
              <a:rPr lang="zh-TW" altLang="en-US" sz="1800" kern="100" dirty="0" smtClean="0">
                <a:solidFill>
                  <a:schemeClr val="dk1"/>
                </a:solidFill>
                <a:latin typeface="Calibri"/>
                <a:ea typeface="標楷體"/>
                <a:cs typeface="Times New Roman"/>
              </a:rPr>
              <a:t>一</a:t>
            </a:r>
            <a:r>
              <a:rPr lang="en-US" altLang="zh-TW" sz="1800" kern="100" dirty="0" smtClean="0">
                <a:solidFill>
                  <a:schemeClr val="dk1"/>
                </a:solidFill>
                <a:latin typeface="Calibri"/>
                <a:ea typeface="標楷體"/>
                <a:cs typeface="Times New Roman"/>
              </a:rPr>
              <a:t>)</a:t>
            </a:r>
            <a:r>
              <a:rPr lang="zh-TW" altLang="en-US" sz="1800" kern="100" dirty="0" smtClean="0">
                <a:solidFill>
                  <a:schemeClr val="dk1"/>
                </a:solidFill>
                <a:latin typeface="Calibri"/>
                <a:ea typeface="標楷體"/>
                <a:cs typeface="Times New Roman"/>
              </a:rPr>
              <a:t>  </a:t>
            </a:r>
            <a:r>
              <a:rPr lang="zh-TW" altLang="zh-TW" sz="1800" kern="100" dirty="0" smtClean="0">
                <a:solidFill>
                  <a:schemeClr val="dk1"/>
                </a:solidFill>
                <a:latin typeface="Calibri"/>
                <a:ea typeface="標楷體"/>
                <a:cs typeface="Times New Roman"/>
              </a:rPr>
              <a:t>預計完成時間：</a:t>
            </a:r>
            <a:r>
              <a:rPr lang="zh-TW" altLang="zh-TW" sz="1400" dirty="0" smtClean="0">
                <a:ea typeface="標楷體"/>
                <a:cs typeface="Times New Roman"/>
              </a:rPr>
              <a:t>（註</a:t>
            </a:r>
            <a:r>
              <a:rPr lang="en-US" altLang="zh-TW" sz="1400" dirty="0">
                <a:ea typeface="標楷體"/>
                <a:cs typeface="Times New Roman"/>
              </a:rPr>
              <a:t>4</a:t>
            </a:r>
            <a:r>
              <a:rPr lang="zh-TW" altLang="zh-TW" sz="1400" dirty="0" smtClean="0">
                <a:ea typeface="標楷體"/>
                <a:cs typeface="Times New Roman"/>
              </a:rPr>
              <a:t>）</a:t>
            </a:r>
            <a:endParaRPr lang="en-US" altLang="zh-TW" sz="1400" kern="100" dirty="0" smtClean="0">
              <a:latin typeface="Calibri"/>
              <a:ea typeface="標楷體"/>
              <a:cs typeface="Times New Roman"/>
            </a:endParaRPr>
          </a:p>
          <a:p>
            <a:pPr marL="457200" lvl="1" indent="0" algn="just" eaLnBrk="1" hangingPunct="1">
              <a:lnSpc>
                <a:spcPts val="2200"/>
              </a:lnSpc>
              <a:spcBef>
                <a:spcPts val="600"/>
              </a:spcBef>
              <a:spcAft>
                <a:spcPts val="0"/>
              </a:spcAft>
              <a:buFont typeface="Verdana" pitchFamily="34" charset="0"/>
              <a:buNone/>
              <a:defRPr/>
            </a:pPr>
            <a:r>
              <a:rPr lang="zh-TW" altLang="en-US" sz="1800" kern="100" dirty="0" smtClean="0">
                <a:solidFill>
                  <a:schemeClr val="dk1"/>
                </a:solidFill>
                <a:latin typeface="Calibri"/>
                <a:ea typeface="標楷體"/>
                <a:cs typeface="Times New Roman"/>
              </a:rPr>
              <a:t> </a:t>
            </a:r>
            <a:r>
              <a:rPr lang="en-US" altLang="zh-TW" sz="1800" kern="100" dirty="0" smtClean="0">
                <a:solidFill>
                  <a:schemeClr val="dk1"/>
                </a:solidFill>
                <a:latin typeface="Calibri"/>
                <a:ea typeface="標楷體"/>
                <a:cs typeface="Times New Roman"/>
              </a:rPr>
              <a:t>(</a:t>
            </a:r>
            <a:r>
              <a:rPr lang="zh-TW" altLang="en-US" sz="1800" kern="100" dirty="0" smtClean="0">
                <a:solidFill>
                  <a:schemeClr val="dk1"/>
                </a:solidFill>
                <a:latin typeface="Calibri"/>
                <a:ea typeface="標楷體"/>
                <a:cs typeface="Times New Roman"/>
              </a:rPr>
              <a:t>二</a:t>
            </a:r>
            <a:r>
              <a:rPr lang="en-US" altLang="zh-TW" sz="1800" kern="100" dirty="0" smtClean="0">
                <a:solidFill>
                  <a:schemeClr val="dk1"/>
                </a:solidFill>
                <a:latin typeface="Calibri"/>
                <a:ea typeface="標楷體"/>
                <a:cs typeface="Times New Roman"/>
              </a:rPr>
              <a:t>)</a:t>
            </a:r>
            <a:r>
              <a:rPr lang="zh-TW" altLang="en-US" sz="1800" kern="100" dirty="0" smtClean="0">
                <a:solidFill>
                  <a:schemeClr val="dk1"/>
                </a:solidFill>
                <a:latin typeface="Calibri"/>
                <a:ea typeface="標楷體"/>
                <a:cs typeface="Times New Roman"/>
              </a:rPr>
              <a:t>  </a:t>
            </a:r>
            <a:r>
              <a:rPr lang="zh-TW" altLang="zh-TW" sz="1800" kern="100" dirty="0" smtClean="0">
                <a:solidFill>
                  <a:schemeClr val="dk1"/>
                </a:solidFill>
                <a:latin typeface="Calibri"/>
                <a:ea typeface="標楷體"/>
                <a:cs typeface="Times New Roman"/>
              </a:rPr>
              <a:t>預計應負擔之義務：（例如取得技術授權應支付之費用等）</a:t>
            </a:r>
            <a:r>
              <a:rPr lang="zh-TW" altLang="zh-TW" sz="1400" dirty="0" smtClean="0">
                <a:ea typeface="標楷體"/>
                <a:cs typeface="Times New Roman"/>
              </a:rPr>
              <a:t>（註</a:t>
            </a:r>
            <a:r>
              <a:rPr lang="en-US" altLang="zh-TW" sz="1400" dirty="0" smtClean="0">
                <a:ea typeface="標楷體"/>
                <a:cs typeface="Times New Roman"/>
              </a:rPr>
              <a:t>3)</a:t>
            </a:r>
            <a:endParaRPr lang="en-US" altLang="zh-TW" sz="1400" dirty="0">
              <a:ea typeface="標楷體"/>
              <a:cs typeface="Times New Roman"/>
            </a:endParaRPr>
          </a:p>
          <a:p>
            <a:pPr marL="0" indent="0" algn="just" fontAlgn="auto">
              <a:lnSpc>
                <a:spcPts val="2600"/>
              </a:lnSpc>
              <a:spcAft>
                <a:spcPts val="0"/>
              </a:spcAft>
              <a:buClrTx/>
              <a:buNone/>
              <a:defRPr/>
            </a:pPr>
            <a:r>
              <a:rPr lang="zh-TW" altLang="zh-TW" sz="2200" kern="100" dirty="0" smtClean="0">
                <a:solidFill>
                  <a:srgbClr val="000099"/>
                </a:solidFill>
                <a:latin typeface="Calibri"/>
                <a:ea typeface="標楷體"/>
                <a:cs typeface="Times New Roman"/>
              </a:rPr>
              <a:t>六</a:t>
            </a:r>
            <a:r>
              <a:rPr lang="zh-TW" altLang="zh-TW" sz="2200" kern="100" dirty="0">
                <a:solidFill>
                  <a:srgbClr val="000099"/>
                </a:solidFill>
                <a:latin typeface="Calibri"/>
                <a:ea typeface="標楷體"/>
                <a:cs typeface="Times New Roman"/>
              </a:rPr>
              <a:t>、</a:t>
            </a:r>
            <a:r>
              <a:rPr lang="zh-TW" altLang="zh-TW" sz="2200" u="sng" kern="100" dirty="0">
                <a:solidFill>
                  <a:srgbClr val="000099"/>
                </a:solidFill>
                <a:latin typeface="Calibri"/>
                <a:ea typeface="標楷體"/>
                <a:cs typeface="Times New Roman"/>
              </a:rPr>
              <a:t>市場現況：</a:t>
            </a:r>
            <a:r>
              <a:rPr lang="en-US" altLang="zh-TW" sz="1400" u="sng" kern="100" dirty="0">
                <a:solidFill>
                  <a:srgbClr val="000099"/>
                </a:solidFill>
                <a:latin typeface="Calibri"/>
                <a:ea typeface="標楷體"/>
                <a:cs typeface="Times New Roman"/>
              </a:rPr>
              <a:t>(</a:t>
            </a:r>
            <a:r>
              <a:rPr lang="zh-TW" altLang="zh-TW" sz="1400" u="sng" kern="100" dirty="0">
                <a:solidFill>
                  <a:srgbClr val="000099"/>
                </a:solidFill>
                <a:latin typeface="Calibri"/>
                <a:ea typeface="標楷體"/>
                <a:cs typeface="Times New Roman"/>
              </a:rPr>
              <a:t>註</a:t>
            </a:r>
            <a:r>
              <a:rPr lang="en-US" altLang="zh-TW" sz="1400" u="sng" kern="100" dirty="0">
                <a:solidFill>
                  <a:srgbClr val="000099"/>
                </a:solidFill>
                <a:latin typeface="Calibri"/>
                <a:ea typeface="標楷體"/>
                <a:cs typeface="Times New Roman"/>
              </a:rPr>
              <a:t>5</a:t>
            </a:r>
            <a:r>
              <a:rPr lang="en-US" altLang="zh-TW" sz="1400" u="sng" kern="100" dirty="0" smtClean="0">
                <a:solidFill>
                  <a:srgbClr val="000099"/>
                </a:solidFill>
                <a:latin typeface="Calibri"/>
                <a:ea typeface="標楷體"/>
                <a:cs typeface="Times New Roman"/>
              </a:rPr>
              <a:t>)</a:t>
            </a:r>
          </a:p>
          <a:p>
            <a:pPr marL="0" indent="0" algn="just" fontAlgn="auto">
              <a:lnSpc>
                <a:spcPts val="2600"/>
              </a:lnSpc>
              <a:spcAft>
                <a:spcPts val="0"/>
              </a:spcAft>
              <a:buClrTx/>
              <a:buNone/>
              <a:defRPr/>
            </a:pPr>
            <a:r>
              <a:rPr lang="zh-TW" altLang="en-US" sz="2200" kern="100" dirty="0" smtClean="0">
                <a:latin typeface="Calibri"/>
                <a:ea typeface="標楷體"/>
                <a:cs typeface="Times New Roman"/>
              </a:rPr>
              <a:t>七    </a:t>
            </a:r>
            <a:r>
              <a:rPr lang="zh-TW" altLang="en-US" sz="2200" kern="100" dirty="0" smtClean="0">
                <a:solidFill>
                  <a:schemeClr val="dk1"/>
                </a:solidFill>
                <a:latin typeface="Calibri"/>
                <a:ea typeface="標楷體"/>
                <a:cs typeface="Times New Roman"/>
              </a:rPr>
              <a:t>新</a:t>
            </a:r>
            <a:r>
              <a:rPr lang="zh-TW" altLang="en-US" sz="2200" kern="100" dirty="0">
                <a:solidFill>
                  <a:schemeClr val="dk1"/>
                </a:solidFill>
                <a:latin typeface="Calibri"/>
                <a:ea typeface="標楷體"/>
                <a:cs typeface="Times New Roman"/>
              </a:rPr>
              <a:t>藥開發時程長、投入經費高且</a:t>
            </a:r>
            <a:r>
              <a:rPr lang="zh-TW" altLang="en-US" sz="2200" kern="100" dirty="0" smtClean="0">
                <a:solidFill>
                  <a:schemeClr val="dk1"/>
                </a:solidFill>
                <a:latin typeface="Calibri"/>
                <a:ea typeface="標楷體"/>
                <a:cs typeface="Times New Roman"/>
              </a:rPr>
              <a:t>並未</a:t>
            </a:r>
            <a:r>
              <a:rPr lang="zh-TW" altLang="en-US" sz="2200" kern="100" dirty="0">
                <a:solidFill>
                  <a:schemeClr val="dk1"/>
                </a:solidFill>
                <a:latin typeface="Calibri"/>
                <a:ea typeface="標楷體"/>
                <a:cs typeface="Times New Roman"/>
              </a:rPr>
              <a:t>保證一定能成功，</a:t>
            </a:r>
            <a:r>
              <a:rPr lang="zh-TW" altLang="en-US" sz="2200" kern="100" dirty="0" smtClean="0">
                <a:solidFill>
                  <a:schemeClr val="dk1"/>
                </a:solidFill>
                <a:latin typeface="Calibri"/>
                <a:ea typeface="標楷體"/>
                <a:cs typeface="Times New Roman"/>
              </a:rPr>
              <a:t>此</a:t>
            </a:r>
            <a:endParaRPr lang="en-US" altLang="zh-TW" sz="2200" kern="100" dirty="0" smtClean="0">
              <a:solidFill>
                <a:schemeClr val="dk1"/>
              </a:solidFill>
              <a:latin typeface="Calibri"/>
              <a:ea typeface="標楷體"/>
              <a:cs typeface="Times New Roman"/>
            </a:endParaRPr>
          </a:p>
          <a:p>
            <a:pPr marL="0" indent="0" algn="just" fontAlgn="auto">
              <a:lnSpc>
                <a:spcPts val="2600"/>
              </a:lnSpc>
              <a:spcBef>
                <a:spcPts val="0"/>
              </a:spcBef>
              <a:spcAft>
                <a:spcPts val="0"/>
              </a:spcAft>
              <a:buClrTx/>
              <a:buNone/>
              <a:defRPr/>
            </a:pPr>
            <a:r>
              <a:rPr lang="zh-TW" altLang="en-US" sz="2200" kern="100" dirty="0">
                <a:solidFill>
                  <a:schemeClr val="dk1"/>
                </a:solidFill>
                <a:latin typeface="Calibri"/>
                <a:ea typeface="標楷體"/>
                <a:cs typeface="Times New Roman"/>
              </a:rPr>
              <a:t> </a:t>
            </a:r>
            <a:r>
              <a:rPr lang="zh-TW" altLang="en-US" sz="2200" kern="100" dirty="0" smtClean="0">
                <a:solidFill>
                  <a:schemeClr val="dk1"/>
                </a:solidFill>
                <a:latin typeface="Calibri"/>
                <a:ea typeface="標楷體"/>
                <a:cs typeface="Times New Roman"/>
              </a:rPr>
              <a:t>       等</a:t>
            </a:r>
            <a:r>
              <a:rPr lang="zh-TW" altLang="en-US" sz="2200" kern="100" dirty="0">
                <a:solidFill>
                  <a:schemeClr val="dk1"/>
                </a:solidFill>
                <a:latin typeface="Calibri"/>
                <a:ea typeface="標楷體"/>
                <a:cs typeface="Times New Roman"/>
              </a:rPr>
              <a:t>可能使</a:t>
            </a:r>
            <a:r>
              <a:rPr lang="zh-TW" altLang="en-US" sz="2200" kern="100" dirty="0" smtClean="0">
                <a:solidFill>
                  <a:schemeClr val="dk1"/>
                </a:solidFill>
                <a:latin typeface="Calibri"/>
                <a:ea typeface="標楷體"/>
                <a:cs typeface="Times New Roman"/>
              </a:rPr>
              <a:t>投資</a:t>
            </a:r>
            <a:r>
              <a:rPr lang="zh-TW" altLang="en-US" sz="2200" kern="100" dirty="0">
                <a:solidFill>
                  <a:schemeClr val="dk1"/>
                </a:solidFill>
                <a:latin typeface="Calibri"/>
                <a:ea typeface="標楷體"/>
                <a:cs typeface="Times New Roman"/>
              </a:rPr>
              <a:t>面臨風險，投資人應審慎判斷</a:t>
            </a:r>
            <a:r>
              <a:rPr lang="zh-TW" altLang="en-US" sz="2200" kern="100" dirty="0" smtClean="0">
                <a:solidFill>
                  <a:schemeClr val="dk1"/>
                </a:solidFill>
                <a:latin typeface="Calibri"/>
                <a:ea typeface="標楷體"/>
                <a:cs typeface="Times New Roman"/>
              </a:rPr>
              <a:t>謹慎</a:t>
            </a:r>
            <a:r>
              <a:rPr lang="zh-TW" altLang="en-US" sz="2200" kern="100" dirty="0">
                <a:solidFill>
                  <a:schemeClr val="dk1"/>
                </a:solidFill>
                <a:latin typeface="Calibri"/>
                <a:ea typeface="標楷體"/>
                <a:cs typeface="Times New Roman"/>
              </a:rPr>
              <a:t>投資</a:t>
            </a:r>
            <a:r>
              <a:rPr lang="zh-TW" altLang="en-US" sz="2200" kern="100" dirty="0" smtClean="0">
                <a:solidFill>
                  <a:schemeClr val="dk1"/>
                </a:solidFill>
                <a:latin typeface="Calibri"/>
                <a:ea typeface="標楷體"/>
                <a:cs typeface="Times New Roman"/>
              </a:rPr>
              <a:t>。</a:t>
            </a:r>
            <a:endParaRPr lang="en-US" altLang="zh-TW" sz="2200" kern="100" dirty="0" smtClean="0">
              <a:solidFill>
                <a:schemeClr val="dk1"/>
              </a:solidFill>
              <a:latin typeface="Calibri"/>
              <a:ea typeface="標楷體"/>
              <a:cs typeface="Times New Roman"/>
            </a:endParaRPr>
          </a:p>
          <a:p>
            <a:pPr marL="0" indent="0" algn="just" fontAlgn="auto">
              <a:lnSpc>
                <a:spcPts val="2600"/>
              </a:lnSpc>
              <a:spcAft>
                <a:spcPts val="0"/>
              </a:spcAft>
              <a:buClrTx/>
              <a:buNone/>
              <a:defRPr/>
            </a:pPr>
            <a:endParaRPr lang="zh-TW" altLang="zh-TW" sz="2200" kern="100" dirty="0">
              <a:solidFill>
                <a:srgbClr val="FF0000"/>
              </a:solidFill>
              <a:latin typeface="Calibri"/>
              <a:ea typeface="新細明體"/>
              <a:cs typeface="Times New Roman"/>
            </a:endParaRPr>
          </a:p>
          <a:p>
            <a:pPr marL="342900" indent="-342900" algn="just" fontAlgn="auto">
              <a:lnSpc>
                <a:spcPts val="2200"/>
              </a:lnSpc>
              <a:spcBef>
                <a:spcPts val="0"/>
              </a:spcBef>
              <a:spcAft>
                <a:spcPts val="0"/>
              </a:spcAft>
              <a:buFont typeface="+mj-ea"/>
              <a:buAutoNum type="ea1ChtPlain"/>
              <a:defRPr/>
            </a:pPr>
            <a:endParaRPr lang="en-US" altLang="zh-TW" sz="2400" kern="100" dirty="0">
              <a:latin typeface="Calibri"/>
              <a:ea typeface="標楷體"/>
              <a:cs typeface="Times New Roman"/>
            </a:endParaRPr>
          </a:p>
        </p:txBody>
      </p:sp>
    </p:spTree>
    <p:extLst>
      <p:ext uri="{BB962C8B-B14F-4D97-AF65-F5344CB8AC3E}">
        <p14:creationId xmlns:p14="http://schemas.microsoft.com/office/powerpoint/2010/main" val="9084627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127"/>
                                        </p:tgtEl>
                                        <p:attrNameLst>
                                          <p:attrName>style.visibility</p:attrName>
                                        </p:attrNameLst>
                                      </p:cBhvr>
                                      <p:to>
                                        <p:strVal val="visible"/>
                                      </p:to>
                                    </p:set>
                                    <p:anim calcmode="lin" valueType="num">
                                      <p:cBhvr additive="base">
                                        <p:cTn id="7" dur="500" fill="hold"/>
                                        <p:tgtEl>
                                          <p:spTgt spid="5127"/>
                                        </p:tgtEl>
                                        <p:attrNameLst>
                                          <p:attrName>ppt_x</p:attrName>
                                        </p:attrNameLst>
                                      </p:cBhvr>
                                      <p:tavLst>
                                        <p:tav tm="0">
                                          <p:val>
                                            <p:strVal val="#ppt_x"/>
                                          </p:val>
                                        </p:tav>
                                        <p:tav tm="100000">
                                          <p:val>
                                            <p:strVal val="#ppt_x"/>
                                          </p:val>
                                        </p:tav>
                                      </p:tavLst>
                                    </p:anim>
                                    <p:anim calcmode="lin" valueType="num">
                                      <p:cBhvr additive="base">
                                        <p:cTn id="8" dur="500" fill="hold"/>
                                        <p:tgtEl>
                                          <p:spTgt spid="5127"/>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512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2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endParaRPr lang="zh-TW" altLang="en-US" sz="1400">
              <a:solidFill>
                <a:srgbClr val="800080"/>
              </a:solidFill>
              <a:latin typeface="Arial" panose="020B0604020202020204" pitchFamily="34" charset="0"/>
              <a:ea typeface="新細明體" panose="02020500000000000000" pitchFamily="18" charset="-120"/>
            </a:endParaRPr>
          </a:p>
          <a:p>
            <a:pPr eaLnBrk="1" hangingPunct="1">
              <a:spcBef>
                <a:spcPct val="0"/>
              </a:spcBef>
              <a:buClrTx/>
              <a:buSzTx/>
              <a:buFontTx/>
              <a:buNone/>
            </a:pPr>
            <a:fld id="{C4B01854-2F0D-4EDA-8DCA-3A8A443E2778}"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42</a:t>
            </a:fld>
            <a:endParaRPr lang="zh-TW" altLang="en-US" sz="1400">
              <a:solidFill>
                <a:srgbClr val="800080"/>
              </a:solidFill>
              <a:latin typeface="Arial" panose="020B0604020202020204" pitchFamily="34" charset="0"/>
              <a:ea typeface="新細明體" panose="02020500000000000000" pitchFamily="18" charset="-120"/>
            </a:endParaRPr>
          </a:p>
        </p:txBody>
      </p:sp>
      <p:sp>
        <p:nvSpPr>
          <p:cNvPr id="7171" name="Rectangle 2"/>
          <p:cNvSpPr>
            <a:spLocks noGrp="1" noChangeArrowheads="1"/>
          </p:cNvSpPr>
          <p:nvPr>
            <p:ph type="title"/>
          </p:nvPr>
        </p:nvSpPr>
        <p:spPr bwMode="auto">
          <a:xfrm>
            <a:off x="1763713" y="333375"/>
            <a:ext cx="6985000" cy="935038"/>
          </a:xfrm>
        </p:spPr>
        <p:txBody>
          <a:bodyPr vert="horz" wrap="square" lIns="91440" tIns="45720" rIns="91440" bIns="45720" numCol="1" anchorCtr="0" compatLnSpc="1">
            <a:prstTxWarp prst="textNoShape">
              <a:avLst/>
            </a:prstTxWarp>
            <a:normAutofit fontScale="90000"/>
          </a:bodyPr>
          <a:lstStyle/>
          <a:p>
            <a:pPr algn="ctr">
              <a:defRPr/>
            </a:pPr>
            <a:r>
              <a:rPr lang="zh-TW" altLang="en-US" sz="3200" kern="100" dirty="0">
                <a:latin typeface="Calibri"/>
                <a:ea typeface="標楷體"/>
                <a:cs typeface="Times New Roman"/>
              </a:rPr>
              <a:t>附件：</a:t>
            </a:r>
            <a:r>
              <a:rPr lang="zh-TW" altLang="zh-TW" sz="3200" kern="100" dirty="0">
                <a:latin typeface="Calibri"/>
                <a:ea typeface="標楷體"/>
                <a:cs typeface="Times New Roman"/>
              </a:rPr>
              <a:t>新</a:t>
            </a:r>
            <a:r>
              <a:rPr lang="zh-TW" altLang="zh-TW" sz="3200" kern="100" dirty="0" smtClean="0">
                <a:latin typeface="Calibri"/>
                <a:ea typeface="標楷體"/>
                <a:cs typeface="Times New Roman"/>
              </a:rPr>
              <a:t>藥研發重大訊息參考格式</a:t>
            </a:r>
            <a:r>
              <a:rPr lang="en-US" altLang="zh-TW" sz="3200" kern="100" dirty="0" smtClean="0">
                <a:cs typeface="Times New Roman"/>
              </a:rPr>
              <a:t>(3/4)</a:t>
            </a:r>
            <a:r>
              <a:rPr lang="zh-TW" altLang="zh-TW" sz="3200" kern="100" dirty="0" smtClean="0">
                <a:cs typeface="Times New Roman"/>
              </a:rPr>
              <a:t/>
            </a:r>
            <a:br>
              <a:rPr lang="zh-TW" altLang="zh-TW" sz="3200" kern="100" dirty="0" smtClean="0">
                <a:cs typeface="Times New Roman"/>
              </a:rPr>
            </a:br>
            <a:endParaRPr lang="zh-TW" altLang="en-US" sz="3200" b="1" dirty="0" smtClean="0">
              <a:solidFill>
                <a:srgbClr val="000099"/>
              </a:solidFill>
              <a:effectLst/>
            </a:endParaRPr>
          </a:p>
        </p:txBody>
      </p:sp>
      <p:sp>
        <p:nvSpPr>
          <p:cNvPr id="5127" name="矩形 7"/>
          <p:cNvSpPr>
            <a:spLocks noChangeArrowheads="1"/>
          </p:cNvSpPr>
          <p:nvPr/>
        </p:nvSpPr>
        <p:spPr bwMode="auto">
          <a:xfrm>
            <a:off x="1258888" y="1196975"/>
            <a:ext cx="7705725" cy="4837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1813" indent="-531813" eaLnBrk="0" hangingPunct="0">
              <a:spcBef>
                <a:spcPts val="600"/>
              </a:spcBef>
              <a:buClr>
                <a:schemeClr val="accent1"/>
              </a:buClr>
              <a:buSzPct val="80000"/>
              <a:buFont typeface="Wingdings 2" pitchFamily="18" charset="2"/>
              <a:buChar char=""/>
              <a:defRPr sz="3200">
                <a:solidFill>
                  <a:schemeClr val="tx1"/>
                </a:solidFill>
                <a:latin typeface="標楷體" pitchFamily="65" charset="-120"/>
                <a:ea typeface="標楷體" pitchFamily="65" charset="-120"/>
              </a:defRPr>
            </a:lvl1pPr>
            <a:lvl2pPr marL="742950" indent="-285750" eaLnBrk="0" hangingPunct="0">
              <a:spcBef>
                <a:spcPts val="550"/>
              </a:spcBef>
              <a:buClr>
                <a:schemeClr val="accent1"/>
              </a:buClr>
              <a:buFont typeface="Verdana" pitchFamily="34" charset="0"/>
              <a:buChar char="◦"/>
              <a:defRPr sz="2800">
                <a:solidFill>
                  <a:schemeClr val="tx1"/>
                </a:solidFill>
                <a:latin typeface="標楷體" pitchFamily="65" charset="-120"/>
                <a:ea typeface="標楷體" pitchFamily="65" charset="-120"/>
              </a:defRPr>
            </a:lvl2pPr>
            <a:lvl3pPr marL="1143000" indent="-228600" eaLnBrk="0" hangingPunct="0">
              <a:spcBef>
                <a:spcPct val="20000"/>
              </a:spcBef>
              <a:buClr>
                <a:schemeClr val="accent2"/>
              </a:buClr>
              <a:buFont typeface="Wingdings 2" pitchFamily="18" charset="2"/>
              <a:buChar char=""/>
              <a:defRPr sz="2400">
                <a:solidFill>
                  <a:schemeClr val="tx1"/>
                </a:solidFill>
                <a:latin typeface="標楷體" pitchFamily="65" charset="-120"/>
                <a:ea typeface="標楷體" pitchFamily="65" charset="-120"/>
              </a:defRPr>
            </a:lvl3pPr>
            <a:lvl4pPr marL="1600200" indent="-228600" eaLnBrk="0" hangingPunct="0">
              <a:spcBef>
                <a:spcPct val="20000"/>
              </a:spcBef>
              <a:buClr>
                <a:srgbClr val="C32D2E"/>
              </a:buClr>
              <a:buFont typeface="Wingdings 2" pitchFamily="18" charset="2"/>
              <a:buChar char=""/>
              <a:defRPr sz="2000">
                <a:solidFill>
                  <a:schemeClr val="tx1"/>
                </a:solidFill>
                <a:latin typeface="標楷體" pitchFamily="65" charset="-120"/>
                <a:ea typeface="標楷體" pitchFamily="65" charset="-120"/>
              </a:defRPr>
            </a:lvl4pPr>
            <a:lvl5pPr marL="2057400" indent="-228600" eaLnBrk="0" hangingPunct="0">
              <a:spcBef>
                <a:spcPct val="20000"/>
              </a:spcBef>
              <a:buClr>
                <a:srgbClr val="84AA33"/>
              </a:buClr>
              <a:buFont typeface="Wingdings 2" pitchFamily="18" charset="2"/>
              <a:buChar char=""/>
              <a:defRPr sz="20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9pPr>
          </a:lstStyle>
          <a:p>
            <a:pPr marL="469900" indent="-448310" algn="just" eaLnBrk="1" fontAlgn="auto" hangingPunct="1">
              <a:lnSpc>
                <a:spcPts val="2600"/>
              </a:lnSpc>
              <a:spcBef>
                <a:spcPts val="0"/>
              </a:spcBef>
              <a:spcAft>
                <a:spcPts val="0"/>
              </a:spcAft>
              <a:buClrTx/>
              <a:buSzTx/>
              <a:buFont typeface="Wingdings 2" pitchFamily="18" charset="2"/>
              <a:buNone/>
              <a:defRPr/>
            </a:pPr>
            <a:r>
              <a:rPr kumimoji="0" lang="zh-TW" altLang="zh-TW" sz="2000" kern="100" dirty="0" smtClean="0">
                <a:cs typeface="Times New Roman"/>
              </a:rPr>
              <a:t>註</a:t>
            </a:r>
            <a:r>
              <a:rPr kumimoji="0" lang="en-US" altLang="zh-TW" sz="2000" kern="100" dirty="0" smtClean="0">
                <a:cs typeface="Times New Roman"/>
              </a:rPr>
              <a:t>1</a:t>
            </a:r>
            <a:r>
              <a:rPr kumimoji="0" lang="zh-TW" altLang="zh-TW" sz="2000" kern="100" dirty="0" smtClean="0">
                <a:cs typeface="Times New Roman"/>
              </a:rPr>
              <a:t>：請輸入各研發階段名稱，若已完成所有研發階段，則「三、預</a:t>
            </a:r>
            <a:endParaRPr kumimoji="0" lang="en-US" altLang="zh-TW" sz="2000" kern="100" dirty="0" smtClean="0">
              <a:cs typeface="Times New Roman"/>
            </a:endParaRPr>
          </a:p>
          <a:p>
            <a:pPr marL="469900" indent="-448310" algn="just" eaLnBrk="1" fontAlgn="auto" hangingPunct="1">
              <a:lnSpc>
                <a:spcPts val="2600"/>
              </a:lnSpc>
              <a:spcBef>
                <a:spcPts val="0"/>
              </a:spcBef>
              <a:spcAft>
                <a:spcPts val="0"/>
              </a:spcAft>
              <a:buClrTx/>
              <a:buSzTx/>
              <a:buFont typeface="Wingdings 2" pitchFamily="18" charset="2"/>
              <a:buNone/>
              <a:defRPr/>
            </a:pPr>
            <a:r>
              <a:rPr kumimoji="0" lang="zh-TW" altLang="en-US" sz="2000" kern="100" dirty="0">
                <a:cs typeface="Times New Roman"/>
              </a:rPr>
              <a:t> </a:t>
            </a:r>
            <a:r>
              <a:rPr kumimoji="0" lang="zh-TW" altLang="en-US" sz="2000" kern="100" dirty="0" smtClean="0">
                <a:cs typeface="Times New Roman"/>
              </a:rPr>
              <a:t>    </a:t>
            </a:r>
            <a:r>
              <a:rPr kumimoji="0" lang="zh-TW" altLang="zh-TW" sz="2000" kern="100" dirty="0" smtClean="0">
                <a:cs typeface="Times New Roman"/>
              </a:rPr>
              <a:t>計進行之所有研發階段」逕自填寫「</a:t>
            </a:r>
            <a:r>
              <a:rPr kumimoji="0" lang="zh-TW" altLang="zh-TW" sz="2000" u="sng" kern="100" dirty="0" smtClean="0">
                <a:cs typeface="Times New Roman"/>
              </a:rPr>
              <a:t>不適用</a:t>
            </a:r>
            <a:r>
              <a:rPr kumimoji="0" lang="zh-TW" altLang="zh-TW" sz="2000" kern="100" dirty="0" smtClean="0">
                <a:cs typeface="Times New Roman"/>
              </a:rPr>
              <a:t>」，並本諸事實續</a:t>
            </a:r>
            <a:r>
              <a:rPr kumimoji="0" lang="zh-TW" altLang="en-US" sz="2000" kern="100" dirty="0" smtClean="0">
                <a:cs typeface="Times New Roman"/>
              </a:rPr>
              <a:t> </a:t>
            </a:r>
            <a:endParaRPr kumimoji="0" lang="en-US" altLang="zh-TW" sz="2000" kern="100" dirty="0" smtClean="0">
              <a:cs typeface="Times New Roman"/>
            </a:endParaRPr>
          </a:p>
          <a:p>
            <a:pPr marL="469900" indent="-448310" algn="just" eaLnBrk="1" fontAlgn="auto" hangingPunct="1">
              <a:lnSpc>
                <a:spcPts val="2600"/>
              </a:lnSpc>
              <a:spcBef>
                <a:spcPts val="0"/>
              </a:spcBef>
              <a:spcAft>
                <a:spcPts val="0"/>
              </a:spcAft>
              <a:buClrTx/>
              <a:buSzTx/>
              <a:buFont typeface="Wingdings 2" pitchFamily="18" charset="2"/>
              <a:buNone/>
              <a:defRPr/>
            </a:pPr>
            <a:r>
              <a:rPr kumimoji="0" lang="zh-TW" altLang="en-US" sz="2000" kern="100" dirty="0">
                <a:cs typeface="Times New Roman"/>
              </a:rPr>
              <a:t> </a:t>
            </a:r>
            <a:r>
              <a:rPr kumimoji="0" lang="zh-TW" altLang="en-US" sz="2000" kern="100" dirty="0" smtClean="0">
                <a:cs typeface="Times New Roman"/>
              </a:rPr>
              <a:t>    </a:t>
            </a:r>
            <a:r>
              <a:rPr kumimoji="0" lang="zh-TW" altLang="zh-TW" sz="2000" kern="100" dirty="0" smtClean="0">
                <a:cs typeface="Times New Roman"/>
              </a:rPr>
              <a:t>填「四、目前進行中之研發階段」及「五、</a:t>
            </a:r>
            <a:r>
              <a:rPr kumimoji="0" lang="zh-TW" altLang="en-US" sz="2000" kern="100" dirty="0" smtClean="0">
                <a:cs typeface="Times New Roman"/>
              </a:rPr>
              <a:t> </a:t>
            </a:r>
            <a:r>
              <a:rPr kumimoji="0" lang="zh-TW" altLang="zh-TW" sz="2000" kern="100" dirty="0" smtClean="0">
                <a:cs typeface="Times New Roman"/>
              </a:rPr>
              <a:t>將再進行之下一</a:t>
            </a:r>
            <a:endParaRPr kumimoji="0" lang="en-US" altLang="zh-TW" sz="2000" kern="100" dirty="0" smtClean="0">
              <a:cs typeface="Times New Roman"/>
            </a:endParaRPr>
          </a:p>
          <a:p>
            <a:pPr marL="469900" indent="-448310" algn="just" eaLnBrk="1" fontAlgn="auto" hangingPunct="1">
              <a:lnSpc>
                <a:spcPts val="2600"/>
              </a:lnSpc>
              <a:spcBef>
                <a:spcPts val="0"/>
              </a:spcBef>
              <a:spcAft>
                <a:spcPts val="0"/>
              </a:spcAft>
              <a:buClrTx/>
              <a:buSzTx/>
              <a:buFont typeface="Wingdings 2" pitchFamily="18" charset="2"/>
              <a:buNone/>
              <a:defRPr/>
            </a:pPr>
            <a:r>
              <a:rPr kumimoji="0" lang="zh-TW" altLang="en-US" sz="2000" kern="100" dirty="0">
                <a:cs typeface="Times New Roman"/>
              </a:rPr>
              <a:t> </a:t>
            </a:r>
            <a:r>
              <a:rPr kumimoji="0" lang="zh-TW" altLang="en-US" sz="2000" kern="100" dirty="0" smtClean="0">
                <a:cs typeface="Times New Roman"/>
              </a:rPr>
              <a:t>    </a:t>
            </a:r>
            <a:r>
              <a:rPr kumimoji="0" lang="zh-TW" altLang="zh-TW" sz="2000" kern="100" dirty="0" smtClean="0">
                <a:cs typeface="Times New Roman"/>
              </a:rPr>
              <a:t>研發階段」。</a:t>
            </a:r>
            <a:endParaRPr kumimoji="0" lang="en-US" altLang="zh-TW" sz="2000" kern="100" dirty="0" smtClean="0">
              <a:cs typeface="Times New Roman"/>
            </a:endParaRPr>
          </a:p>
          <a:p>
            <a:pPr marL="469900" indent="-448310" algn="just" eaLnBrk="1" fontAlgn="auto" hangingPunct="1">
              <a:lnSpc>
                <a:spcPts val="2600"/>
              </a:lnSpc>
              <a:spcBef>
                <a:spcPts val="0"/>
              </a:spcBef>
              <a:spcAft>
                <a:spcPts val="0"/>
              </a:spcAft>
              <a:buClrTx/>
              <a:buSzTx/>
              <a:buFont typeface="Wingdings 2" pitchFamily="18" charset="2"/>
              <a:buNone/>
              <a:defRPr/>
            </a:pPr>
            <a:endParaRPr kumimoji="0" lang="en-US" altLang="zh-TW" sz="2000" kern="100" dirty="0" smtClean="0">
              <a:cs typeface="Times New Roman"/>
            </a:endParaRPr>
          </a:p>
          <a:p>
            <a:pPr marL="0" indent="0">
              <a:buNone/>
            </a:pPr>
            <a:r>
              <a:rPr kumimoji="0" lang="zh-TW" altLang="zh-TW" sz="2000" kern="100" dirty="0" smtClean="0">
                <a:solidFill>
                  <a:srgbClr val="000099"/>
                </a:solidFill>
                <a:cs typeface="Times New Roman"/>
              </a:rPr>
              <a:t>註</a:t>
            </a:r>
            <a:r>
              <a:rPr kumimoji="0" lang="en-US" altLang="zh-TW" sz="2000" kern="100" dirty="0" smtClean="0">
                <a:solidFill>
                  <a:srgbClr val="000099"/>
                </a:solidFill>
                <a:cs typeface="Times New Roman"/>
              </a:rPr>
              <a:t>2</a:t>
            </a:r>
            <a:r>
              <a:rPr kumimoji="0" lang="zh-TW" altLang="zh-TW" sz="2000" kern="100" dirty="0" smtClean="0">
                <a:solidFill>
                  <a:srgbClr val="000099"/>
                </a:solidFill>
                <a:cs typeface="Times New Roman"/>
              </a:rPr>
              <a:t>：</a:t>
            </a:r>
            <a:r>
              <a:rPr lang="zh-TW" altLang="zh-TW" sz="2000" u="sng" dirty="0">
                <a:solidFill>
                  <a:srgbClr val="000099"/>
                </a:solidFill>
              </a:rPr>
              <a:t>新藥研發公司應於</a:t>
            </a:r>
            <a:r>
              <a:rPr lang="zh-TW" altLang="zh-TW" sz="2000" u="sng" dirty="0" smtClean="0">
                <a:solidFill>
                  <a:srgbClr val="000099"/>
                </a:solidFill>
              </a:rPr>
              <a:t>知悉新</a:t>
            </a:r>
            <a:r>
              <a:rPr lang="zh-TW" altLang="zh-TW" sz="2000" u="sng" dirty="0">
                <a:solidFill>
                  <a:srgbClr val="000099"/>
                </a:solidFill>
              </a:rPr>
              <a:t>藥各期人體臨床</a:t>
            </a:r>
            <a:r>
              <a:rPr lang="zh-TW" altLang="zh-TW" sz="2000" u="sng" dirty="0" smtClean="0">
                <a:solidFill>
                  <a:srgbClr val="000099"/>
                </a:solidFill>
              </a:rPr>
              <a:t>試驗</a:t>
            </a:r>
            <a:r>
              <a:rPr lang="en-US" altLang="zh-TW" sz="2000" u="sng" dirty="0">
                <a:solidFill>
                  <a:srgbClr val="000099"/>
                </a:solidFill>
              </a:rPr>
              <a:t>(</a:t>
            </a:r>
            <a:r>
              <a:rPr lang="zh-TW" altLang="zh-TW" sz="2000" u="sng" dirty="0">
                <a:solidFill>
                  <a:srgbClr val="000099"/>
                </a:solidFill>
              </a:rPr>
              <a:t>含期中分析</a:t>
            </a:r>
            <a:r>
              <a:rPr lang="en-US" altLang="zh-TW" sz="2000" u="sng" dirty="0">
                <a:solidFill>
                  <a:srgbClr val="000099"/>
                </a:solidFill>
              </a:rPr>
              <a:t>) </a:t>
            </a:r>
            <a:endParaRPr lang="en-US" altLang="zh-TW" sz="2000" u="sng" dirty="0" smtClean="0">
              <a:solidFill>
                <a:srgbClr val="000099"/>
              </a:solidFill>
            </a:endParaRPr>
          </a:p>
          <a:p>
            <a:pPr marL="0" indent="0">
              <a:buNone/>
            </a:pPr>
            <a:r>
              <a:rPr lang="zh-TW" altLang="en-US" sz="2000" dirty="0">
                <a:solidFill>
                  <a:srgbClr val="000099"/>
                </a:solidFill>
              </a:rPr>
              <a:t> </a:t>
            </a:r>
            <a:r>
              <a:rPr lang="zh-TW" altLang="en-US" sz="2000" dirty="0" smtClean="0">
                <a:solidFill>
                  <a:srgbClr val="000099"/>
                </a:solidFill>
              </a:rPr>
              <a:t>    </a:t>
            </a:r>
            <a:r>
              <a:rPr lang="zh-TW" altLang="zh-TW" sz="2000" u="sng" dirty="0" smtClean="0">
                <a:solidFill>
                  <a:srgbClr val="000099"/>
                </a:solidFill>
              </a:rPr>
              <a:t>評估指標之</a:t>
            </a:r>
            <a:r>
              <a:rPr lang="zh-TW" altLang="zh-TW" sz="2000" u="sng" dirty="0">
                <a:solidFill>
                  <a:srgbClr val="000099"/>
                </a:solidFill>
              </a:rPr>
              <a:t>統計</a:t>
            </a:r>
            <a:r>
              <a:rPr lang="zh-TW" altLang="zh-TW" sz="2000" u="sng" dirty="0" smtClean="0">
                <a:solidFill>
                  <a:srgbClr val="000099"/>
                </a:solidFill>
              </a:rPr>
              <a:t>資料時</a:t>
            </a:r>
            <a:r>
              <a:rPr lang="zh-TW" altLang="zh-TW" sz="2000" u="sng" dirty="0">
                <a:solidFill>
                  <a:srgbClr val="000099"/>
                </a:solidFill>
              </a:rPr>
              <a:t>，揭示以下資訊</a:t>
            </a:r>
            <a:r>
              <a:rPr lang="zh-TW" altLang="zh-TW" sz="2000" u="sng" dirty="0" smtClean="0">
                <a:solidFill>
                  <a:srgbClr val="000099"/>
                </a:solidFill>
              </a:rPr>
              <a:t>：</a:t>
            </a:r>
            <a:endParaRPr lang="en-US" altLang="zh-TW" sz="2000" u="sng" dirty="0" smtClean="0">
              <a:solidFill>
                <a:srgbClr val="000099"/>
              </a:solidFill>
            </a:endParaRPr>
          </a:p>
          <a:p>
            <a:pPr marL="0" indent="0">
              <a:buNone/>
            </a:pPr>
            <a:r>
              <a:rPr lang="zh-TW" altLang="en-US" sz="2000" dirty="0" smtClean="0">
                <a:solidFill>
                  <a:srgbClr val="000099"/>
                </a:solidFill>
              </a:rPr>
              <a:t>     </a:t>
            </a:r>
            <a:r>
              <a:rPr lang="en-US" altLang="zh-TW" sz="2000" u="sng" dirty="0" smtClean="0">
                <a:solidFill>
                  <a:srgbClr val="000099"/>
                </a:solidFill>
              </a:rPr>
              <a:t>(1)</a:t>
            </a:r>
            <a:r>
              <a:rPr lang="zh-TW" altLang="zh-TW" sz="2000" u="sng" dirty="0" smtClean="0">
                <a:solidFill>
                  <a:srgbClr val="000099"/>
                </a:solidFill>
              </a:rPr>
              <a:t>臨床</a:t>
            </a:r>
            <a:r>
              <a:rPr lang="zh-TW" altLang="zh-TW" sz="2000" u="sng" dirty="0">
                <a:solidFill>
                  <a:srgbClr val="000099"/>
                </a:solidFill>
              </a:rPr>
              <a:t>試驗設計</a:t>
            </a:r>
            <a:r>
              <a:rPr lang="zh-TW" altLang="zh-TW" sz="2000" u="sng" dirty="0" smtClean="0">
                <a:solidFill>
                  <a:srgbClr val="000099"/>
                </a:solidFill>
              </a:rPr>
              <a:t>介紹。</a:t>
            </a:r>
            <a:endParaRPr lang="en-US" altLang="zh-TW" sz="2000" u="sng" dirty="0">
              <a:solidFill>
                <a:srgbClr val="000099"/>
              </a:solidFill>
            </a:endParaRPr>
          </a:p>
          <a:p>
            <a:pPr marL="0" indent="0">
              <a:buNone/>
            </a:pPr>
            <a:r>
              <a:rPr lang="zh-TW" altLang="en-US" sz="2000" dirty="0" smtClean="0">
                <a:solidFill>
                  <a:srgbClr val="000099"/>
                </a:solidFill>
              </a:rPr>
              <a:t>     </a:t>
            </a:r>
            <a:r>
              <a:rPr lang="en-US" altLang="zh-TW" sz="2000" u="sng" dirty="0" smtClean="0">
                <a:solidFill>
                  <a:srgbClr val="000099"/>
                </a:solidFill>
              </a:rPr>
              <a:t>(2)</a:t>
            </a:r>
            <a:r>
              <a:rPr lang="zh-TW" altLang="zh-TW" sz="2000" u="sng" dirty="0" smtClean="0">
                <a:solidFill>
                  <a:srgbClr val="000099"/>
                </a:solidFill>
              </a:rPr>
              <a:t>主要及次要評估指標之統計結果</a:t>
            </a:r>
            <a:r>
              <a:rPr lang="en-US" altLang="zh-TW" sz="2000" u="sng" dirty="0" smtClean="0">
                <a:solidFill>
                  <a:srgbClr val="000099"/>
                </a:solidFill>
              </a:rPr>
              <a:t>(</a:t>
            </a:r>
            <a:r>
              <a:rPr lang="zh-TW" altLang="zh-TW" sz="2000" u="sng" dirty="0" smtClean="0">
                <a:solidFill>
                  <a:srgbClr val="000099"/>
                </a:solidFill>
              </a:rPr>
              <a:t>例如</a:t>
            </a:r>
            <a:r>
              <a:rPr lang="en-US" altLang="zh-TW" sz="2000" u="sng" dirty="0" smtClean="0">
                <a:solidFill>
                  <a:srgbClr val="000099"/>
                </a:solidFill>
              </a:rPr>
              <a:t>P</a:t>
            </a:r>
            <a:r>
              <a:rPr lang="zh-TW" altLang="zh-TW" sz="2000" u="sng" dirty="0" smtClean="0">
                <a:solidFill>
                  <a:srgbClr val="000099"/>
                </a:solidFill>
              </a:rPr>
              <a:t>值</a:t>
            </a:r>
            <a:r>
              <a:rPr lang="en-US" altLang="zh-TW" sz="2000" u="sng" dirty="0" smtClean="0">
                <a:solidFill>
                  <a:srgbClr val="000099"/>
                </a:solidFill>
              </a:rPr>
              <a:t>)</a:t>
            </a:r>
            <a:r>
              <a:rPr lang="zh-TW" altLang="zh-TW" sz="2000" u="sng" dirty="0" smtClean="0">
                <a:solidFill>
                  <a:srgbClr val="000099"/>
                </a:solidFill>
              </a:rPr>
              <a:t>及統計上之意義</a:t>
            </a:r>
            <a:r>
              <a:rPr lang="zh-TW" altLang="en-US" sz="2000" u="sng" dirty="0" smtClean="0">
                <a:solidFill>
                  <a:srgbClr val="000099"/>
                </a:solidFill>
              </a:rPr>
              <a:t> </a:t>
            </a:r>
            <a:endParaRPr lang="en-US" altLang="zh-TW" sz="2000" u="sng" dirty="0" smtClean="0">
              <a:solidFill>
                <a:srgbClr val="000099"/>
              </a:solidFill>
            </a:endParaRPr>
          </a:p>
          <a:p>
            <a:pPr marL="0" indent="0">
              <a:buNone/>
            </a:pPr>
            <a:r>
              <a:rPr lang="zh-TW" altLang="en-US" sz="2000" dirty="0">
                <a:solidFill>
                  <a:srgbClr val="000099"/>
                </a:solidFill>
              </a:rPr>
              <a:t> </a:t>
            </a:r>
            <a:r>
              <a:rPr lang="zh-TW" altLang="en-US" sz="2000" dirty="0" smtClean="0">
                <a:solidFill>
                  <a:srgbClr val="000099"/>
                </a:solidFill>
              </a:rPr>
              <a:t>       </a:t>
            </a:r>
            <a:r>
              <a:rPr lang="en-US" altLang="zh-TW" sz="2000" u="sng" dirty="0" smtClean="0">
                <a:solidFill>
                  <a:srgbClr val="000099"/>
                </a:solidFill>
              </a:rPr>
              <a:t>(</a:t>
            </a:r>
            <a:r>
              <a:rPr lang="zh-TW" altLang="zh-TW" sz="2000" u="sng" dirty="0" smtClean="0">
                <a:solidFill>
                  <a:srgbClr val="000099"/>
                </a:solidFill>
              </a:rPr>
              <a:t>例如是否達成統計上顯著意義</a:t>
            </a:r>
            <a:r>
              <a:rPr lang="en-US" altLang="zh-TW" sz="2000" u="sng" dirty="0" smtClean="0">
                <a:solidFill>
                  <a:srgbClr val="000099"/>
                </a:solidFill>
              </a:rPr>
              <a:t>)</a:t>
            </a:r>
            <a:r>
              <a:rPr lang="zh-TW" altLang="zh-TW" sz="2000" u="sng" dirty="0" smtClean="0">
                <a:solidFill>
                  <a:srgbClr val="000099"/>
                </a:solidFill>
              </a:rPr>
              <a:t>。</a:t>
            </a:r>
            <a:endParaRPr lang="en-US" altLang="zh-TW" sz="2000" u="sng" dirty="0">
              <a:solidFill>
                <a:srgbClr val="000099"/>
              </a:solidFill>
            </a:endParaRPr>
          </a:p>
          <a:p>
            <a:pPr marL="0" indent="0">
              <a:buNone/>
            </a:pPr>
            <a:r>
              <a:rPr lang="zh-TW" altLang="en-US" sz="2000" dirty="0" smtClean="0">
                <a:solidFill>
                  <a:srgbClr val="000099"/>
                </a:solidFill>
              </a:rPr>
              <a:t>     </a:t>
            </a:r>
            <a:r>
              <a:rPr lang="en-US" altLang="zh-TW" sz="2000" u="sng" dirty="0" smtClean="0">
                <a:solidFill>
                  <a:srgbClr val="000099"/>
                </a:solidFill>
              </a:rPr>
              <a:t>(3)</a:t>
            </a:r>
            <a:r>
              <a:rPr lang="zh-TW" altLang="zh-TW" sz="2000" u="sng" dirty="0" smtClean="0">
                <a:solidFill>
                  <a:srgbClr val="000099"/>
                </a:solidFill>
              </a:rPr>
              <a:t>若</a:t>
            </a:r>
            <a:r>
              <a:rPr lang="zh-TW" altLang="zh-TW" sz="2000" u="sng" dirty="0">
                <a:solidFill>
                  <a:srgbClr val="000099"/>
                </a:solidFill>
              </a:rPr>
              <a:t>為知悉新藥第三期人體臨床試驗</a:t>
            </a:r>
            <a:r>
              <a:rPr lang="en-US" altLang="zh-TW" sz="2000" u="sng" dirty="0">
                <a:solidFill>
                  <a:srgbClr val="000099"/>
                </a:solidFill>
              </a:rPr>
              <a:t>(</a:t>
            </a:r>
            <a:r>
              <a:rPr lang="zh-TW" altLang="zh-TW" sz="2000" u="sng" dirty="0">
                <a:solidFill>
                  <a:srgbClr val="000099"/>
                </a:solidFill>
              </a:rPr>
              <a:t>含期中分析</a:t>
            </a:r>
            <a:r>
              <a:rPr lang="en-US" altLang="zh-TW" sz="2000" u="sng" dirty="0">
                <a:solidFill>
                  <a:srgbClr val="000099"/>
                </a:solidFill>
              </a:rPr>
              <a:t>) </a:t>
            </a:r>
            <a:r>
              <a:rPr lang="zh-TW" altLang="zh-TW" sz="2000" u="sng" dirty="0">
                <a:solidFill>
                  <a:srgbClr val="000099"/>
                </a:solidFill>
              </a:rPr>
              <a:t>之統計</a:t>
            </a:r>
            <a:r>
              <a:rPr lang="zh-TW" altLang="zh-TW" sz="2000" u="sng" dirty="0" smtClean="0">
                <a:solidFill>
                  <a:srgbClr val="000099"/>
                </a:solidFill>
              </a:rPr>
              <a:t>資</a:t>
            </a:r>
            <a:r>
              <a:rPr lang="zh-TW" altLang="en-US" sz="2000" u="sng" dirty="0" smtClean="0">
                <a:solidFill>
                  <a:srgbClr val="000099"/>
                </a:solidFill>
              </a:rPr>
              <a:t> </a:t>
            </a:r>
            <a:endParaRPr lang="en-US" altLang="zh-TW" sz="2000" u="sng" dirty="0" smtClean="0">
              <a:solidFill>
                <a:srgbClr val="000099"/>
              </a:solidFill>
            </a:endParaRPr>
          </a:p>
          <a:p>
            <a:pPr marL="0" indent="0">
              <a:buNone/>
            </a:pPr>
            <a:r>
              <a:rPr lang="zh-TW" altLang="en-US" sz="2000" dirty="0">
                <a:solidFill>
                  <a:srgbClr val="000099"/>
                </a:solidFill>
              </a:rPr>
              <a:t> </a:t>
            </a:r>
            <a:r>
              <a:rPr lang="zh-TW" altLang="en-US" sz="2000" dirty="0" smtClean="0">
                <a:solidFill>
                  <a:srgbClr val="000099"/>
                </a:solidFill>
              </a:rPr>
              <a:t>       </a:t>
            </a:r>
            <a:r>
              <a:rPr lang="zh-TW" altLang="zh-TW" sz="2000" u="sng" dirty="0" smtClean="0">
                <a:solidFill>
                  <a:srgbClr val="000099"/>
                </a:solidFill>
              </a:rPr>
              <a:t>料</a:t>
            </a:r>
            <a:r>
              <a:rPr lang="zh-TW" altLang="zh-TW" sz="2000" u="sng" dirty="0">
                <a:solidFill>
                  <a:srgbClr val="000099"/>
                </a:solidFill>
              </a:rPr>
              <a:t>時，並請說明未來新藥打入市場之</a:t>
            </a:r>
            <a:r>
              <a:rPr lang="zh-TW" altLang="zh-TW" sz="2000" u="sng" dirty="0" smtClean="0">
                <a:solidFill>
                  <a:srgbClr val="000099"/>
                </a:solidFill>
              </a:rPr>
              <a:t>計畫。</a:t>
            </a:r>
            <a:endParaRPr lang="en-US" altLang="zh-TW" sz="2000" u="sng" dirty="0">
              <a:solidFill>
                <a:srgbClr val="000099"/>
              </a:solidFill>
            </a:endParaRPr>
          </a:p>
          <a:p>
            <a:pPr marL="0" indent="0">
              <a:buNone/>
            </a:pPr>
            <a:r>
              <a:rPr lang="zh-TW" altLang="en-US" sz="2000" dirty="0" smtClean="0">
                <a:solidFill>
                  <a:srgbClr val="000099"/>
                </a:solidFill>
              </a:rPr>
              <a:t>     </a:t>
            </a:r>
            <a:r>
              <a:rPr lang="en-US" altLang="zh-TW" sz="2000" u="sng" dirty="0" smtClean="0">
                <a:solidFill>
                  <a:srgbClr val="000099"/>
                </a:solidFill>
              </a:rPr>
              <a:t>(4)</a:t>
            </a:r>
            <a:r>
              <a:rPr lang="zh-TW" altLang="zh-TW" sz="2000" u="sng" dirty="0" smtClean="0">
                <a:solidFill>
                  <a:srgbClr val="000099"/>
                </a:solidFill>
              </a:rPr>
              <a:t>加註警語</a:t>
            </a:r>
            <a:r>
              <a:rPr lang="zh-TW" altLang="zh-TW" sz="2000" u="sng" dirty="0">
                <a:solidFill>
                  <a:srgbClr val="000099"/>
                </a:solidFill>
              </a:rPr>
              <a:t>。</a:t>
            </a:r>
            <a:endParaRPr lang="zh-TW" altLang="zh-TW" sz="2000" u="sng" kern="100" dirty="0">
              <a:solidFill>
                <a:srgbClr val="000099"/>
              </a:solidFill>
              <a:latin typeface="Calibri"/>
              <a:ea typeface="新細明體"/>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2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2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2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2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27">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127">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12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endParaRPr lang="zh-TW" altLang="en-US" sz="1400">
              <a:solidFill>
                <a:srgbClr val="800080"/>
              </a:solidFill>
              <a:latin typeface="Arial" panose="020B0604020202020204" pitchFamily="34" charset="0"/>
              <a:ea typeface="新細明體" panose="02020500000000000000" pitchFamily="18" charset="-120"/>
            </a:endParaRPr>
          </a:p>
          <a:p>
            <a:pPr eaLnBrk="1" hangingPunct="1">
              <a:spcBef>
                <a:spcPct val="0"/>
              </a:spcBef>
              <a:buClrTx/>
              <a:buSzTx/>
              <a:buFontTx/>
              <a:buNone/>
            </a:pPr>
            <a:fld id="{C4B01854-2F0D-4EDA-8DCA-3A8A443E2778}"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43</a:t>
            </a:fld>
            <a:endParaRPr lang="zh-TW" altLang="en-US" sz="1400">
              <a:solidFill>
                <a:srgbClr val="800080"/>
              </a:solidFill>
              <a:latin typeface="Arial" panose="020B0604020202020204" pitchFamily="34" charset="0"/>
              <a:ea typeface="新細明體" panose="02020500000000000000" pitchFamily="18" charset="-120"/>
            </a:endParaRPr>
          </a:p>
        </p:txBody>
      </p:sp>
      <p:sp>
        <p:nvSpPr>
          <p:cNvPr id="7171" name="Rectangle 2"/>
          <p:cNvSpPr>
            <a:spLocks noGrp="1" noChangeArrowheads="1"/>
          </p:cNvSpPr>
          <p:nvPr>
            <p:ph type="title"/>
          </p:nvPr>
        </p:nvSpPr>
        <p:spPr bwMode="auto">
          <a:xfrm>
            <a:off x="1763713" y="333375"/>
            <a:ext cx="6985000" cy="935038"/>
          </a:xfrm>
        </p:spPr>
        <p:txBody>
          <a:bodyPr vert="horz" wrap="square" lIns="91440" tIns="45720" rIns="91440" bIns="45720" numCol="1" anchorCtr="0" compatLnSpc="1">
            <a:prstTxWarp prst="textNoShape">
              <a:avLst/>
            </a:prstTxWarp>
            <a:normAutofit fontScale="90000"/>
          </a:bodyPr>
          <a:lstStyle/>
          <a:p>
            <a:pPr algn="ctr">
              <a:defRPr/>
            </a:pPr>
            <a:r>
              <a:rPr lang="zh-TW" altLang="en-US" sz="3200" kern="100" dirty="0">
                <a:latin typeface="Calibri"/>
                <a:ea typeface="標楷體"/>
                <a:cs typeface="Times New Roman"/>
              </a:rPr>
              <a:t>附件：</a:t>
            </a:r>
            <a:r>
              <a:rPr lang="zh-TW" altLang="zh-TW" sz="3200" kern="100" dirty="0">
                <a:latin typeface="Calibri"/>
                <a:ea typeface="標楷體"/>
                <a:cs typeface="Times New Roman"/>
              </a:rPr>
              <a:t>新</a:t>
            </a:r>
            <a:r>
              <a:rPr lang="zh-TW" altLang="zh-TW" sz="3200" kern="100" dirty="0" smtClean="0">
                <a:latin typeface="Calibri"/>
                <a:ea typeface="標楷體"/>
                <a:cs typeface="Times New Roman"/>
              </a:rPr>
              <a:t>藥研發重大訊息參考格式</a:t>
            </a:r>
            <a:r>
              <a:rPr lang="en-US" altLang="zh-TW" sz="3200" kern="100" dirty="0" smtClean="0">
                <a:cs typeface="Times New Roman"/>
              </a:rPr>
              <a:t>(4/4)</a:t>
            </a:r>
            <a:r>
              <a:rPr lang="zh-TW" altLang="zh-TW" sz="3200" kern="100" dirty="0" smtClean="0">
                <a:cs typeface="Times New Roman"/>
              </a:rPr>
              <a:t/>
            </a:r>
            <a:br>
              <a:rPr lang="zh-TW" altLang="zh-TW" sz="3200" kern="100" dirty="0" smtClean="0">
                <a:cs typeface="Times New Roman"/>
              </a:rPr>
            </a:br>
            <a:endParaRPr lang="zh-TW" altLang="en-US" sz="3200" b="1" dirty="0" smtClean="0">
              <a:solidFill>
                <a:srgbClr val="000099"/>
              </a:solidFill>
              <a:effectLst/>
            </a:endParaRPr>
          </a:p>
        </p:txBody>
      </p:sp>
      <p:sp>
        <p:nvSpPr>
          <p:cNvPr id="5127" name="矩形 7"/>
          <p:cNvSpPr>
            <a:spLocks noChangeArrowheads="1"/>
          </p:cNvSpPr>
          <p:nvPr/>
        </p:nvSpPr>
        <p:spPr bwMode="auto">
          <a:xfrm>
            <a:off x="1258888" y="1196975"/>
            <a:ext cx="7705725" cy="4190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1813" indent="-531813" eaLnBrk="0" hangingPunct="0">
              <a:spcBef>
                <a:spcPts val="600"/>
              </a:spcBef>
              <a:buClr>
                <a:schemeClr val="accent1"/>
              </a:buClr>
              <a:buSzPct val="80000"/>
              <a:buFont typeface="Wingdings 2" pitchFamily="18" charset="2"/>
              <a:buChar char=""/>
              <a:defRPr sz="3200">
                <a:solidFill>
                  <a:schemeClr val="tx1"/>
                </a:solidFill>
                <a:latin typeface="標楷體" pitchFamily="65" charset="-120"/>
                <a:ea typeface="標楷體" pitchFamily="65" charset="-120"/>
              </a:defRPr>
            </a:lvl1pPr>
            <a:lvl2pPr marL="742950" indent="-285750" eaLnBrk="0" hangingPunct="0">
              <a:spcBef>
                <a:spcPts val="550"/>
              </a:spcBef>
              <a:buClr>
                <a:schemeClr val="accent1"/>
              </a:buClr>
              <a:buFont typeface="Verdana" pitchFamily="34" charset="0"/>
              <a:buChar char="◦"/>
              <a:defRPr sz="2800">
                <a:solidFill>
                  <a:schemeClr val="tx1"/>
                </a:solidFill>
                <a:latin typeface="標楷體" pitchFamily="65" charset="-120"/>
                <a:ea typeface="標楷體" pitchFamily="65" charset="-120"/>
              </a:defRPr>
            </a:lvl2pPr>
            <a:lvl3pPr marL="1143000" indent="-228600" eaLnBrk="0" hangingPunct="0">
              <a:spcBef>
                <a:spcPct val="20000"/>
              </a:spcBef>
              <a:buClr>
                <a:schemeClr val="accent2"/>
              </a:buClr>
              <a:buFont typeface="Wingdings 2" pitchFamily="18" charset="2"/>
              <a:buChar char=""/>
              <a:defRPr sz="2400">
                <a:solidFill>
                  <a:schemeClr val="tx1"/>
                </a:solidFill>
                <a:latin typeface="標楷體" pitchFamily="65" charset="-120"/>
                <a:ea typeface="標楷體" pitchFamily="65" charset="-120"/>
              </a:defRPr>
            </a:lvl3pPr>
            <a:lvl4pPr marL="1600200" indent="-228600" eaLnBrk="0" hangingPunct="0">
              <a:spcBef>
                <a:spcPct val="20000"/>
              </a:spcBef>
              <a:buClr>
                <a:srgbClr val="C32D2E"/>
              </a:buClr>
              <a:buFont typeface="Wingdings 2" pitchFamily="18" charset="2"/>
              <a:buChar char=""/>
              <a:defRPr sz="2000">
                <a:solidFill>
                  <a:schemeClr val="tx1"/>
                </a:solidFill>
                <a:latin typeface="標楷體" pitchFamily="65" charset="-120"/>
                <a:ea typeface="標楷體" pitchFamily="65" charset="-120"/>
              </a:defRPr>
            </a:lvl4pPr>
            <a:lvl5pPr marL="2057400" indent="-228600" eaLnBrk="0" hangingPunct="0">
              <a:spcBef>
                <a:spcPct val="20000"/>
              </a:spcBef>
              <a:buClr>
                <a:srgbClr val="84AA33"/>
              </a:buClr>
              <a:buFont typeface="Wingdings 2" pitchFamily="18" charset="2"/>
              <a:buChar char=""/>
              <a:defRPr sz="20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9pPr>
          </a:lstStyle>
          <a:p>
            <a:pPr marL="342900" indent="-342900" algn="just" fontAlgn="auto">
              <a:lnSpc>
                <a:spcPts val="2200"/>
              </a:lnSpc>
              <a:spcBef>
                <a:spcPts val="0"/>
              </a:spcBef>
              <a:spcAft>
                <a:spcPts val="0"/>
              </a:spcAft>
              <a:buFont typeface="+mj-ea"/>
              <a:buAutoNum type="ea1ChtPlain"/>
              <a:defRPr/>
            </a:pPr>
            <a:endParaRPr lang="en-US" altLang="zh-TW" sz="2600" b="1" u="sng" kern="100" dirty="0" smtClean="0">
              <a:solidFill>
                <a:schemeClr val="dk1"/>
              </a:solidFill>
              <a:latin typeface="Calibri"/>
              <a:ea typeface="標楷體"/>
              <a:cs typeface="Times New Roman"/>
            </a:endParaRPr>
          </a:p>
          <a:p>
            <a:pPr marL="381000" indent="-381000" algn="just" eaLnBrk="1" fontAlgn="auto" hangingPunct="1">
              <a:lnSpc>
                <a:spcPts val="2600"/>
              </a:lnSpc>
              <a:spcBef>
                <a:spcPts val="0"/>
              </a:spcBef>
              <a:spcAft>
                <a:spcPts val="0"/>
              </a:spcAft>
              <a:buClrTx/>
              <a:buSzTx/>
              <a:buFont typeface="Wingdings 2" pitchFamily="18" charset="2"/>
              <a:buNone/>
              <a:defRPr/>
            </a:pPr>
            <a:r>
              <a:rPr kumimoji="0" lang="zh-TW" altLang="zh-TW" sz="2200" kern="100" dirty="0" smtClean="0">
                <a:cs typeface="Times New Roman"/>
              </a:rPr>
              <a:t>註</a:t>
            </a:r>
            <a:r>
              <a:rPr kumimoji="0" lang="en-US" altLang="zh-TW" sz="2200" kern="100" dirty="0" smtClean="0">
                <a:cs typeface="Times New Roman"/>
              </a:rPr>
              <a:t>3</a:t>
            </a:r>
            <a:r>
              <a:rPr kumimoji="0" lang="zh-TW" altLang="zh-TW" sz="2200" kern="100" dirty="0" smtClean="0">
                <a:cs typeface="Times New Roman"/>
              </a:rPr>
              <a:t>：若公司與他方簽有保密協議或其他</a:t>
            </a:r>
            <a:r>
              <a:rPr kumimoji="0" lang="zh-TW" altLang="en-US" sz="2200" kern="100" dirty="0" smtClean="0">
                <a:cs typeface="Times New Roman"/>
              </a:rPr>
              <a:t> </a:t>
            </a:r>
            <a:r>
              <a:rPr kumimoji="0" lang="zh-TW" altLang="zh-TW" sz="2200" kern="100" dirty="0" smtClean="0">
                <a:cs typeface="Times New Roman"/>
              </a:rPr>
              <a:t>營運考量而無法具</a:t>
            </a:r>
            <a:endParaRPr kumimoji="0" lang="en-US" altLang="zh-TW" sz="2200" kern="100" dirty="0" smtClean="0">
              <a:cs typeface="Times New Roman"/>
            </a:endParaRPr>
          </a:p>
          <a:p>
            <a:pPr marL="381000" indent="-381000" algn="just" eaLnBrk="1" fontAlgn="auto" hangingPunct="1">
              <a:lnSpc>
                <a:spcPts val="2600"/>
              </a:lnSpc>
              <a:spcBef>
                <a:spcPts val="0"/>
              </a:spcBef>
              <a:spcAft>
                <a:spcPts val="0"/>
              </a:spcAft>
              <a:buClrTx/>
              <a:buSzTx/>
              <a:buFont typeface="Wingdings 2" pitchFamily="18" charset="2"/>
              <a:buNone/>
              <a:defRPr/>
            </a:pPr>
            <a:r>
              <a:rPr kumimoji="0" lang="zh-TW" altLang="en-US" sz="2200" kern="100" dirty="0">
                <a:cs typeface="Times New Roman"/>
              </a:rPr>
              <a:t> </a:t>
            </a:r>
            <a:r>
              <a:rPr kumimoji="0" lang="zh-TW" altLang="en-US" sz="2200" kern="100" dirty="0" smtClean="0">
                <a:cs typeface="Times New Roman"/>
              </a:rPr>
              <a:t>    </a:t>
            </a:r>
            <a:r>
              <a:rPr kumimoji="0" lang="zh-TW" altLang="zh-TW" sz="2200" kern="100" dirty="0" smtClean="0">
                <a:cs typeface="Times New Roman"/>
              </a:rPr>
              <a:t>體填寫「已投入之累積研發費用」或「預計應負擔之義</a:t>
            </a:r>
            <a:r>
              <a:rPr kumimoji="0" lang="zh-TW" altLang="en-US" sz="2200" kern="100" dirty="0" smtClean="0">
                <a:cs typeface="Times New Roman"/>
              </a:rPr>
              <a:t> </a:t>
            </a:r>
            <a:endParaRPr kumimoji="0" lang="en-US" altLang="zh-TW" sz="2200" kern="100" dirty="0" smtClean="0">
              <a:cs typeface="Times New Roman"/>
            </a:endParaRPr>
          </a:p>
          <a:p>
            <a:pPr marL="381000" indent="-381000" algn="just" eaLnBrk="1" fontAlgn="auto" hangingPunct="1">
              <a:lnSpc>
                <a:spcPts val="2600"/>
              </a:lnSpc>
              <a:spcBef>
                <a:spcPts val="0"/>
              </a:spcBef>
              <a:spcAft>
                <a:spcPts val="0"/>
              </a:spcAft>
              <a:buClrTx/>
              <a:buSzTx/>
              <a:buFont typeface="Wingdings 2" pitchFamily="18" charset="2"/>
              <a:buNone/>
              <a:defRPr/>
            </a:pPr>
            <a:r>
              <a:rPr kumimoji="0" lang="zh-TW" altLang="en-US" sz="2200" kern="100" dirty="0">
                <a:cs typeface="Times New Roman"/>
              </a:rPr>
              <a:t> </a:t>
            </a:r>
            <a:r>
              <a:rPr kumimoji="0" lang="zh-TW" altLang="en-US" sz="2200" kern="100" dirty="0" smtClean="0">
                <a:cs typeface="Times New Roman"/>
              </a:rPr>
              <a:t>    </a:t>
            </a:r>
            <a:r>
              <a:rPr kumimoji="0" lang="zh-TW" altLang="zh-TW" sz="2200" kern="100" dirty="0" smtClean="0">
                <a:cs typeface="Times New Roman"/>
              </a:rPr>
              <a:t>務」，</a:t>
            </a:r>
            <a:r>
              <a:rPr kumimoji="0" lang="zh-TW" altLang="zh-TW" sz="2200" u="sng" kern="100" dirty="0" smtClean="0">
                <a:cs typeface="Times New Roman"/>
              </a:rPr>
              <a:t>則應敘明理由說明之</a:t>
            </a:r>
            <a:r>
              <a:rPr kumimoji="0" lang="zh-TW" altLang="zh-TW" sz="2200" kern="100" dirty="0" smtClean="0">
                <a:cs typeface="Times New Roman"/>
              </a:rPr>
              <a:t>。</a:t>
            </a:r>
            <a:endParaRPr kumimoji="0" lang="en-US" altLang="zh-TW" sz="2200" kern="100" dirty="0" smtClean="0">
              <a:cs typeface="Times New Roman"/>
            </a:endParaRPr>
          </a:p>
          <a:p>
            <a:pPr marL="381000" indent="-381000" algn="just" eaLnBrk="1" fontAlgn="auto" hangingPunct="1">
              <a:lnSpc>
                <a:spcPts val="2400"/>
              </a:lnSpc>
              <a:spcBef>
                <a:spcPts val="0"/>
              </a:spcBef>
              <a:spcAft>
                <a:spcPts val="0"/>
              </a:spcAft>
              <a:buClrTx/>
              <a:buSzTx/>
              <a:buFont typeface="Wingdings 2" pitchFamily="18" charset="2"/>
              <a:buNone/>
              <a:defRPr/>
            </a:pPr>
            <a:endParaRPr kumimoji="0" lang="en-US" altLang="zh-TW" sz="2200" kern="100" dirty="0" smtClean="0">
              <a:cs typeface="Times New Roman"/>
            </a:endParaRPr>
          </a:p>
          <a:p>
            <a:pPr marL="0" indent="0" eaLnBrk="1" fontAlgn="auto" hangingPunct="1">
              <a:lnSpc>
                <a:spcPts val="2600"/>
              </a:lnSpc>
              <a:spcBef>
                <a:spcPts val="0"/>
              </a:spcBef>
              <a:spcAft>
                <a:spcPts val="0"/>
              </a:spcAft>
              <a:buClrTx/>
              <a:buSzTx/>
              <a:buFont typeface="Wingdings 2" pitchFamily="18" charset="2"/>
              <a:buNone/>
              <a:defRPr/>
            </a:pPr>
            <a:r>
              <a:rPr kumimoji="0" lang="zh-TW" altLang="zh-TW" sz="2200" dirty="0" smtClean="0">
                <a:cs typeface="Times New Roman"/>
              </a:rPr>
              <a:t>註</a:t>
            </a:r>
            <a:r>
              <a:rPr kumimoji="0" lang="en-US" altLang="zh-TW" sz="2200" dirty="0" smtClean="0">
                <a:cs typeface="Times New Roman"/>
              </a:rPr>
              <a:t>4</a:t>
            </a:r>
            <a:r>
              <a:rPr kumimoji="0" lang="zh-TW" altLang="zh-TW" sz="2200" dirty="0" smtClean="0">
                <a:cs typeface="Times New Roman"/>
              </a:rPr>
              <a:t>：請依</a:t>
            </a:r>
            <a:r>
              <a:rPr kumimoji="0" lang="zh-TW" altLang="zh-TW" sz="2200" u="sng" dirty="0" smtClean="0">
                <a:cs typeface="Times New Roman"/>
              </a:rPr>
              <a:t>目前之進度填寫預估之時間</a:t>
            </a:r>
            <a:r>
              <a:rPr kumimoji="0" lang="zh-TW" altLang="zh-TW" sz="2200" dirty="0" smtClean="0">
                <a:cs typeface="Times New Roman"/>
              </a:rPr>
              <a:t>，倘將來有變化需調整</a:t>
            </a:r>
            <a:endParaRPr kumimoji="0" lang="en-US" altLang="zh-TW" sz="2200" dirty="0" smtClean="0">
              <a:cs typeface="Times New Roman"/>
            </a:endParaRPr>
          </a:p>
          <a:p>
            <a:pPr marL="0" indent="0" eaLnBrk="1" fontAlgn="auto" hangingPunct="1">
              <a:lnSpc>
                <a:spcPts val="2600"/>
              </a:lnSpc>
              <a:spcBef>
                <a:spcPts val="0"/>
              </a:spcBef>
              <a:spcAft>
                <a:spcPts val="0"/>
              </a:spcAft>
              <a:buClrTx/>
              <a:buSzTx/>
              <a:buFont typeface="Wingdings 2" pitchFamily="18" charset="2"/>
              <a:buNone/>
              <a:defRPr/>
            </a:pPr>
            <a:r>
              <a:rPr kumimoji="0" lang="zh-TW" altLang="en-US" sz="2200" dirty="0">
                <a:cs typeface="Times New Roman"/>
              </a:rPr>
              <a:t> </a:t>
            </a:r>
            <a:r>
              <a:rPr kumimoji="0" lang="zh-TW" altLang="en-US" sz="2200" dirty="0" smtClean="0">
                <a:cs typeface="Times New Roman"/>
              </a:rPr>
              <a:t>    </a:t>
            </a:r>
            <a:r>
              <a:rPr kumimoji="0" lang="zh-TW" altLang="zh-TW" sz="2200" dirty="0" smtClean="0">
                <a:cs typeface="Times New Roman"/>
              </a:rPr>
              <a:t>時，請依據</a:t>
            </a:r>
            <a:r>
              <a:rPr kumimoji="0" lang="zh-TW" altLang="zh-TW" sz="2200" u="sng" dirty="0" smtClean="0">
                <a:cs typeface="Times New Roman"/>
              </a:rPr>
              <a:t>新的客觀事實更新原預估時間</a:t>
            </a:r>
            <a:r>
              <a:rPr kumimoji="0" lang="zh-TW" altLang="zh-TW" sz="2200" dirty="0" smtClean="0">
                <a:cs typeface="Times New Roman"/>
              </a:rPr>
              <a:t>。</a:t>
            </a:r>
            <a:endParaRPr kumimoji="0" lang="en-US" altLang="zh-TW" sz="2200" dirty="0" smtClean="0">
              <a:cs typeface="Times New Roman"/>
            </a:endParaRPr>
          </a:p>
          <a:p>
            <a:pPr marL="0" indent="0" eaLnBrk="1" fontAlgn="auto" hangingPunct="1">
              <a:lnSpc>
                <a:spcPts val="2600"/>
              </a:lnSpc>
              <a:spcBef>
                <a:spcPts val="0"/>
              </a:spcBef>
              <a:spcAft>
                <a:spcPts val="0"/>
              </a:spcAft>
              <a:buClrTx/>
              <a:buSzTx/>
              <a:buFont typeface="Wingdings 2" pitchFamily="18" charset="2"/>
              <a:buNone/>
              <a:defRPr/>
            </a:pPr>
            <a:endParaRPr kumimoji="0" lang="en-US" altLang="zh-TW" sz="2200" b="1" u="sng" kern="100" dirty="0">
              <a:solidFill>
                <a:srgbClr val="000099"/>
              </a:solidFill>
              <a:latin typeface="Calibri"/>
              <a:ea typeface="標楷體"/>
              <a:cs typeface="Times New Roman"/>
            </a:endParaRPr>
          </a:p>
          <a:p>
            <a:pPr marL="0" indent="0">
              <a:buNone/>
            </a:pPr>
            <a:r>
              <a:rPr kumimoji="0" lang="zh-TW" altLang="zh-TW" sz="2200" kern="100" dirty="0" smtClean="0">
                <a:solidFill>
                  <a:srgbClr val="000099"/>
                </a:solidFill>
                <a:cs typeface="Times New Roman"/>
              </a:rPr>
              <a:t>註</a:t>
            </a:r>
            <a:r>
              <a:rPr kumimoji="0" lang="en-US" altLang="zh-TW" sz="2200" kern="100" dirty="0" smtClean="0">
                <a:solidFill>
                  <a:srgbClr val="000099"/>
                </a:solidFill>
                <a:cs typeface="Times New Roman"/>
              </a:rPr>
              <a:t>5</a:t>
            </a:r>
            <a:r>
              <a:rPr kumimoji="0" lang="zh-TW" altLang="zh-TW" sz="2200" kern="100" dirty="0" smtClean="0">
                <a:solidFill>
                  <a:srgbClr val="000099"/>
                </a:solidFill>
                <a:cs typeface="Times New Roman"/>
              </a:rPr>
              <a:t>：</a:t>
            </a:r>
            <a:r>
              <a:rPr lang="zh-TW" altLang="zh-TW" sz="2200" u="sng" dirty="0">
                <a:solidFill>
                  <a:srgbClr val="000099"/>
                </a:solidFill>
              </a:rPr>
              <a:t>請說明目前該新藥所</a:t>
            </a:r>
            <a:r>
              <a:rPr lang="zh-TW" altLang="zh-TW" sz="2200" u="sng" dirty="0" smtClean="0">
                <a:solidFill>
                  <a:srgbClr val="000099"/>
                </a:solidFill>
              </a:rPr>
              <a:t>適應</a:t>
            </a:r>
            <a:r>
              <a:rPr lang="zh-TW" altLang="zh-TW" sz="2200" u="sng" dirty="0">
                <a:solidFill>
                  <a:srgbClr val="000099"/>
                </a:solidFill>
              </a:rPr>
              <a:t>病症之市場狀況、</a:t>
            </a:r>
            <a:r>
              <a:rPr lang="zh-TW" altLang="zh-TW" sz="2200" u="sng" dirty="0" smtClean="0">
                <a:solidFill>
                  <a:srgbClr val="000099"/>
                </a:solidFill>
              </a:rPr>
              <a:t>現有治療相</a:t>
            </a:r>
            <a:endParaRPr lang="en-US" altLang="zh-TW" sz="2200" u="sng" dirty="0" smtClean="0">
              <a:solidFill>
                <a:srgbClr val="000099"/>
              </a:solidFill>
            </a:endParaRPr>
          </a:p>
          <a:p>
            <a:pPr marL="0" indent="0">
              <a:buNone/>
            </a:pPr>
            <a:r>
              <a:rPr lang="zh-TW" altLang="en-US" sz="2200" dirty="0">
                <a:solidFill>
                  <a:srgbClr val="000099"/>
                </a:solidFill>
              </a:rPr>
              <a:t> </a:t>
            </a:r>
            <a:r>
              <a:rPr lang="zh-TW" altLang="en-US" sz="2200" dirty="0" smtClean="0">
                <a:solidFill>
                  <a:srgbClr val="000099"/>
                </a:solidFill>
              </a:rPr>
              <a:t>    </a:t>
            </a:r>
            <a:r>
              <a:rPr lang="zh-TW" altLang="zh-TW" sz="2200" u="sng" dirty="0" smtClean="0">
                <a:solidFill>
                  <a:srgbClr val="000099"/>
                </a:solidFill>
              </a:rPr>
              <a:t>同</a:t>
            </a:r>
            <a:r>
              <a:rPr lang="zh-TW" altLang="zh-TW" sz="2200" u="sng" dirty="0">
                <a:solidFill>
                  <a:srgbClr val="000099"/>
                </a:solidFill>
              </a:rPr>
              <a:t>病症之主要藥物等資訊。</a:t>
            </a:r>
            <a:endParaRPr kumimoji="0" lang="en-US" altLang="zh-TW" sz="2200" kern="100" dirty="0">
              <a:solidFill>
                <a:srgbClr val="000099"/>
              </a:solidFill>
              <a:cs typeface="Times New Roman"/>
            </a:endParaRPr>
          </a:p>
          <a:p>
            <a:pPr marL="0" indent="0" eaLnBrk="1" fontAlgn="auto" hangingPunct="1">
              <a:lnSpc>
                <a:spcPts val="2600"/>
              </a:lnSpc>
              <a:spcBef>
                <a:spcPts val="0"/>
              </a:spcBef>
              <a:spcAft>
                <a:spcPts val="0"/>
              </a:spcAft>
              <a:buClrTx/>
              <a:buSzTx/>
              <a:buFont typeface="Wingdings 2" pitchFamily="18" charset="2"/>
              <a:buNone/>
              <a:defRPr/>
            </a:pPr>
            <a:endParaRPr lang="en-US" altLang="zh-TW" sz="2200" b="1" u="sng" kern="100" dirty="0" smtClean="0">
              <a:latin typeface="Calibri"/>
              <a:ea typeface="標楷體"/>
              <a:cs typeface="Times New Roman"/>
            </a:endParaRPr>
          </a:p>
          <a:p>
            <a:pPr marL="457200" lvl="1" indent="0" algn="just" fontAlgn="auto">
              <a:lnSpc>
                <a:spcPts val="2200"/>
              </a:lnSpc>
              <a:spcBef>
                <a:spcPts val="0"/>
              </a:spcBef>
              <a:spcAft>
                <a:spcPts val="0"/>
              </a:spcAft>
              <a:buFont typeface="Verdana" pitchFamily="34" charset="0"/>
              <a:buNone/>
              <a:defRPr/>
            </a:pPr>
            <a:r>
              <a:rPr lang="en-US" altLang="zh-TW" sz="2200" kern="100" dirty="0" smtClean="0">
                <a:latin typeface="標楷體"/>
                <a:ea typeface="新細明體"/>
                <a:cs typeface="Times New Roman"/>
              </a:rPr>
              <a:t> </a:t>
            </a:r>
            <a:endParaRPr lang="zh-TW" altLang="zh-TW" sz="2200" kern="100" dirty="0">
              <a:solidFill>
                <a:srgbClr val="FF0000"/>
              </a:solidFill>
              <a:latin typeface="Calibri"/>
              <a:ea typeface="新細明體"/>
              <a:cs typeface="Times New Roman"/>
            </a:endParaRPr>
          </a:p>
        </p:txBody>
      </p:sp>
    </p:spTree>
    <p:extLst>
      <p:ext uri="{BB962C8B-B14F-4D97-AF65-F5344CB8AC3E}">
        <p14:creationId xmlns:p14="http://schemas.microsoft.com/office/powerpoint/2010/main" val="121058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7">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投影片編號版面配置區 2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fld id="{D2269889-DD3A-49B1-A2AB-51812643FE8B}"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44</a:t>
            </a:fld>
            <a:endParaRPr lang="en-US" altLang="zh-TW" sz="1400">
              <a:solidFill>
                <a:srgbClr val="800080"/>
              </a:solidFill>
              <a:latin typeface="Arial" panose="020B0604020202020204" pitchFamily="34" charset="0"/>
              <a:ea typeface="新細明體" panose="02020500000000000000" pitchFamily="18" charset="-120"/>
            </a:endParaRPr>
          </a:p>
        </p:txBody>
      </p:sp>
      <p:sp>
        <p:nvSpPr>
          <p:cNvPr id="30723" name="投影片編號版面配置區 21"/>
          <p:cNvSpPr txBox="1">
            <a:spLocks noGrp="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algn="ctr" eaLnBrk="1" hangingPunct="1">
              <a:spcBef>
                <a:spcPct val="0"/>
              </a:spcBef>
              <a:buClrTx/>
              <a:buSzTx/>
              <a:buFontTx/>
              <a:buNone/>
            </a:pPr>
            <a:fld id="{DFA74AB3-C153-45A7-ABE7-EAF3F950F4E4}" type="slidenum">
              <a:rPr kumimoji="0" lang="zh-TW" altLang="en-US" sz="1400" b="1">
                <a:solidFill>
                  <a:srgbClr val="800080"/>
                </a:solidFill>
                <a:latin typeface="Arial" panose="020B0604020202020204" pitchFamily="34" charset="0"/>
                <a:ea typeface="新細明體" panose="02020500000000000000" pitchFamily="18" charset="-120"/>
              </a:rPr>
              <a:pPr algn="ctr" eaLnBrk="1" hangingPunct="1">
                <a:spcBef>
                  <a:spcPct val="0"/>
                </a:spcBef>
                <a:buClrTx/>
                <a:buSzTx/>
                <a:buFontTx/>
                <a:buNone/>
              </a:pPr>
              <a:t>44</a:t>
            </a:fld>
            <a:endParaRPr kumimoji="0" lang="en-US" altLang="zh-TW" sz="1400" b="1">
              <a:solidFill>
                <a:srgbClr val="800080"/>
              </a:solidFill>
              <a:latin typeface="Arial" panose="020B0604020202020204" pitchFamily="34" charset="0"/>
              <a:ea typeface="新細明體" panose="02020500000000000000" pitchFamily="18" charset="-120"/>
            </a:endParaRPr>
          </a:p>
        </p:txBody>
      </p:sp>
      <p:sp>
        <p:nvSpPr>
          <p:cNvPr id="30725" name="投影片編號版面配置區 21"/>
          <p:cNvSpPr txBox="1">
            <a:spLocks noGrp="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algn="ctr" eaLnBrk="1" hangingPunct="1">
              <a:spcBef>
                <a:spcPct val="0"/>
              </a:spcBef>
              <a:buClrTx/>
              <a:buSzTx/>
              <a:buFontTx/>
              <a:buNone/>
            </a:pPr>
            <a:fld id="{67349359-DD42-4048-8DB3-A811850ED909}" type="slidenum">
              <a:rPr kumimoji="0" lang="zh-TW" altLang="en-US" sz="1400" b="1">
                <a:solidFill>
                  <a:srgbClr val="800080"/>
                </a:solidFill>
                <a:latin typeface="Arial" panose="020B0604020202020204" pitchFamily="34" charset="0"/>
                <a:ea typeface="新細明體" panose="02020500000000000000" pitchFamily="18" charset="-120"/>
              </a:rPr>
              <a:pPr algn="ctr" eaLnBrk="1" hangingPunct="1">
                <a:spcBef>
                  <a:spcPct val="0"/>
                </a:spcBef>
                <a:buClrTx/>
                <a:buSzTx/>
                <a:buFontTx/>
                <a:buNone/>
              </a:pPr>
              <a:t>44</a:t>
            </a:fld>
            <a:endParaRPr kumimoji="0" lang="en-US" altLang="zh-TW" sz="1400" b="1">
              <a:solidFill>
                <a:srgbClr val="800080"/>
              </a:solidFill>
              <a:latin typeface="Arial" panose="020B0604020202020204" pitchFamily="34" charset="0"/>
              <a:ea typeface="新細明體" panose="02020500000000000000" pitchFamily="18" charset="-120"/>
            </a:endParaRPr>
          </a:p>
        </p:txBody>
      </p:sp>
      <p:sp>
        <p:nvSpPr>
          <p:cNvPr id="30726" name="Rectangle 2"/>
          <p:cNvSpPr>
            <a:spLocks noGrp="1"/>
          </p:cNvSpPr>
          <p:nvPr>
            <p:ph type="title"/>
          </p:nvPr>
        </p:nvSpPr>
        <p:spPr bwMode="auto">
          <a:xfrm>
            <a:off x="1258888" y="1125538"/>
            <a:ext cx="7499350" cy="1143000"/>
          </a:xfrm>
        </p:spPr>
        <p:txBody>
          <a:bodyPr vert="horz" wrap="square" lIns="91440" tIns="45720" rIns="91440" bIns="45720" numCol="1" anchorCtr="0" compatLnSpc="1">
            <a:prstTxWarp prst="textNoShape">
              <a:avLst/>
            </a:prstTxWarp>
          </a:bodyPr>
          <a:lstStyle/>
          <a:p>
            <a:pPr algn="ctr"/>
            <a:endParaRPr lang="zh-TW" altLang="en-US" sz="6000" b="1" smtClean="0">
              <a:effectLst/>
            </a:endParaRPr>
          </a:p>
        </p:txBody>
      </p:sp>
      <p:sp>
        <p:nvSpPr>
          <p:cNvPr id="2" name="Rectangle 14"/>
          <p:cNvSpPr>
            <a:spLocks/>
          </p:cNvSpPr>
          <p:nvPr/>
        </p:nvSpPr>
        <p:spPr bwMode="auto">
          <a:xfrm>
            <a:off x="1042988" y="4667250"/>
            <a:ext cx="8029575" cy="1152525"/>
          </a:xfrm>
          <a:prstGeom prst="rect">
            <a:avLst/>
          </a:prstGeom>
          <a:noFill/>
          <a:ln w="9525" algn="ctr">
            <a:noFill/>
            <a:miter lim="800000"/>
            <a:headEnd/>
            <a:tailEnd/>
          </a:ln>
        </p:spPr>
        <p:txBody>
          <a:bodyPr/>
          <a:lstStyle/>
          <a:p>
            <a:pPr marL="982663" indent="-982663" eaLnBrk="0" hangingPunct="0">
              <a:spcBef>
                <a:spcPts val="600"/>
              </a:spcBef>
              <a:buClr>
                <a:srgbClr val="3891A7"/>
              </a:buClr>
              <a:buSzPct val="80000"/>
              <a:buFont typeface="Wingdings 2" pitchFamily="18" charset="2"/>
              <a:buNone/>
              <a:defRPr/>
            </a:pPr>
            <a:endParaRPr lang="en-US" altLang="zh-TW" sz="3200" b="1">
              <a:solidFill>
                <a:srgbClr val="000099"/>
              </a:solidFill>
              <a:effectLst>
                <a:outerShdw blurRad="38100" dist="38100" dir="2700000" algn="tl">
                  <a:srgbClr val="C0C0C0"/>
                </a:outerShdw>
              </a:effectLst>
              <a:latin typeface="新細明體" pitchFamily="18" charset="-120"/>
              <a:ea typeface="標楷體" pitchFamily="65" charset="-120"/>
            </a:endParaRPr>
          </a:p>
        </p:txBody>
      </p:sp>
      <p:sp>
        <p:nvSpPr>
          <p:cNvPr id="3080" name="Rectangle 14"/>
          <p:cNvSpPr>
            <a:spLocks/>
          </p:cNvSpPr>
          <p:nvPr/>
        </p:nvSpPr>
        <p:spPr bwMode="auto">
          <a:xfrm>
            <a:off x="1709719" y="3371850"/>
            <a:ext cx="7200205" cy="1295400"/>
          </a:xfrm>
          <a:prstGeom prst="rect">
            <a:avLst/>
          </a:prstGeom>
          <a:noFill/>
          <a:ln w="9525" algn="ctr">
            <a:noFill/>
            <a:miter lim="800000"/>
            <a:headEnd/>
            <a:tailEnd/>
          </a:ln>
        </p:spPr>
        <p:txBody>
          <a:bodyPr/>
          <a:lstStyle/>
          <a:p>
            <a:pPr marL="982663" indent="-982663">
              <a:lnSpc>
                <a:spcPts val="3000"/>
              </a:lnSpc>
              <a:defRPr/>
            </a:pPr>
            <a:r>
              <a:rPr kumimoji="0" lang="zh-TW" altLang="en-US" sz="4400" b="1" dirty="0">
                <a:solidFill>
                  <a:srgbClr val="000099"/>
                </a:solidFill>
                <a:latin typeface="標楷體" pitchFamily="65" charset="-120"/>
                <a:ea typeface="標楷體" pitchFamily="65" charset="-120"/>
              </a:rPr>
              <a:t>四</a:t>
            </a:r>
            <a:r>
              <a:rPr kumimoji="0" lang="zh-TW" altLang="en-US" sz="4400" b="1" dirty="0" smtClean="0">
                <a:solidFill>
                  <a:srgbClr val="000099"/>
                </a:solidFill>
                <a:latin typeface="標楷體" pitchFamily="65" charset="-120"/>
                <a:ea typeface="標楷體" pitchFamily="65" charset="-120"/>
              </a:rPr>
              <a:t>、</a:t>
            </a:r>
            <a:r>
              <a:rPr lang="zh-TW" altLang="en-US" sz="4400" b="1" dirty="0">
                <a:solidFill>
                  <a:srgbClr val="000099"/>
                </a:solidFill>
                <a:effectLst>
                  <a:outerShdw blurRad="38100" dist="38100" dir="2700000" algn="tl">
                    <a:srgbClr val="C0C0C0"/>
                  </a:outerShdw>
                </a:effectLst>
                <a:latin typeface="Arial" charset="0"/>
                <a:ea typeface="標楷體" pitchFamily="65" charset="-120"/>
              </a:rPr>
              <a:t>近期施行之相關措施</a:t>
            </a:r>
            <a:endParaRPr lang="en-US" altLang="zh-TW" sz="4400" b="1" dirty="0">
              <a:solidFill>
                <a:srgbClr val="000099"/>
              </a:solidFill>
              <a:effectLst>
                <a:outerShdw blurRad="38100" dist="38100" dir="2700000" algn="tl">
                  <a:srgbClr val="C0C0C0"/>
                </a:outerShdw>
              </a:effectLst>
              <a:latin typeface="Arial" charset="0"/>
              <a:ea typeface="標楷體" pitchFamily="65" charset="-120"/>
            </a:endParaRPr>
          </a:p>
        </p:txBody>
      </p:sp>
      <p:sp>
        <p:nvSpPr>
          <p:cNvPr id="3081" name="Rectangle 14"/>
          <p:cNvSpPr>
            <a:spLocks/>
          </p:cNvSpPr>
          <p:nvPr/>
        </p:nvSpPr>
        <p:spPr bwMode="auto">
          <a:xfrm>
            <a:off x="1042988" y="3500438"/>
            <a:ext cx="8029575" cy="719137"/>
          </a:xfrm>
          <a:prstGeom prst="rect">
            <a:avLst/>
          </a:prstGeom>
          <a:noFill/>
          <a:ln w="9525" algn="ctr">
            <a:noFill/>
            <a:miter lim="800000"/>
            <a:headEnd/>
            <a:tailEnd/>
          </a:ln>
        </p:spPr>
        <p:txBody>
          <a:bodyPr/>
          <a:lstStyle/>
          <a:p>
            <a:pPr marL="982663" indent="-982663" eaLnBrk="0" hangingPunct="0">
              <a:spcBef>
                <a:spcPts val="600"/>
              </a:spcBef>
              <a:buClr>
                <a:srgbClr val="3891A7"/>
              </a:buClr>
              <a:buSzPct val="80000"/>
              <a:buFont typeface="Wingdings 2" pitchFamily="18" charset="2"/>
              <a:buNone/>
              <a:defRPr/>
            </a:pPr>
            <a:endParaRPr lang="en-US" altLang="zh-TW" sz="3200" b="1">
              <a:solidFill>
                <a:srgbClr val="000099"/>
              </a:solidFill>
              <a:effectLst>
                <a:outerShdw blurRad="38100" dist="38100" dir="2700000" algn="tl">
                  <a:srgbClr val="C0C0C0"/>
                </a:outerShdw>
              </a:effectLst>
              <a:latin typeface="新細明體" pitchFamily="18" charset="-120"/>
              <a:ea typeface="標楷體" pitchFamily="65" charset="-12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endParaRPr lang="zh-TW" altLang="en-US" sz="1400">
              <a:solidFill>
                <a:srgbClr val="800080"/>
              </a:solidFill>
              <a:latin typeface="Arial" panose="020B0604020202020204" pitchFamily="34" charset="0"/>
              <a:ea typeface="新細明體" panose="02020500000000000000" pitchFamily="18" charset="-120"/>
            </a:endParaRPr>
          </a:p>
          <a:p>
            <a:pPr eaLnBrk="1" hangingPunct="1">
              <a:spcBef>
                <a:spcPct val="0"/>
              </a:spcBef>
              <a:buClrTx/>
              <a:buSzTx/>
              <a:buFontTx/>
              <a:buNone/>
            </a:pPr>
            <a:fld id="{C4B01854-2F0D-4EDA-8DCA-3A8A443E2778}"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45</a:t>
            </a:fld>
            <a:endParaRPr lang="zh-TW" altLang="en-US" sz="1400">
              <a:solidFill>
                <a:srgbClr val="800080"/>
              </a:solidFill>
              <a:latin typeface="Arial" panose="020B0604020202020204" pitchFamily="34" charset="0"/>
              <a:ea typeface="新細明體" panose="02020500000000000000" pitchFamily="18" charset="-120"/>
            </a:endParaRPr>
          </a:p>
        </p:txBody>
      </p:sp>
      <p:sp>
        <p:nvSpPr>
          <p:cNvPr id="7171" name="Rectangle 2"/>
          <p:cNvSpPr>
            <a:spLocks noGrp="1" noChangeArrowheads="1"/>
          </p:cNvSpPr>
          <p:nvPr>
            <p:ph type="title"/>
          </p:nvPr>
        </p:nvSpPr>
        <p:spPr bwMode="auto">
          <a:xfrm>
            <a:off x="1763713" y="333375"/>
            <a:ext cx="6985000" cy="935038"/>
          </a:xfrm>
        </p:spPr>
        <p:txBody>
          <a:bodyPr vert="horz" wrap="square" lIns="91440" tIns="45720" rIns="91440" bIns="45720" numCol="1" anchorCtr="0" compatLnSpc="1">
            <a:prstTxWarp prst="textNoShape">
              <a:avLst/>
            </a:prstTxWarp>
            <a:normAutofit/>
          </a:bodyPr>
          <a:lstStyle/>
          <a:p>
            <a:pPr marL="982663" indent="-982663" algn="ctr">
              <a:lnSpc>
                <a:spcPts val="3000"/>
              </a:lnSpc>
              <a:defRPr/>
            </a:pPr>
            <a:r>
              <a:rPr lang="zh-TW" altLang="en-US" sz="3200" b="1" dirty="0">
                <a:solidFill>
                  <a:schemeClr val="accent5">
                    <a:lumMod val="75000"/>
                  </a:schemeClr>
                </a:solidFill>
              </a:rPr>
              <a:t>四、</a:t>
            </a:r>
            <a:r>
              <a:rPr lang="zh-TW" altLang="en-US" sz="3200" b="1" dirty="0">
                <a:solidFill>
                  <a:schemeClr val="accent5">
                    <a:lumMod val="75000"/>
                  </a:schemeClr>
                </a:solidFill>
                <a:effectLst>
                  <a:outerShdw blurRad="38100" dist="38100" dir="2700000" algn="tl">
                    <a:srgbClr val="C0C0C0"/>
                  </a:outerShdw>
                </a:effectLst>
                <a:latin typeface="Arial" charset="0"/>
              </a:rPr>
              <a:t>近期施行之相關措施</a:t>
            </a:r>
            <a:endParaRPr lang="en-US" altLang="zh-TW" sz="3200" b="1" dirty="0">
              <a:solidFill>
                <a:schemeClr val="accent5">
                  <a:lumMod val="75000"/>
                </a:schemeClr>
              </a:solidFill>
              <a:effectLst>
                <a:outerShdw blurRad="38100" dist="38100" dir="2700000" algn="tl">
                  <a:srgbClr val="C0C0C0"/>
                </a:outerShdw>
              </a:effectLst>
              <a:latin typeface="Arial" charset="0"/>
            </a:endParaRPr>
          </a:p>
        </p:txBody>
      </p:sp>
      <p:sp>
        <p:nvSpPr>
          <p:cNvPr id="5127" name="矩形 7"/>
          <p:cNvSpPr>
            <a:spLocks noChangeArrowheads="1"/>
          </p:cNvSpPr>
          <p:nvPr/>
        </p:nvSpPr>
        <p:spPr bwMode="auto">
          <a:xfrm>
            <a:off x="1258888" y="1196975"/>
            <a:ext cx="7705725" cy="504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1813" indent="-531813" eaLnBrk="0" hangingPunct="0">
              <a:spcBef>
                <a:spcPts val="600"/>
              </a:spcBef>
              <a:buClr>
                <a:schemeClr val="accent1"/>
              </a:buClr>
              <a:buSzPct val="80000"/>
              <a:buFont typeface="Wingdings 2" pitchFamily="18" charset="2"/>
              <a:buChar char=""/>
              <a:defRPr sz="3200">
                <a:solidFill>
                  <a:schemeClr val="tx1"/>
                </a:solidFill>
                <a:latin typeface="標楷體" pitchFamily="65" charset="-120"/>
                <a:ea typeface="標楷體" pitchFamily="65" charset="-120"/>
              </a:defRPr>
            </a:lvl1pPr>
            <a:lvl2pPr marL="742950" indent="-285750" eaLnBrk="0" hangingPunct="0">
              <a:spcBef>
                <a:spcPts val="550"/>
              </a:spcBef>
              <a:buClr>
                <a:schemeClr val="accent1"/>
              </a:buClr>
              <a:buFont typeface="Verdana" pitchFamily="34" charset="0"/>
              <a:buChar char="◦"/>
              <a:defRPr sz="2800">
                <a:solidFill>
                  <a:schemeClr val="tx1"/>
                </a:solidFill>
                <a:latin typeface="標楷體" pitchFamily="65" charset="-120"/>
                <a:ea typeface="標楷體" pitchFamily="65" charset="-120"/>
              </a:defRPr>
            </a:lvl2pPr>
            <a:lvl3pPr marL="1143000" indent="-228600" eaLnBrk="0" hangingPunct="0">
              <a:spcBef>
                <a:spcPct val="20000"/>
              </a:spcBef>
              <a:buClr>
                <a:schemeClr val="accent2"/>
              </a:buClr>
              <a:buFont typeface="Wingdings 2" pitchFamily="18" charset="2"/>
              <a:buChar char=""/>
              <a:defRPr sz="2400">
                <a:solidFill>
                  <a:schemeClr val="tx1"/>
                </a:solidFill>
                <a:latin typeface="標楷體" pitchFamily="65" charset="-120"/>
                <a:ea typeface="標楷體" pitchFamily="65" charset="-120"/>
              </a:defRPr>
            </a:lvl3pPr>
            <a:lvl4pPr marL="1600200" indent="-228600" eaLnBrk="0" hangingPunct="0">
              <a:spcBef>
                <a:spcPct val="20000"/>
              </a:spcBef>
              <a:buClr>
                <a:srgbClr val="C32D2E"/>
              </a:buClr>
              <a:buFont typeface="Wingdings 2" pitchFamily="18" charset="2"/>
              <a:buChar char=""/>
              <a:defRPr sz="2000">
                <a:solidFill>
                  <a:schemeClr val="tx1"/>
                </a:solidFill>
                <a:latin typeface="標楷體" pitchFamily="65" charset="-120"/>
                <a:ea typeface="標楷體" pitchFamily="65" charset="-120"/>
              </a:defRPr>
            </a:lvl4pPr>
            <a:lvl5pPr marL="2057400" indent="-228600" eaLnBrk="0" hangingPunct="0">
              <a:spcBef>
                <a:spcPct val="20000"/>
              </a:spcBef>
              <a:buClr>
                <a:srgbClr val="84AA33"/>
              </a:buClr>
              <a:buFont typeface="Wingdings 2" pitchFamily="18" charset="2"/>
              <a:buChar char=""/>
              <a:defRPr sz="20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9pPr>
          </a:lstStyle>
          <a:p>
            <a:pPr marL="342900" indent="-342900" algn="just" fontAlgn="auto">
              <a:lnSpc>
                <a:spcPts val="2200"/>
              </a:lnSpc>
              <a:spcBef>
                <a:spcPts val="0"/>
              </a:spcBef>
              <a:spcAft>
                <a:spcPts val="0"/>
              </a:spcAft>
              <a:buFont typeface="+mj-ea"/>
              <a:buAutoNum type="ea1ChtPlain"/>
              <a:defRPr/>
            </a:pPr>
            <a:endParaRPr lang="en-US" altLang="zh-TW" sz="2200" u="sng" kern="100" dirty="0" smtClean="0">
              <a:cs typeface="Times New Roman"/>
            </a:endParaRPr>
          </a:p>
          <a:p>
            <a:pPr marL="381000" indent="-381000" algn="just" eaLnBrk="1" fontAlgn="auto" hangingPunct="1">
              <a:lnSpc>
                <a:spcPts val="2600"/>
              </a:lnSpc>
              <a:spcBef>
                <a:spcPts val="0"/>
              </a:spcBef>
              <a:spcAft>
                <a:spcPts val="0"/>
              </a:spcAft>
              <a:buClrTx/>
              <a:buSzTx/>
              <a:buNone/>
              <a:defRPr/>
            </a:pPr>
            <a:r>
              <a:rPr kumimoji="0" lang="en-US" altLang="zh-TW" sz="2200" kern="100" dirty="0" smtClean="0">
                <a:cs typeface="Times New Roman"/>
              </a:rPr>
              <a:t>1.</a:t>
            </a:r>
            <a:r>
              <a:rPr lang="en-US" altLang="zh-TW" sz="2200" dirty="0"/>
              <a:t> </a:t>
            </a:r>
            <a:r>
              <a:rPr lang="en-US" altLang="zh-TW" sz="2200" dirty="0" smtClean="0"/>
              <a:t>105</a:t>
            </a:r>
            <a:r>
              <a:rPr lang="zh-TW" altLang="zh-TW" sz="2200" dirty="0" smtClean="0"/>
              <a:t>年</a:t>
            </a:r>
            <a:r>
              <a:rPr lang="en-US" altLang="zh-TW" sz="2200" dirty="0" smtClean="0"/>
              <a:t>5</a:t>
            </a:r>
            <a:r>
              <a:rPr lang="zh-TW" altLang="zh-TW" sz="2200" dirty="0" smtClean="0"/>
              <a:t>月</a:t>
            </a:r>
            <a:r>
              <a:rPr lang="en-US" altLang="zh-TW" sz="2200" dirty="0" smtClean="0"/>
              <a:t>20</a:t>
            </a:r>
            <a:r>
              <a:rPr lang="zh-TW" altLang="zh-TW" sz="2200" dirty="0" smtClean="0"/>
              <a:t>日</a:t>
            </a:r>
            <a:r>
              <a:rPr lang="zh-TW" altLang="en-US" sz="2200" dirty="0" smtClean="0"/>
              <a:t>函請科技</a:t>
            </a:r>
            <a:r>
              <a:rPr lang="zh-TW" altLang="en-US" sz="2200" dirty="0"/>
              <a:t>事業上櫃掛牌公司</a:t>
            </a:r>
            <a:r>
              <a:rPr lang="zh-TW" altLang="en-US" sz="2200" u="sng" dirty="0">
                <a:solidFill>
                  <a:srgbClr val="C00000"/>
                </a:solidFill>
              </a:rPr>
              <a:t>每年需至少在臺舉辦一次法人</a:t>
            </a:r>
            <a:r>
              <a:rPr lang="zh-TW" altLang="en-US" sz="2200" u="sng" dirty="0" smtClean="0">
                <a:solidFill>
                  <a:srgbClr val="C00000"/>
                </a:solidFill>
              </a:rPr>
              <a:t>說明會</a:t>
            </a:r>
            <a:r>
              <a:rPr lang="zh-TW" altLang="en-US" sz="2200" dirty="0"/>
              <a:t>，其辦理方式可包含自行舉辦或受邀</a:t>
            </a:r>
            <a:r>
              <a:rPr lang="zh-TW" altLang="en-US" sz="2200" dirty="0" smtClean="0"/>
              <a:t>參加</a:t>
            </a:r>
            <a:r>
              <a:rPr lang="zh-TW" altLang="en-US" sz="2200" kern="100" dirty="0" smtClean="0">
                <a:cs typeface="Times New Roman"/>
              </a:rPr>
              <a:t>。</a:t>
            </a:r>
            <a:endParaRPr lang="en-US" altLang="zh-TW" sz="2200" kern="100" dirty="0" smtClean="0">
              <a:cs typeface="Times New Roman"/>
            </a:endParaRPr>
          </a:p>
          <a:p>
            <a:pPr marL="381000" indent="-381000" algn="just" eaLnBrk="1" fontAlgn="auto" hangingPunct="1">
              <a:lnSpc>
                <a:spcPts val="2600"/>
              </a:lnSpc>
              <a:spcBef>
                <a:spcPts val="0"/>
              </a:spcBef>
              <a:spcAft>
                <a:spcPts val="0"/>
              </a:spcAft>
              <a:buClrTx/>
              <a:buSzTx/>
              <a:buNone/>
              <a:defRPr/>
            </a:pPr>
            <a:endParaRPr lang="en-US" altLang="zh-TW" sz="2200" kern="100" dirty="0">
              <a:cs typeface="Times New Roman"/>
            </a:endParaRPr>
          </a:p>
          <a:p>
            <a:pPr marL="381000" indent="-381000" algn="just" eaLnBrk="1" fontAlgn="auto" hangingPunct="1">
              <a:lnSpc>
                <a:spcPts val="2600"/>
              </a:lnSpc>
              <a:spcBef>
                <a:spcPts val="0"/>
              </a:spcBef>
              <a:spcAft>
                <a:spcPts val="0"/>
              </a:spcAft>
              <a:buClrTx/>
              <a:buSzTx/>
              <a:buNone/>
              <a:defRPr/>
            </a:pPr>
            <a:r>
              <a:rPr lang="en-US" altLang="zh-TW" sz="2200" kern="100" dirty="0" smtClean="0">
                <a:cs typeface="Times New Roman"/>
              </a:rPr>
              <a:t>2.</a:t>
            </a:r>
            <a:r>
              <a:rPr lang="zh-TW" altLang="zh-TW" sz="2400" dirty="0"/>
              <a:t>重大訊息部分款次</a:t>
            </a:r>
            <a:r>
              <a:rPr lang="en-US" altLang="zh-TW" sz="2400" dirty="0"/>
              <a:t>/</a:t>
            </a:r>
            <a:r>
              <a:rPr lang="zh-TW" altLang="zh-TW" sz="2400" dirty="0"/>
              <a:t>格式申報之檔案</a:t>
            </a:r>
            <a:r>
              <a:rPr lang="zh-TW" altLang="zh-TW" sz="2400" dirty="0" smtClean="0"/>
              <a:t>格式於</a:t>
            </a:r>
            <a:r>
              <a:rPr lang="en-US" altLang="zh-TW" sz="2400" dirty="0"/>
              <a:t>105</a:t>
            </a:r>
            <a:r>
              <a:rPr lang="zh-TW" altLang="zh-TW" sz="2400" dirty="0"/>
              <a:t>年</a:t>
            </a:r>
            <a:r>
              <a:rPr lang="en-US" altLang="zh-TW" sz="2400" dirty="0"/>
              <a:t>6</a:t>
            </a:r>
            <a:r>
              <a:rPr lang="zh-TW" altLang="zh-TW" sz="2400" dirty="0"/>
              <a:t>月</a:t>
            </a:r>
            <a:r>
              <a:rPr lang="en-US" altLang="zh-TW" sz="2400" dirty="0" smtClean="0"/>
              <a:t>1</a:t>
            </a:r>
          </a:p>
          <a:p>
            <a:pPr marL="381000" indent="-381000" algn="just" eaLnBrk="1" fontAlgn="auto" hangingPunct="1">
              <a:lnSpc>
                <a:spcPts val="2600"/>
              </a:lnSpc>
              <a:spcBef>
                <a:spcPts val="0"/>
              </a:spcBef>
              <a:spcAft>
                <a:spcPts val="0"/>
              </a:spcAft>
              <a:buClrTx/>
              <a:buSzTx/>
              <a:buNone/>
              <a:defRPr/>
            </a:pPr>
            <a:r>
              <a:rPr lang="zh-TW" altLang="en-US" sz="2400" dirty="0"/>
              <a:t> </a:t>
            </a:r>
            <a:r>
              <a:rPr lang="zh-TW" altLang="en-US" sz="2400" dirty="0" smtClean="0"/>
              <a:t> </a:t>
            </a:r>
            <a:r>
              <a:rPr lang="zh-TW" altLang="zh-TW" sz="2400" dirty="0" smtClean="0"/>
              <a:t>日</a:t>
            </a:r>
            <a:r>
              <a:rPr lang="zh-TW" altLang="zh-TW" sz="2400" dirty="0"/>
              <a:t>調整</a:t>
            </a:r>
            <a:r>
              <a:rPr lang="zh-TW" altLang="zh-TW" sz="2400" dirty="0" smtClean="0"/>
              <a:t>修改</a:t>
            </a:r>
            <a:r>
              <a:rPr lang="zh-TW" altLang="en-US" sz="2200" kern="100" dirty="0" smtClean="0">
                <a:cs typeface="Times New Roman"/>
              </a:rPr>
              <a:t>。</a:t>
            </a:r>
            <a:endParaRPr lang="en-US" altLang="zh-TW" sz="2200" kern="100" dirty="0" smtClean="0">
              <a:cs typeface="Times New Roman"/>
            </a:endParaRPr>
          </a:p>
          <a:p>
            <a:pPr marL="381000" indent="-381000" algn="just" eaLnBrk="1" fontAlgn="auto" hangingPunct="1">
              <a:lnSpc>
                <a:spcPts val="2600"/>
              </a:lnSpc>
              <a:spcBef>
                <a:spcPts val="0"/>
              </a:spcBef>
              <a:spcAft>
                <a:spcPts val="0"/>
              </a:spcAft>
              <a:buClrTx/>
              <a:buSzTx/>
              <a:buNone/>
              <a:defRPr/>
            </a:pPr>
            <a:r>
              <a:rPr lang="zh-TW" altLang="en-US" sz="2200" kern="100" dirty="0" smtClean="0">
                <a:cs typeface="Times New Roman"/>
              </a:rPr>
              <a:t>   </a:t>
            </a:r>
            <a:r>
              <a:rPr lang="zh-TW" altLang="en-US" sz="2200" u="sng" kern="100" dirty="0" smtClean="0">
                <a:solidFill>
                  <a:srgbClr val="C00000"/>
                </a:solidFill>
                <a:cs typeface="Times New Roman"/>
              </a:rPr>
              <a:t>申報時請重新下載檔案格式</a:t>
            </a:r>
            <a:r>
              <a:rPr lang="zh-TW" altLang="zh-TW" sz="2200" u="sng" dirty="0">
                <a:solidFill>
                  <a:srgbClr val="C00000"/>
                </a:solidFill>
              </a:rPr>
              <a:t>。</a:t>
            </a:r>
            <a:endParaRPr lang="en-US" altLang="zh-TW" sz="2200" u="sng" kern="100" dirty="0" smtClean="0">
              <a:solidFill>
                <a:srgbClr val="C00000"/>
              </a:solidFill>
              <a:cs typeface="Times New Roman"/>
            </a:endParaRPr>
          </a:p>
          <a:p>
            <a:pPr marL="381000" indent="-381000" algn="just" eaLnBrk="1" fontAlgn="auto" hangingPunct="1">
              <a:lnSpc>
                <a:spcPts val="2600"/>
              </a:lnSpc>
              <a:spcBef>
                <a:spcPts val="0"/>
              </a:spcBef>
              <a:spcAft>
                <a:spcPts val="0"/>
              </a:spcAft>
              <a:buClrTx/>
              <a:buSzTx/>
              <a:buNone/>
              <a:defRPr/>
            </a:pPr>
            <a:endParaRPr lang="en-US" altLang="zh-TW" sz="2200" kern="100" dirty="0">
              <a:cs typeface="Times New Roman"/>
            </a:endParaRPr>
          </a:p>
          <a:p>
            <a:pPr marL="381000" indent="-381000" algn="just" eaLnBrk="1" fontAlgn="auto" hangingPunct="1">
              <a:lnSpc>
                <a:spcPts val="2600"/>
              </a:lnSpc>
              <a:spcBef>
                <a:spcPts val="0"/>
              </a:spcBef>
              <a:spcAft>
                <a:spcPts val="0"/>
              </a:spcAft>
              <a:buClrTx/>
              <a:buSzTx/>
              <a:buNone/>
              <a:defRPr/>
            </a:pPr>
            <a:r>
              <a:rPr lang="en-US" altLang="zh-TW" sz="2200" kern="100" dirty="0" smtClean="0">
                <a:cs typeface="Times New Roman"/>
              </a:rPr>
              <a:t>3.</a:t>
            </a:r>
            <a:r>
              <a:rPr lang="zh-TW" altLang="en-US" sz="2200" kern="100" dirty="0" smtClean="0">
                <a:cs typeface="Times New Roman"/>
              </a:rPr>
              <a:t>依據</a:t>
            </a:r>
            <a:r>
              <a:rPr lang="zh-TW" altLang="zh-TW" sz="2200" dirty="0" smtClean="0"/>
              <a:t>本</a:t>
            </a:r>
            <a:r>
              <a:rPr lang="zh-TW" altLang="zh-TW" sz="2200" dirty="0"/>
              <a:t>中心證券商營業處所買賣有價證券業務規則第</a:t>
            </a:r>
            <a:r>
              <a:rPr lang="en-US" altLang="zh-TW" sz="2200" dirty="0"/>
              <a:t>9</a:t>
            </a:r>
            <a:r>
              <a:rPr lang="zh-TW" altLang="zh-TW" sz="2200" dirty="0"/>
              <a:t>條</a:t>
            </a:r>
            <a:r>
              <a:rPr lang="zh-TW" altLang="zh-TW" sz="2200" dirty="0" smtClean="0"/>
              <a:t>之</a:t>
            </a:r>
            <a:endParaRPr lang="en-US" altLang="zh-TW" sz="2200" dirty="0" smtClean="0"/>
          </a:p>
          <a:p>
            <a:pPr marL="381000" indent="-381000" algn="just" eaLnBrk="1" fontAlgn="auto" hangingPunct="1">
              <a:lnSpc>
                <a:spcPts val="2600"/>
              </a:lnSpc>
              <a:spcBef>
                <a:spcPts val="0"/>
              </a:spcBef>
              <a:spcAft>
                <a:spcPts val="0"/>
              </a:spcAft>
              <a:buClrTx/>
              <a:buSzTx/>
              <a:buNone/>
              <a:defRPr/>
            </a:pPr>
            <a:r>
              <a:rPr lang="zh-TW" altLang="en-US" sz="2200" dirty="0"/>
              <a:t> </a:t>
            </a:r>
            <a:r>
              <a:rPr lang="zh-TW" altLang="en-US" sz="2200" dirty="0" smtClean="0"/>
              <a:t> </a:t>
            </a:r>
            <a:r>
              <a:rPr lang="en-US" altLang="zh-TW" sz="2200" dirty="0" smtClean="0"/>
              <a:t>1</a:t>
            </a:r>
            <a:r>
              <a:rPr lang="zh-TW" altLang="zh-TW" sz="2200" dirty="0"/>
              <a:t>規定，上櫃公司變更公司名稱應於更名後連續三個月，</a:t>
            </a:r>
            <a:r>
              <a:rPr lang="zh-TW" altLang="zh-TW" sz="2200" dirty="0" smtClean="0"/>
              <a:t>逐</a:t>
            </a:r>
            <a:endParaRPr lang="en-US" altLang="zh-TW" sz="2200" dirty="0" smtClean="0"/>
          </a:p>
          <a:p>
            <a:pPr marL="381000" indent="-381000" algn="just" eaLnBrk="1" fontAlgn="auto" hangingPunct="1">
              <a:lnSpc>
                <a:spcPts val="2600"/>
              </a:lnSpc>
              <a:spcBef>
                <a:spcPts val="0"/>
              </a:spcBef>
              <a:spcAft>
                <a:spcPts val="0"/>
              </a:spcAft>
              <a:buClrTx/>
              <a:buSzTx/>
              <a:buNone/>
              <a:defRPr/>
            </a:pPr>
            <a:r>
              <a:rPr lang="zh-TW" altLang="en-US" sz="2200" dirty="0"/>
              <a:t> </a:t>
            </a:r>
            <a:r>
              <a:rPr lang="zh-TW" altLang="en-US" sz="2200" dirty="0" smtClean="0"/>
              <a:t> </a:t>
            </a:r>
            <a:r>
              <a:rPr lang="zh-TW" altLang="zh-TW" sz="2200" dirty="0" smtClean="0"/>
              <a:t>日</a:t>
            </a:r>
            <a:r>
              <a:rPr lang="zh-TW" altLang="zh-TW" sz="2200" dirty="0"/>
              <a:t>輸入公開資訊觀測站之重大訊息專區予以公告</a:t>
            </a:r>
            <a:r>
              <a:rPr lang="zh-TW" altLang="zh-TW" sz="2200" dirty="0" smtClean="0"/>
              <a:t>。</a:t>
            </a:r>
            <a:endParaRPr lang="en-US" altLang="zh-TW" sz="2200" dirty="0" smtClean="0"/>
          </a:p>
          <a:p>
            <a:pPr marL="381000" indent="-381000" algn="just" eaLnBrk="1" fontAlgn="auto" hangingPunct="1">
              <a:lnSpc>
                <a:spcPts val="2600"/>
              </a:lnSpc>
              <a:spcBef>
                <a:spcPts val="0"/>
              </a:spcBef>
              <a:spcAft>
                <a:spcPts val="0"/>
              </a:spcAft>
              <a:buClrTx/>
              <a:buSzTx/>
              <a:buNone/>
              <a:defRPr/>
            </a:pPr>
            <a:r>
              <a:rPr lang="zh-TW" altLang="en-US" sz="2200" dirty="0"/>
              <a:t> </a:t>
            </a:r>
            <a:r>
              <a:rPr lang="zh-TW" altLang="en-US" sz="2200" dirty="0" smtClean="0"/>
              <a:t> </a:t>
            </a:r>
            <a:r>
              <a:rPr lang="zh-TW" altLang="en-US" sz="2200" u="sng" dirty="0" smtClean="0">
                <a:solidFill>
                  <a:srgbClr val="C00000"/>
                </a:solidFill>
              </a:rPr>
              <a:t>自</a:t>
            </a:r>
            <a:r>
              <a:rPr lang="en-US" altLang="zh-TW" sz="2200" u="sng" dirty="0" smtClean="0">
                <a:solidFill>
                  <a:srgbClr val="C00000"/>
                </a:solidFill>
              </a:rPr>
              <a:t>105</a:t>
            </a:r>
            <a:r>
              <a:rPr lang="zh-TW" altLang="en-US" sz="2200" u="sng" dirty="0" smtClean="0">
                <a:solidFill>
                  <a:srgbClr val="C00000"/>
                </a:solidFill>
              </a:rPr>
              <a:t>年</a:t>
            </a:r>
            <a:r>
              <a:rPr lang="en-US" altLang="zh-TW" sz="2200" u="sng" dirty="0" smtClean="0">
                <a:solidFill>
                  <a:srgbClr val="C00000"/>
                </a:solidFill>
              </a:rPr>
              <a:t>9</a:t>
            </a:r>
            <a:r>
              <a:rPr lang="zh-TW" altLang="en-US" sz="2200" u="sng" dirty="0" smtClean="0">
                <a:solidFill>
                  <a:srgbClr val="C00000"/>
                </a:solidFill>
              </a:rPr>
              <a:t>月起，</a:t>
            </a:r>
            <a:r>
              <a:rPr lang="zh-TW" altLang="zh-TW" sz="2200" u="sng" dirty="0" smtClean="0">
                <a:solidFill>
                  <a:srgbClr val="C00000"/>
                </a:solidFill>
              </a:rPr>
              <a:t>更名</a:t>
            </a:r>
            <a:r>
              <a:rPr lang="zh-TW" altLang="zh-TW" sz="2200" u="sng" dirty="0">
                <a:solidFill>
                  <a:srgbClr val="C00000"/>
                </a:solidFill>
              </a:rPr>
              <a:t>公司申報作業改由上櫃公司於【</a:t>
            </a:r>
            <a:r>
              <a:rPr lang="zh-TW" altLang="zh-TW" sz="2200" u="sng" dirty="0" smtClean="0">
                <a:solidFill>
                  <a:srgbClr val="C00000"/>
                </a:solidFill>
              </a:rPr>
              <a:t>變更</a:t>
            </a:r>
            <a:endParaRPr lang="en-US" altLang="zh-TW" sz="2200" u="sng" dirty="0" smtClean="0">
              <a:solidFill>
                <a:srgbClr val="C00000"/>
              </a:solidFill>
            </a:endParaRPr>
          </a:p>
          <a:p>
            <a:pPr marL="381000" indent="-381000" algn="just" eaLnBrk="1" fontAlgn="auto" hangingPunct="1">
              <a:lnSpc>
                <a:spcPts val="2600"/>
              </a:lnSpc>
              <a:spcBef>
                <a:spcPts val="0"/>
              </a:spcBef>
              <a:spcAft>
                <a:spcPts val="0"/>
              </a:spcAft>
              <a:buClrTx/>
              <a:buSzTx/>
              <a:buNone/>
              <a:defRPr/>
            </a:pPr>
            <a:r>
              <a:rPr lang="zh-TW" altLang="en-US" sz="2200" dirty="0">
                <a:solidFill>
                  <a:srgbClr val="C00000"/>
                </a:solidFill>
              </a:rPr>
              <a:t> </a:t>
            </a:r>
            <a:r>
              <a:rPr lang="zh-TW" altLang="en-US" sz="2200" dirty="0" smtClean="0">
                <a:solidFill>
                  <a:srgbClr val="C00000"/>
                </a:solidFill>
              </a:rPr>
              <a:t> </a:t>
            </a:r>
            <a:r>
              <a:rPr lang="zh-TW" altLang="zh-TW" sz="2200" u="sng" dirty="0" smtClean="0">
                <a:solidFill>
                  <a:srgbClr val="C00000"/>
                </a:solidFill>
              </a:rPr>
              <a:t>公司</a:t>
            </a:r>
            <a:r>
              <a:rPr lang="zh-TW" altLang="zh-TW" sz="2200" u="sng" dirty="0">
                <a:solidFill>
                  <a:srgbClr val="C00000"/>
                </a:solidFill>
              </a:rPr>
              <a:t>名稱申報作業】申報後，系統將於續後三個月逐日</a:t>
            </a:r>
            <a:r>
              <a:rPr lang="zh-TW" altLang="zh-TW" sz="2200" u="sng" dirty="0" smtClean="0">
                <a:solidFill>
                  <a:srgbClr val="C00000"/>
                </a:solidFill>
              </a:rPr>
              <a:t>自</a:t>
            </a:r>
            <a:endParaRPr lang="en-US" altLang="zh-TW" sz="2200" u="sng" dirty="0" smtClean="0">
              <a:solidFill>
                <a:srgbClr val="C00000"/>
              </a:solidFill>
            </a:endParaRPr>
          </a:p>
          <a:p>
            <a:pPr marL="381000" indent="-381000" algn="just" eaLnBrk="1" fontAlgn="auto" hangingPunct="1">
              <a:lnSpc>
                <a:spcPts val="2600"/>
              </a:lnSpc>
              <a:spcBef>
                <a:spcPts val="0"/>
              </a:spcBef>
              <a:spcAft>
                <a:spcPts val="0"/>
              </a:spcAft>
              <a:buClrTx/>
              <a:buSzTx/>
              <a:buNone/>
              <a:defRPr/>
            </a:pPr>
            <a:r>
              <a:rPr lang="zh-TW" altLang="en-US" sz="2200" dirty="0">
                <a:solidFill>
                  <a:srgbClr val="C00000"/>
                </a:solidFill>
              </a:rPr>
              <a:t> </a:t>
            </a:r>
            <a:r>
              <a:rPr lang="zh-TW" altLang="en-US" sz="2200" dirty="0" smtClean="0">
                <a:solidFill>
                  <a:srgbClr val="C00000"/>
                </a:solidFill>
              </a:rPr>
              <a:t> </a:t>
            </a:r>
            <a:r>
              <a:rPr lang="zh-TW" altLang="zh-TW" sz="2200" u="sng" dirty="0" smtClean="0">
                <a:solidFill>
                  <a:srgbClr val="C00000"/>
                </a:solidFill>
              </a:rPr>
              <a:t>動</a:t>
            </a:r>
            <a:r>
              <a:rPr lang="zh-TW" altLang="zh-TW" sz="2200" u="sng" dirty="0">
                <a:solidFill>
                  <a:srgbClr val="C00000"/>
                </a:solidFill>
              </a:rPr>
              <a:t>公告重大</a:t>
            </a:r>
            <a:r>
              <a:rPr lang="zh-TW" altLang="zh-TW" sz="2200" u="sng" dirty="0" smtClean="0">
                <a:solidFill>
                  <a:srgbClr val="C00000"/>
                </a:solidFill>
              </a:rPr>
              <a:t>訊息。</a:t>
            </a:r>
            <a:endParaRPr lang="zh-TW" altLang="zh-TW" sz="2200" u="sng" kern="100" dirty="0">
              <a:solidFill>
                <a:srgbClr val="C00000"/>
              </a:solidFill>
              <a:cs typeface="Times New Roman"/>
            </a:endParaRPr>
          </a:p>
        </p:txBody>
      </p:sp>
      <p:sp>
        <p:nvSpPr>
          <p:cNvPr id="2" name="向右箭號 1"/>
          <p:cNvSpPr/>
          <p:nvPr/>
        </p:nvSpPr>
        <p:spPr>
          <a:xfrm>
            <a:off x="1187622" y="5157192"/>
            <a:ext cx="432073"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向右箭號 5"/>
          <p:cNvSpPr/>
          <p:nvPr/>
        </p:nvSpPr>
        <p:spPr>
          <a:xfrm>
            <a:off x="1187623" y="3501008"/>
            <a:ext cx="432073"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12587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2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127">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27">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127">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127">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127">
                                            <p:txEl>
                                              <p:pRg st="11" end="1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12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投影片編號版面配置區 2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fld id="{D2269889-DD3A-49B1-A2AB-51812643FE8B}"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46</a:t>
            </a:fld>
            <a:endParaRPr lang="en-US" altLang="zh-TW" sz="1400">
              <a:solidFill>
                <a:srgbClr val="800080"/>
              </a:solidFill>
              <a:latin typeface="Arial" panose="020B0604020202020204" pitchFamily="34" charset="0"/>
              <a:ea typeface="新細明體" panose="02020500000000000000" pitchFamily="18" charset="-120"/>
            </a:endParaRPr>
          </a:p>
        </p:txBody>
      </p:sp>
      <p:sp>
        <p:nvSpPr>
          <p:cNvPr id="30723" name="投影片編號版面配置區 21"/>
          <p:cNvSpPr txBox="1">
            <a:spLocks noGrp="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algn="ctr" eaLnBrk="1" hangingPunct="1">
              <a:spcBef>
                <a:spcPct val="0"/>
              </a:spcBef>
              <a:buClrTx/>
              <a:buSzTx/>
              <a:buFontTx/>
              <a:buNone/>
            </a:pPr>
            <a:fld id="{DFA74AB3-C153-45A7-ABE7-EAF3F950F4E4}" type="slidenum">
              <a:rPr kumimoji="0" lang="zh-TW" altLang="en-US" sz="1400" b="1">
                <a:solidFill>
                  <a:srgbClr val="800080"/>
                </a:solidFill>
                <a:latin typeface="Arial" panose="020B0604020202020204" pitchFamily="34" charset="0"/>
                <a:ea typeface="新細明體" panose="02020500000000000000" pitchFamily="18" charset="-120"/>
              </a:rPr>
              <a:pPr algn="ctr" eaLnBrk="1" hangingPunct="1">
                <a:spcBef>
                  <a:spcPct val="0"/>
                </a:spcBef>
                <a:buClrTx/>
                <a:buSzTx/>
                <a:buFontTx/>
                <a:buNone/>
              </a:pPr>
              <a:t>46</a:t>
            </a:fld>
            <a:endParaRPr kumimoji="0" lang="en-US" altLang="zh-TW" sz="1400" b="1">
              <a:solidFill>
                <a:srgbClr val="800080"/>
              </a:solidFill>
              <a:latin typeface="Arial" panose="020B0604020202020204" pitchFamily="34" charset="0"/>
              <a:ea typeface="新細明體" panose="02020500000000000000" pitchFamily="18" charset="-120"/>
            </a:endParaRPr>
          </a:p>
        </p:txBody>
      </p:sp>
      <p:sp>
        <p:nvSpPr>
          <p:cNvPr id="30725" name="投影片編號版面配置區 21"/>
          <p:cNvSpPr txBox="1">
            <a:spLocks noGrp="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algn="ctr" eaLnBrk="1" hangingPunct="1">
              <a:spcBef>
                <a:spcPct val="0"/>
              </a:spcBef>
              <a:buClrTx/>
              <a:buSzTx/>
              <a:buFontTx/>
              <a:buNone/>
            </a:pPr>
            <a:fld id="{67349359-DD42-4048-8DB3-A811850ED909}" type="slidenum">
              <a:rPr kumimoji="0" lang="zh-TW" altLang="en-US" sz="1400" b="1">
                <a:solidFill>
                  <a:srgbClr val="800080"/>
                </a:solidFill>
                <a:latin typeface="Arial" panose="020B0604020202020204" pitchFamily="34" charset="0"/>
                <a:ea typeface="新細明體" panose="02020500000000000000" pitchFamily="18" charset="-120"/>
              </a:rPr>
              <a:pPr algn="ctr" eaLnBrk="1" hangingPunct="1">
                <a:spcBef>
                  <a:spcPct val="0"/>
                </a:spcBef>
                <a:buClrTx/>
                <a:buSzTx/>
                <a:buFontTx/>
                <a:buNone/>
              </a:pPr>
              <a:t>46</a:t>
            </a:fld>
            <a:endParaRPr kumimoji="0" lang="en-US" altLang="zh-TW" sz="1400" b="1">
              <a:solidFill>
                <a:srgbClr val="800080"/>
              </a:solidFill>
              <a:latin typeface="Arial" panose="020B0604020202020204" pitchFamily="34" charset="0"/>
              <a:ea typeface="新細明體" panose="02020500000000000000" pitchFamily="18" charset="-120"/>
            </a:endParaRPr>
          </a:p>
        </p:txBody>
      </p:sp>
      <p:sp>
        <p:nvSpPr>
          <p:cNvPr id="30726" name="Rectangle 2"/>
          <p:cNvSpPr>
            <a:spLocks noGrp="1"/>
          </p:cNvSpPr>
          <p:nvPr>
            <p:ph type="title"/>
          </p:nvPr>
        </p:nvSpPr>
        <p:spPr bwMode="auto">
          <a:xfrm>
            <a:off x="1258888" y="1125538"/>
            <a:ext cx="7499350" cy="1143000"/>
          </a:xfrm>
        </p:spPr>
        <p:txBody>
          <a:bodyPr vert="horz" wrap="square" lIns="91440" tIns="45720" rIns="91440" bIns="45720" numCol="1" anchorCtr="0" compatLnSpc="1">
            <a:prstTxWarp prst="textNoShape">
              <a:avLst/>
            </a:prstTxWarp>
          </a:bodyPr>
          <a:lstStyle/>
          <a:p>
            <a:pPr algn="ctr"/>
            <a:endParaRPr lang="zh-TW" altLang="en-US" sz="6000" b="1" smtClean="0">
              <a:effectLst/>
            </a:endParaRPr>
          </a:p>
        </p:txBody>
      </p:sp>
      <p:sp>
        <p:nvSpPr>
          <p:cNvPr id="2" name="Rectangle 14"/>
          <p:cNvSpPr>
            <a:spLocks/>
          </p:cNvSpPr>
          <p:nvPr/>
        </p:nvSpPr>
        <p:spPr bwMode="auto">
          <a:xfrm>
            <a:off x="1042988" y="4667250"/>
            <a:ext cx="8029575" cy="1152525"/>
          </a:xfrm>
          <a:prstGeom prst="rect">
            <a:avLst/>
          </a:prstGeom>
          <a:noFill/>
          <a:ln w="9525" algn="ctr">
            <a:noFill/>
            <a:miter lim="800000"/>
            <a:headEnd/>
            <a:tailEnd/>
          </a:ln>
        </p:spPr>
        <p:txBody>
          <a:bodyPr/>
          <a:lstStyle/>
          <a:p>
            <a:pPr marL="982663" indent="-982663" eaLnBrk="0" hangingPunct="0">
              <a:spcBef>
                <a:spcPts val="600"/>
              </a:spcBef>
              <a:buClr>
                <a:srgbClr val="3891A7"/>
              </a:buClr>
              <a:buSzPct val="80000"/>
              <a:buFont typeface="Wingdings 2" pitchFamily="18" charset="2"/>
              <a:buNone/>
              <a:defRPr/>
            </a:pPr>
            <a:endParaRPr lang="en-US" altLang="zh-TW" sz="3200" b="1">
              <a:solidFill>
                <a:srgbClr val="000099"/>
              </a:solidFill>
              <a:effectLst>
                <a:outerShdw blurRad="38100" dist="38100" dir="2700000" algn="tl">
                  <a:srgbClr val="C0C0C0"/>
                </a:outerShdw>
              </a:effectLst>
              <a:latin typeface="新細明體" pitchFamily="18" charset="-120"/>
              <a:ea typeface="標楷體" pitchFamily="65" charset="-120"/>
            </a:endParaRPr>
          </a:p>
        </p:txBody>
      </p:sp>
      <p:sp>
        <p:nvSpPr>
          <p:cNvPr id="3080" name="Rectangle 14"/>
          <p:cNvSpPr>
            <a:spLocks/>
          </p:cNvSpPr>
          <p:nvPr/>
        </p:nvSpPr>
        <p:spPr bwMode="auto">
          <a:xfrm>
            <a:off x="1691680" y="3068960"/>
            <a:ext cx="6435725" cy="1295400"/>
          </a:xfrm>
          <a:prstGeom prst="rect">
            <a:avLst/>
          </a:prstGeom>
          <a:noFill/>
          <a:ln w="9525" algn="ctr">
            <a:noFill/>
            <a:miter lim="800000"/>
            <a:headEnd/>
            <a:tailEnd/>
          </a:ln>
        </p:spPr>
        <p:txBody>
          <a:bodyPr/>
          <a:lstStyle/>
          <a:p>
            <a:pPr marL="982663" indent="-982663" algn="ctr">
              <a:lnSpc>
                <a:spcPts val="4500"/>
              </a:lnSpc>
              <a:defRPr/>
            </a:pPr>
            <a:r>
              <a:rPr kumimoji="0" lang="zh-TW" altLang="en-US" sz="4400" b="1" dirty="0">
                <a:solidFill>
                  <a:srgbClr val="000099"/>
                </a:solidFill>
                <a:latin typeface="標楷體" pitchFamily="65" charset="-120"/>
                <a:ea typeface="標楷體" pitchFamily="65" charset="-120"/>
              </a:rPr>
              <a:t>五</a:t>
            </a:r>
            <a:r>
              <a:rPr kumimoji="0" lang="zh-TW" altLang="en-US" sz="4400" b="1" dirty="0" smtClean="0">
                <a:solidFill>
                  <a:srgbClr val="000099"/>
                </a:solidFill>
                <a:latin typeface="標楷體" pitchFamily="65" charset="-120"/>
                <a:ea typeface="標楷體" pitchFamily="65" charset="-120"/>
              </a:rPr>
              <a:t>、</a:t>
            </a:r>
            <a:r>
              <a:rPr kumimoji="0" lang="zh-TW" altLang="en-US" sz="4400" b="1" dirty="0">
                <a:solidFill>
                  <a:srgbClr val="000099"/>
                </a:solidFill>
                <a:latin typeface="標楷體" pitchFamily="65" charset="-120"/>
                <a:ea typeface="標楷體" pitchFamily="65" charset="-120"/>
              </a:rPr>
              <a:t>常見缺失</a:t>
            </a:r>
            <a:endParaRPr lang="zh-TW" altLang="en-US" sz="4400" b="1" dirty="0">
              <a:solidFill>
                <a:srgbClr val="000099"/>
              </a:solidFill>
              <a:effectLst>
                <a:outerShdw blurRad="38100" dist="38100" dir="2700000" algn="tl">
                  <a:srgbClr val="C0C0C0"/>
                </a:outerShdw>
              </a:effectLst>
              <a:latin typeface="Arial" charset="0"/>
              <a:ea typeface="標楷體" pitchFamily="65" charset="-120"/>
            </a:endParaRPr>
          </a:p>
        </p:txBody>
      </p:sp>
    </p:spTree>
    <p:extLst>
      <p:ext uri="{BB962C8B-B14F-4D97-AF65-F5344CB8AC3E}">
        <p14:creationId xmlns:p14="http://schemas.microsoft.com/office/powerpoint/2010/main" val="36908343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1644650" y="0"/>
            <a:ext cx="7499350" cy="908050"/>
          </a:xfrm>
        </p:spPr>
        <p:txBody>
          <a:bodyPr vert="horz" wrap="square" lIns="91440" tIns="45720" rIns="91440" bIns="45720" numCol="1" anchorCtr="0" compatLnSpc="1">
            <a:prstTxWarp prst="textNoShape">
              <a:avLst/>
            </a:prstTxWarp>
          </a:bodyPr>
          <a:lstStyle/>
          <a:p>
            <a:pPr algn="ctr"/>
            <a:r>
              <a:rPr lang="zh-TW" altLang="en-US" sz="4000" b="1" dirty="0" smtClean="0">
                <a:solidFill>
                  <a:schemeClr val="accent5">
                    <a:lumMod val="75000"/>
                  </a:schemeClr>
                </a:solidFill>
                <a:effectLst/>
              </a:rPr>
              <a:t>他山之石，可以攻錯</a:t>
            </a:r>
            <a:r>
              <a:rPr lang="en-US" altLang="zh-TW" sz="4000" b="1" dirty="0" smtClean="0">
                <a:solidFill>
                  <a:schemeClr val="accent5">
                    <a:lumMod val="75000"/>
                  </a:schemeClr>
                </a:solidFill>
                <a:effectLst/>
              </a:rPr>
              <a:t>(1)</a:t>
            </a:r>
            <a:endParaRPr lang="zh-TW" altLang="en-US" sz="4000" b="1" dirty="0" smtClean="0">
              <a:solidFill>
                <a:schemeClr val="accent5">
                  <a:lumMod val="75000"/>
                </a:schemeClr>
              </a:solidFill>
              <a:effectLst/>
            </a:endParaRPr>
          </a:p>
        </p:txBody>
      </p:sp>
      <p:sp>
        <p:nvSpPr>
          <p:cNvPr id="31747" name="內容版面配置區 6"/>
          <p:cNvSpPr>
            <a:spLocks noGrp="1"/>
          </p:cNvSpPr>
          <p:nvPr>
            <p:ph idx="1"/>
          </p:nvPr>
        </p:nvSpPr>
        <p:spPr>
          <a:xfrm>
            <a:off x="1116012" y="822324"/>
            <a:ext cx="7818437" cy="1368425"/>
          </a:xfrm>
        </p:spPr>
        <p:txBody>
          <a:bodyPr/>
          <a:lstStyle/>
          <a:p>
            <a:r>
              <a:rPr lang="zh-TW" altLang="en-US" sz="2200" dirty="0" smtClean="0"/>
              <a:t>查詢路徑：公開資訊觀測站</a:t>
            </a:r>
            <a:r>
              <a:rPr lang="en-US" altLang="zh-TW" sz="2200" dirty="0"/>
              <a:t>(</a:t>
            </a:r>
            <a:r>
              <a:rPr lang="en-US" altLang="zh-TW" sz="2200" dirty="0">
                <a:hlinkClick r:id="rId3"/>
              </a:rPr>
              <a:t>http://mops.twse.com.tw/mops/web/index)</a:t>
            </a:r>
            <a:r>
              <a:rPr lang="en-US" altLang="zh-TW" sz="2200" dirty="0"/>
              <a:t>/</a:t>
            </a:r>
            <a:r>
              <a:rPr lang="zh-TW" altLang="en-US" sz="2200" dirty="0" smtClean="0"/>
              <a:t>投資專區</a:t>
            </a:r>
            <a:r>
              <a:rPr lang="en-US" altLang="zh-TW" sz="2200" dirty="0" smtClean="0"/>
              <a:t>/</a:t>
            </a:r>
            <a:r>
              <a:rPr lang="zh-TW" altLang="en-US" sz="2200" dirty="0" smtClean="0"/>
              <a:t>違反資訊申報、重大訊息及說明記者會規定專區</a:t>
            </a:r>
          </a:p>
        </p:txBody>
      </p:sp>
      <p:sp>
        <p:nvSpPr>
          <p:cNvPr id="31748"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endParaRPr lang="zh-TW" altLang="en-US" sz="1400">
              <a:solidFill>
                <a:srgbClr val="800080"/>
              </a:solidFill>
              <a:latin typeface="Arial" panose="020B0604020202020204" pitchFamily="34" charset="0"/>
              <a:ea typeface="新細明體" panose="02020500000000000000" pitchFamily="18" charset="-120"/>
            </a:endParaRPr>
          </a:p>
          <a:p>
            <a:pPr eaLnBrk="1" hangingPunct="1">
              <a:spcBef>
                <a:spcPct val="0"/>
              </a:spcBef>
              <a:buClrTx/>
              <a:buSzTx/>
              <a:buFontTx/>
              <a:buNone/>
            </a:pPr>
            <a:fld id="{3B71C20C-0506-4C67-A3C7-20DD6D854E9F}"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47</a:t>
            </a:fld>
            <a:endParaRPr lang="zh-TW" altLang="en-US" sz="1400">
              <a:solidFill>
                <a:srgbClr val="800080"/>
              </a:solidFill>
              <a:latin typeface="Arial" panose="020B0604020202020204" pitchFamily="34" charset="0"/>
              <a:ea typeface="新細明體" panose="02020500000000000000" pitchFamily="18" charset="-120"/>
            </a:endParaRPr>
          </a:p>
        </p:txBody>
      </p:sp>
      <p:pic>
        <p:nvPicPr>
          <p:cNvPr id="3174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2733" y="2066152"/>
            <a:ext cx="6264994" cy="4239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51"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064" y="5661248"/>
            <a:ext cx="723727" cy="140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25764"/>
                  </a:outerShdw>
                </a:effectLst>
              </a14:hiddenEffects>
            </a:ext>
          </a:extLst>
        </p:spPr>
      </p:pic>
      <p:pic>
        <p:nvPicPr>
          <p:cNvPr id="31752"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7844" y="3816002"/>
            <a:ext cx="288032" cy="14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25764"/>
                  </a:outerShdw>
                </a:effectLst>
              </a14:hiddenEffects>
            </a:ext>
          </a:extLst>
        </p:spPr>
      </p:pic>
      <p:pic>
        <p:nvPicPr>
          <p:cNvPr id="31753"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808" y="5118120"/>
            <a:ext cx="936104" cy="243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25764"/>
                  </a:outerShdw>
                </a:effectLst>
              </a14:hiddenEffects>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1644650" y="0"/>
            <a:ext cx="7499350" cy="908050"/>
          </a:xfrm>
        </p:spPr>
        <p:txBody>
          <a:bodyPr vert="horz" wrap="square" lIns="91440" tIns="45720" rIns="91440" bIns="45720" numCol="1" anchorCtr="0" compatLnSpc="1">
            <a:prstTxWarp prst="textNoShape">
              <a:avLst/>
            </a:prstTxWarp>
          </a:bodyPr>
          <a:lstStyle/>
          <a:p>
            <a:pPr algn="ctr"/>
            <a:r>
              <a:rPr lang="zh-TW" altLang="en-US" sz="4000" b="1" dirty="0" smtClean="0">
                <a:solidFill>
                  <a:schemeClr val="accent5">
                    <a:lumMod val="75000"/>
                  </a:schemeClr>
                </a:solidFill>
                <a:effectLst/>
              </a:rPr>
              <a:t>他山之石，可以攻錯</a:t>
            </a:r>
            <a:r>
              <a:rPr lang="en-US" altLang="zh-TW" sz="4000" b="1" dirty="0" smtClean="0">
                <a:solidFill>
                  <a:schemeClr val="accent5">
                    <a:lumMod val="75000"/>
                  </a:schemeClr>
                </a:solidFill>
                <a:effectLst/>
              </a:rPr>
              <a:t>(2)</a:t>
            </a:r>
            <a:endParaRPr lang="zh-TW" altLang="en-US" sz="4000" b="1" dirty="0" smtClean="0">
              <a:solidFill>
                <a:schemeClr val="accent5">
                  <a:lumMod val="75000"/>
                </a:schemeClr>
              </a:solidFill>
              <a:effectLst/>
            </a:endParaRPr>
          </a:p>
        </p:txBody>
      </p:sp>
      <p:sp>
        <p:nvSpPr>
          <p:cNvPr id="32771" name="內容版面配置區 6"/>
          <p:cNvSpPr>
            <a:spLocks noGrp="1"/>
          </p:cNvSpPr>
          <p:nvPr>
            <p:ph idx="1"/>
          </p:nvPr>
        </p:nvSpPr>
        <p:spPr>
          <a:xfrm>
            <a:off x="1116013" y="908050"/>
            <a:ext cx="7818437" cy="1368425"/>
          </a:xfrm>
        </p:spPr>
        <p:txBody>
          <a:bodyPr/>
          <a:lstStyle/>
          <a:p>
            <a:r>
              <a:rPr lang="zh-TW" altLang="en-US" sz="2200" dirty="0" smtClean="0"/>
              <a:t>查詢路徑：公開資訊觀測站</a:t>
            </a:r>
            <a:r>
              <a:rPr lang="en-US" altLang="zh-TW" sz="2200" dirty="0" smtClean="0"/>
              <a:t>(</a:t>
            </a:r>
            <a:r>
              <a:rPr lang="en-US" altLang="zh-TW" sz="2200" dirty="0" smtClean="0">
                <a:hlinkClick r:id="rId3"/>
              </a:rPr>
              <a:t>http://mops.twse.com.tw/mops/web/index)</a:t>
            </a:r>
            <a:r>
              <a:rPr lang="en-US" altLang="zh-TW" sz="2200" dirty="0" smtClean="0"/>
              <a:t>/</a:t>
            </a:r>
            <a:r>
              <a:rPr lang="zh-TW" altLang="en-US" sz="2200" dirty="0" smtClean="0"/>
              <a:t>投資專區</a:t>
            </a:r>
            <a:r>
              <a:rPr lang="en-US" altLang="zh-TW" sz="2200" dirty="0" smtClean="0"/>
              <a:t>/</a:t>
            </a:r>
            <a:r>
              <a:rPr lang="zh-TW" altLang="en-US" sz="2200" dirty="0" smtClean="0"/>
              <a:t>金管會證券期貨局裁罰案件專區</a:t>
            </a:r>
          </a:p>
        </p:txBody>
      </p:sp>
      <p:sp>
        <p:nvSpPr>
          <p:cNvPr id="32772"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endParaRPr lang="zh-TW" altLang="en-US" sz="1400">
              <a:solidFill>
                <a:srgbClr val="800080"/>
              </a:solidFill>
              <a:latin typeface="Arial" panose="020B0604020202020204" pitchFamily="34" charset="0"/>
              <a:ea typeface="新細明體" panose="02020500000000000000" pitchFamily="18" charset="-120"/>
            </a:endParaRPr>
          </a:p>
          <a:p>
            <a:pPr eaLnBrk="1" hangingPunct="1">
              <a:spcBef>
                <a:spcPct val="0"/>
              </a:spcBef>
              <a:buClrTx/>
              <a:buSzTx/>
              <a:buFontTx/>
              <a:buNone/>
            </a:pPr>
            <a:fld id="{1C59D890-237B-45A8-85C3-F1922184E25B}"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48</a:t>
            </a:fld>
            <a:endParaRPr lang="zh-TW" altLang="en-US" sz="1400">
              <a:solidFill>
                <a:srgbClr val="800080"/>
              </a:solidFill>
              <a:latin typeface="Arial" panose="020B0604020202020204" pitchFamily="34" charset="0"/>
              <a:ea typeface="新細明體" panose="02020500000000000000" pitchFamily="18" charset="-120"/>
            </a:endParaRPr>
          </a:p>
        </p:txBody>
      </p:sp>
      <p:pic>
        <p:nvPicPr>
          <p:cNvPr id="3277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6798" y="2143082"/>
            <a:ext cx="6047953" cy="4132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0543" y="5061504"/>
            <a:ext cx="912165" cy="198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25764"/>
                  </a:outerShdw>
                </a:effectLst>
              </a14:hiddenEffects>
            </a:ext>
          </a:extLst>
        </p:spPr>
      </p:pic>
      <p:pic>
        <p:nvPicPr>
          <p:cNvPr id="32776"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7128" y="4858311"/>
            <a:ext cx="287338"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25764"/>
                  </a:outerShdw>
                </a:effectLst>
              </a14:hiddenEffects>
            </a:ext>
          </a:extLst>
        </p:spPr>
      </p:pic>
      <p:pic>
        <p:nvPicPr>
          <p:cNvPr id="32777"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82076" y="4975523"/>
            <a:ext cx="285750"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25764"/>
                  </a:outerShdw>
                </a:effectLst>
              </a14:hiddenEffects>
            </a:ext>
          </a:extLst>
        </p:spPr>
      </p:pic>
      <p:sp>
        <p:nvSpPr>
          <p:cNvPr id="2" name="矩形 1"/>
          <p:cNvSpPr/>
          <p:nvPr/>
        </p:nvSpPr>
        <p:spPr>
          <a:xfrm>
            <a:off x="5724128" y="4983741"/>
            <a:ext cx="252006" cy="777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 name="矩形 2"/>
          <p:cNvSpPr/>
          <p:nvPr/>
        </p:nvSpPr>
        <p:spPr>
          <a:xfrm>
            <a:off x="3705678" y="5604817"/>
            <a:ext cx="800546" cy="71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7" name="矩形 6"/>
          <p:cNvSpPr/>
          <p:nvPr/>
        </p:nvSpPr>
        <p:spPr>
          <a:xfrm>
            <a:off x="4965753" y="5601642"/>
            <a:ext cx="326327" cy="74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 name="矩形 7"/>
          <p:cNvSpPr/>
          <p:nvPr/>
        </p:nvSpPr>
        <p:spPr>
          <a:xfrm>
            <a:off x="6228184" y="5604817"/>
            <a:ext cx="288925" cy="71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 name="矩形 9"/>
          <p:cNvSpPr/>
          <p:nvPr/>
        </p:nvSpPr>
        <p:spPr>
          <a:xfrm>
            <a:off x="3705678" y="5751681"/>
            <a:ext cx="506282"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pic>
        <p:nvPicPr>
          <p:cNvPr id="32783"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66344" y="4869160"/>
            <a:ext cx="287337"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25764"/>
                  </a:outerShdw>
                </a:effectLst>
              </a14:hiddenEffects>
            </a:ext>
          </a:extLst>
        </p:spPr>
      </p:pic>
      <p:sp>
        <p:nvSpPr>
          <p:cNvPr id="17" name="矩形 16"/>
          <p:cNvSpPr/>
          <p:nvPr/>
        </p:nvSpPr>
        <p:spPr>
          <a:xfrm>
            <a:off x="4965753" y="3869530"/>
            <a:ext cx="215900" cy="873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p:cNvSpPr>
          <p:nvPr>
            <p:ph type="title"/>
          </p:nvPr>
        </p:nvSpPr>
        <p:spPr bwMode="auto">
          <a:xfrm>
            <a:off x="1343025" y="23446"/>
            <a:ext cx="7499350" cy="693737"/>
          </a:xfr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0" compatLnSpc="1">
            <a:prstTxWarp prst="textNoShape">
              <a:avLst/>
            </a:prstTxWarp>
            <a:normAutofit/>
          </a:bodyPr>
          <a:lstStyle/>
          <a:p>
            <a:pPr algn="ctr"/>
            <a:r>
              <a:rPr lang="zh-TW" altLang="en-US" sz="3600" b="1" dirty="0">
                <a:solidFill>
                  <a:schemeClr val="accent5">
                    <a:lumMod val="75000"/>
                  </a:schemeClr>
                </a:solidFill>
                <a:effectLst/>
              </a:rPr>
              <a:t>工</a:t>
            </a:r>
            <a:r>
              <a:rPr lang="zh-TW" altLang="en-US" sz="3600" b="1" dirty="0" smtClean="0">
                <a:solidFill>
                  <a:schemeClr val="accent5">
                    <a:lumMod val="75000"/>
                  </a:schemeClr>
                </a:solidFill>
                <a:effectLst/>
              </a:rPr>
              <a:t>欲善其事，必先利其器</a:t>
            </a:r>
            <a:endParaRPr lang="en-US" altLang="zh-TW" sz="3600" b="1" dirty="0" smtClean="0">
              <a:solidFill>
                <a:schemeClr val="accent5">
                  <a:lumMod val="75000"/>
                </a:schemeClr>
              </a:solidFill>
              <a:effectLst/>
            </a:endParaRPr>
          </a:p>
        </p:txBody>
      </p:sp>
      <p:sp>
        <p:nvSpPr>
          <p:cNvPr id="33795" name="投影片編號版面配置區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fld id="{EC537836-C257-42FD-BF64-9A11F406FBD6}"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49</a:t>
            </a:fld>
            <a:endParaRPr lang="en-US" altLang="zh-TW" sz="1400">
              <a:solidFill>
                <a:srgbClr val="800080"/>
              </a:solidFill>
              <a:latin typeface="Arial" panose="020B0604020202020204" pitchFamily="34" charset="0"/>
              <a:ea typeface="新細明體" panose="02020500000000000000" pitchFamily="18" charset="-120"/>
            </a:endParaRPr>
          </a:p>
        </p:txBody>
      </p:sp>
      <p:sp>
        <p:nvSpPr>
          <p:cNvPr id="38916" name="內容版面配置區 6"/>
          <p:cNvSpPr>
            <a:spLocks noGrp="1"/>
          </p:cNvSpPr>
          <p:nvPr>
            <p:ph idx="1"/>
          </p:nvPr>
        </p:nvSpPr>
        <p:spPr>
          <a:xfrm>
            <a:off x="574675" y="605163"/>
            <a:ext cx="8496300" cy="6164263"/>
          </a:xfrm>
        </p:spPr>
        <p:txBody>
          <a:bodyPr/>
          <a:lstStyle/>
          <a:p>
            <a:pPr>
              <a:spcBef>
                <a:spcPts val="0"/>
              </a:spcBef>
              <a:buFont typeface="Wingdings" panose="05000000000000000000" pitchFamily="2" charset="2"/>
              <a:buChar char="Ø"/>
            </a:pPr>
            <a:r>
              <a:rPr lang="zh-TW" altLang="en-US" sz="2200" dirty="0" smtClean="0"/>
              <a:t>「上櫃公司及第一上櫃公司重大訊息暨記者會檢查表」請至</a:t>
            </a:r>
            <a:r>
              <a:rPr lang="zh-TW" altLang="en-US" sz="2200" dirty="0" smtClean="0">
                <a:solidFill>
                  <a:srgbClr val="993300"/>
                </a:solidFill>
              </a:rPr>
              <a:t>本中心網站</a:t>
            </a:r>
            <a:r>
              <a:rPr lang="en-US" altLang="zh-TW" sz="2200" dirty="0" smtClean="0"/>
              <a:t>(www.tpex.org.tw)</a:t>
            </a:r>
            <a:r>
              <a:rPr lang="en-US" altLang="zh-TW" sz="2200" dirty="0" smtClean="0">
                <a:solidFill>
                  <a:srgbClr val="993300"/>
                </a:solidFill>
              </a:rPr>
              <a:t>/</a:t>
            </a:r>
            <a:r>
              <a:rPr lang="zh-TW" altLang="en-US" sz="2200" dirty="0" smtClean="0">
                <a:solidFill>
                  <a:srgbClr val="993300"/>
                </a:solidFill>
              </a:rPr>
              <a:t>上興櫃公司</a:t>
            </a:r>
            <a:r>
              <a:rPr lang="en-US" altLang="zh-TW" sz="2200" dirty="0" smtClean="0">
                <a:solidFill>
                  <a:srgbClr val="993300"/>
                </a:solidFill>
              </a:rPr>
              <a:t>/</a:t>
            </a:r>
            <a:r>
              <a:rPr lang="zh-TW" altLang="en-US" sz="2200" dirty="0" smtClean="0">
                <a:solidFill>
                  <a:srgbClr val="993300"/>
                </a:solidFill>
              </a:rPr>
              <a:t>上櫃興櫃公司應辦事項</a:t>
            </a:r>
            <a:r>
              <a:rPr lang="en-US" altLang="zh-TW" sz="2200" dirty="0" smtClean="0">
                <a:solidFill>
                  <a:srgbClr val="993300"/>
                </a:solidFill>
              </a:rPr>
              <a:t>/</a:t>
            </a:r>
            <a:r>
              <a:rPr lang="zh-TW" altLang="en-US" sz="2200" dirty="0" smtClean="0">
                <a:solidFill>
                  <a:srgbClr val="993300"/>
                </a:solidFill>
              </a:rPr>
              <a:t>申請表格下載</a:t>
            </a:r>
            <a:r>
              <a:rPr lang="zh-TW" altLang="en-US" sz="2200" dirty="0" smtClean="0"/>
              <a:t>。</a:t>
            </a:r>
            <a:r>
              <a:rPr lang="en-US" altLang="zh-TW" sz="2200" dirty="0" smtClean="0">
                <a:solidFill>
                  <a:srgbClr val="000099"/>
                </a:solidFill>
              </a:rPr>
              <a:t>※</a:t>
            </a:r>
            <a:r>
              <a:rPr lang="zh-TW" altLang="en-US" sz="2200" dirty="0" smtClean="0">
                <a:solidFill>
                  <a:srgbClr val="000099"/>
                </a:solidFill>
              </a:rPr>
              <a:t>本檢查表係供公司內部參考使用，毋需檢送至本中心。</a:t>
            </a:r>
            <a:endParaRPr lang="en-US" altLang="zh-TW" sz="2200" dirty="0" smtClean="0">
              <a:solidFill>
                <a:srgbClr val="000099"/>
              </a:solidFill>
            </a:endParaRPr>
          </a:p>
          <a:p>
            <a:pPr>
              <a:spcBef>
                <a:spcPts val="1200"/>
              </a:spcBef>
              <a:buFont typeface="Wingdings" panose="05000000000000000000" pitchFamily="2" charset="2"/>
              <a:buChar char="Ø"/>
            </a:pPr>
            <a:r>
              <a:rPr lang="zh-TW" altLang="en-US" sz="2200" dirty="0" smtClean="0"/>
              <a:t>「上（興）櫃公司應辦事項一覽表」請隨時至</a:t>
            </a:r>
            <a:r>
              <a:rPr lang="zh-TW" altLang="en-US" sz="2200" dirty="0" smtClean="0">
                <a:solidFill>
                  <a:srgbClr val="993300"/>
                </a:solidFill>
              </a:rPr>
              <a:t>本中心網站</a:t>
            </a:r>
            <a:r>
              <a:rPr lang="en-US" altLang="zh-TW" sz="2200" dirty="0" smtClean="0"/>
              <a:t>(www.tpex.org.tw)</a:t>
            </a:r>
            <a:r>
              <a:rPr lang="en-US" altLang="zh-TW" sz="2200" dirty="0" smtClean="0">
                <a:solidFill>
                  <a:srgbClr val="993300"/>
                </a:solidFill>
              </a:rPr>
              <a:t> /</a:t>
            </a:r>
            <a:r>
              <a:rPr lang="zh-TW" altLang="en-US" sz="2200" dirty="0" smtClean="0">
                <a:solidFill>
                  <a:srgbClr val="993300"/>
                </a:solidFill>
              </a:rPr>
              <a:t>上興櫃公司</a:t>
            </a:r>
            <a:r>
              <a:rPr lang="en-US" altLang="zh-TW" sz="2200" dirty="0" smtClean="0">
                <a:solidFill>
                  <a:srgbClr val="993300"/>
                </a:solidFill>
              </a:rPr>
              <a:t>/</a:t>
            </a:r>
            <a:r>
              <a:rPr lang="zh-TW" altLang="en-US" sz="2200" dirty="0" smtClean="0">
                <a:solidFill>
                  <a:srgbClr val="993300"/>
                </a:solidFill>
              </a:rPr>
              <a:t>上櫃興櫃公司應辦事項</a:t>
            </a:r>
            <a:r>
              <a:rPr lang="zh-TW" altLang="en-US" sz="2200" dirty="0" smtClean="0"/>
              <a:t>下載。</a:t>
            </a:r>
            <a:endParaRPr lang="en-US" altLang="zh-TW" sz="2200" dirty="0" smtClean="0"/>
          </a:p>
          <a:p>
            <a:pPr>
              <a:spcBef>
                <a:spcPts val="1200"/>
              </a:spcBef>
              <a:buFont typeface="Wingdings" panose="05000000000000000000" pitchFamily="2" charset="2"/>
              <a:buChar char="Ø"/>
            </a:pPr>
            <a:r>
              <a:rPr lang="zh-TW" altLang="en-US" sz="2200" dirty="0" smtClean="0"/>
              <a:t>有關「重大訊息、記者會及資訊申報常見問題彙總表」請至</a:t>
            </a:r>
            <a:r>
              <a:rPr lang="en-US" altLang="zh-TW" sz="2200" dirty="0" smtClean="0">
                <a:solidFill>
                  <a:srgbClr val="993300"/>
                </a:solidFill>
              </a:rPr>
              <a:t>SII/</a:t>
            </a:r>
            <a:r>
              <a:rPr lang="zh-TW" altLang="en-US" sz="2200" dirty="0" smtClean="0">
                <a:solidFill>
                  <a:srgbClr val="993300"/>
                </a:solidFill>
              </a:rPr>
              <a:t>常見申報問答與相關文件</a:t>
            </a:r>
            <a:r>
              <a:rPr lang="zh-TW" altLang="en-US" sz="2200" dirty="0" smtClean="0"/>
              <a:t>下載。</a:t>
            </a:r>
            <a:endParaRPr lang="en-US" altLang="zh-TW" sz="2200" dirty="0" smtClean="0"/>
          </a:p>
          <a:p>
            <a:pPr>
              <a:spcBef>
                <a:spcPts val="1200"/>
              </a:spcBef>
              <a:buFont typeface="Wingdings" panose="05000000000000000000" pitchFamily="2" charset="2"/>
              <a:buChar char="Ø"/>
            </a:pPr>
            <a:r>
              <a:rPr lang="zh-TW" altLang="en-US" sz="2200" dirty="0" smtClean="0"/>
              <a:t>有關重大訊息、資訊申報及財務預測相關規範請至</a:t>
            </a:r>
            <a:r>
              <a:rPr lang="zh-TW" altLang="en-US" sz="2200" dirty="0" smtClean="0">
                <a:solidFill>
                  <a:srgbClr val="993300"/>
                </a:solidFill>
              </a:rPr>
              <a:t>「證券暨期貨法令判解查詢系統」</a:t>
            </a:r>
            <a:r>
              <a:rPr lang="en-US" altLang="zh-TW" sz="2200" dirty="0" smtClean="0"/>
              <a:t>(www.selaw.com.tw)</a:t>
            </a:r>
            <a:r>
              <a:rPr lang="zh-TW" altLang="en-US" sz="2200" dirty="0" smtClean="0"/>
              <a:t>查詢。</a:t>
            </a:r>
            <a:endParaRPr lang="en-US" altLang="zh-TW" sz="2200" dirty="0" smtClean="0"/>
          </a:p>
          <a:p>
            <a:pPr>
              <a:spcBef>
                <a:spcPts val="1200"/>
              </a:spcBef>
              <a:buFont typeface="Wingdings" panose="05000000000000000000" pitchFamily="2" charset="2"/>
              <a:buChar char="Ø"/>
            </a:pPr>
            <a:r>
              <a:rPr lang="zh-TW" altLang="en-US" sz="2200" dirty="0" smtClean="0"/>
              <a:t>有關「公開發行公司取得或處分資產處理準則」、「公開發行公司資金貸與與背書保證處理準則」</a:t>
            </a:r>
            <a:r>
              <a:rPr lang="en-US" altLang="zh-TW" sz="2200" dirty="0" smtClean="0"/>
              <a:t>…</a:t>
            </a:r>
            <a:r>
              <a:rPr lang="zh-TW" altLang="en-US" sz="2200" dirty="0" smtClean="0"/>
              <a:t>之相關問答集，請至</a:t>
            </a:r>
            <a:r>
              <a:rPr lang="zh-TW" altLang="en-US" sz="2200" dirty="0" smtClean="0">
                <a:solidFill>
                  <a:srgbClr val="993300"/>
                </a:solidFill>
              </a:rPr>
              <a:t>「證期局」</a:t>
            </a:r>
            <a:r>
              <a:rPr lang="zh-TW" altLang="en-US" sz="2200" dirty="0" smtClean="0"/>
              <a:t>網站</a:t>
            </a:r>
            <a:r>
              <a:rPr lang="en-US" altLang="zh-TW" sz="2200" dirty="0" smtClean="0"/>
              <a:t>(www.sfb.gov.tw)</a:t>
            </a:r>
            <a:r>
              <a:rPr lang="zh-TW" altLang="en-US" sz="2200" dirty="0" smtClean="0"/>
              <a:t>下載。</a:t>
            </a:r>
            <a:endParaRPr lang="en-US" altLang="zh-TW" sz="2200" dirty="0" smtClean="0"/>
          </a:p>
          <a:p>
            <a:pPr>
              <a:spcBef>
                <a:spcPts val="1200"/>
              </a:spcBef>
              <a:buFont typeface="Wingdings" panose="05000000000000000000" pitchFamily="2" charset="2"/>
              <a:buChar char="Ø"/>
            </a:pPr>
            <a:r>
              <a:rPr lang="zh-TW" altLang="en-US" sz="2200" dirty="0" smtClean="0"/>
              <a:t>公司如對重大訊息等相關規定及作業程序有任何問題，歡迎與</a:t>
            </a:r>
            <a:r>
              <a:rPr lang="zh-TW" altLang="en-US" sz="2200" b="1" dirty="0" smtClean="0">
                <a:solidFill>
                  <a:srgbClr val="993300"/>
                </a:solidFill>
              </a:rPr>
              <a:t>本中心所屬承辦人員</a:t>
            </a:r>
            <a:r>
              <a:rPr lang="zh-TW" altLang="en-US" sz="2200" dirty="0" smtClean="0"/>
              <a:t>聯繫</a:t>
            </a:r>
            <a:r>
              <a:rPr lang="zh-TW" altLang="en-US" sz="2200" b="1"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91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891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891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89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9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endParaRPr lang="zh-TW" altLang="en-US" sz="1400">
              <a:solidFill>
                <a:srgbClr val="800080"/>
              </a:solidFill>
              <a:latin typeface="Arial" panose="020B0604020202020204" pitchFamily="34" charset="0"/>
              <a:ea typeface="新細明體" panose="02020500000000000000" pitchFamily="18" charset="-120"/>
            </a:endParaRPr>
          </a:p>
          <a:p>
            <a:pPr eaLnBrk="1" hangingPunct="1">
              <a:spcBef>
                <a:spcPct val="0"/>
              </a:spcBef>
              <a:buClrTx/>
              <a:buSzTx/>
              <a:buFontTx/>
              <a:buNone/>
            </a:pPr>
            <a:fld id="{3E10E4C4-F401-48FD-82D6-BD2FED79A889}"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5</a:t>
            </a:fld>
            <a:endParaRPr lang="zh-TW" altLang="en-US" sz="1400">
              <a:solidFill>
                <a:srgbClr val="800080"/>
              </a:solidFill>
              <a:latin typeface="Arial" panose="020B0604020202020204" pitchFamily="34" charset="0"/>
              <a:ea typeface="新細明體" panose="02020500000000000000" pitchFamily="18" charset="-120"/>
            </a:endParaRPr>
          </a:p>
        </p:txBody>
      </p:sp>
      <p:sp>
        <p:nvSpPr>
          <p:cNvPr id="5127" name="矩形 7"/>
          <p:cNvSpPr>
            <a:spLocks noChangeArrowheads="1"/>
          </p:cNvSpPr>
          <p:nvPr/>
        </p:nvSpPr>
        <p:spPr bwMode="auto">
          <a:xfrm>
            <a:off x="1046163" y="878423"/>
            <a:ext cx="7796212" cy="309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3038" indent="-173038" eaLnBrk="0" hangingPunct="0">
              <a:spcBef>
                <a:spcPts val="600"/>
              </a:spcBef>
              <a:buClr>
                <a:schemeClr val="accent1"/>
              </a:buClr>
              <a:buSzPct val="80000"/>
              <a:buFont typeface="Wingdings 2" pitchFamily="18" charset="2"/>
              <a:buChar char=""/>
              <a:defRPr sz="3200">
                <a:solidFill>
                  <a:schemeClr val="tx1"/>
                </a:solidFill>
                <a:latin typeface="標楷體" pitchFamily="65" charset="-120"/>
                <a:ea typeface="標楷體" pitchFamily="65" charset="-120"/>
              </a:defRPr>
            </a:lvl1pPr>
            <a:lvl2pPr marL="742950" indent="-285750" eaLnBrk="0" hangingPunct="0">
              <a:spcBef>
                <a:spcPts val="550"/>
              </a:spcBef>
              <a:buClr>
                <a:schemeClr val="accent1"/>
              </a:buClr>
              <a:buFont typeface="Verdana" pitchFamily="34" charset="0"/>
              <a:buChar char="◦"/>
              <a:defRPr sz="2800">
                <a:solidFill>
                  <a:schemeClr val="tx1"/>
                </a:solidFill>
                <a:latin typeface="標楷體" pitchFamily="65" charset="-120"/>
                <a:ea typeface="標楷體" pitchFamily="65" charset="-120"/>
              </a:defRPr>
            </a:lvl2pPr>
            <a:lvl3pPr marL="1143000" indent="-228600" eaLnBrk="0" hangingPunct="0">
              <a:spcBef>
                <a:spcPct val="20000"/>
              </a:spcBef>
              <a:buClr>
                <a:schemeClr val="accent2"/>
              </a:buClr>
              <a:buFont typeface="Wingdings 2" pitchFamily="18" charset="2"/>
              <a:buChar char=""/>
              <a:defRPr sz="2400">
                <a:solidFill>
                  <a:schemeClr val="tx1"/>
                </a:solidFill>
                <a:latin typeface="標楷體" pitchFamily="65" charset="-120"/>
                <a:ea typeface="標楷體" pitchFamily="65" charset="-120"/>
              </a:defRPr>
            </a:lvl3pPr>
            <a:lvl4pPr marL="1600200" indent="-228600" eaLnBrk="0" hangingPunct="0">
              <a:spcBef>
                <a:spcPct val="20000"/>
              </a:spcBef>
              <a:buClr>
                <a:srgbClr val="C32D2E"/>
              </a:buClr>
              <a:buFont typeface="Wingdings 2" pitchFamily="18" charset="2"/>
              <a:buChar char=""/>
              <a:defRPr sz="2000">
                <a:solidFill>
                  <a:schemeClr val="tx1"/>
                </a:solidFill>
                <a:latin typeface="標楷體" pitchFamily="65" charset="-120"/>
                <a:ea typeface="標楷體" pitchFamily="65" charset="-120"/>
              </a:defRPr>
            </a:lvl4pPr>
            <a:lvl5pPr marL="2057400" indent="-228600" eaLnBrk="0" hangingPunct="0">
              <a:spcBef>
                <a:spcPct val="20000"/>
              </a:spcBef>
              <a:buClr>
                <a:srgbClr val="84AA33"/>
              </a:buClr>
              <a:buFont typeface="Wingdings 2" pitchFamily="18" charset="2"/>
              <a:buChar char=""/>
              <a:defRPr sz="20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9pPr>
          </a:lstStyle>
          <a:p>
            <a:pPr eaLnBrk="1" hangingPunct="1">
              <a:lnSpc>
                <a:spcPts val="5200"/>
              </a:lnSpc>
              <a:spcBef>
                <a:spcPct val="0"/>
              </a:spcBef>
              <a:buClrTx/>
              <a:buSzTx/>
              <a:buFont typeface="Arial" charset="0"/>
              <a:buChar char="•"/>
              <a:defRPr/>
            </a:pPr>
            <a:r>
              <a:rPr lang="zh-TW" altLang="en-US" sz="2400" dirty="0" smtClean="0"/>
              <a:t>修正時間：</a:t>
            </a:r>
            <a:r>
              <a:rPr lang="en-US" altLang="zh-TW" sz="2400" dirty="0" smtClean="0">
                <a:solidFill>
                  <a:srgbClr val="C00000"/>
                </a:solidFill>
              </a:rPr>
              <a:t>105</a:t>
            </a:r>
            <a:r>
              <a:rPr lang="zh-TW" altLang="en-US" sz="2400" dirty="0" smtClean="0">
                <a:solidFill>
                  <a:srgbClr val="C00000"/>
                </a:solidFill>
              </a:rPr>
              <a:t>年</a:t>
            </a:r>
            <a:r>
              <a:rPr lang="en-US" altLang="zh-TW" sz="2400" dirty="0">
                <a:solidFill>
                  <a:srgbClr val="C00000"/>
                </a:solidFill>
              </a:rPr>
              <a:t>3</a:t>
            </a:r>
            <a:r>
              <a:rPr lang="zh-TW" altLang="en-US" sz="2400" dirty="0" smtClean="0">
                <a:solidFill>
                  <a:srgbClr val="C00000"/>
                </a:solidFill>
              </a:rPr>
              <a:t>月</a:t>
            </a:r>
            <a:r>
              <a:rPr lang="en-US" altLang="zh-TW" sz="2400" dirty="0">
                <a:solidFill>
                  <a:srgbClr val="C00000"/>
                </a:solidFill>
              </a:rPr>
              <a:t>4</a:t>
            </a:r>
            <a:r>
              <a:rPr lang="zh-TW" altLang="en-US" sz="2400" dirty="0" smtClean="0">
                <a:solidFill>
                  <a:srgbClr val="C00000"/>
                </a:solidFill>
              </a:rPr>
              <a:t>日</a:t>
            </a:r>
            <a:endParaRPr lang="en-US" altLang="zh-TW" sz="2400" dirty="0" smtClean="0">
              <a:solidFill>
                <a:srgbClr val="C00000"/>
              </a:solidFill>
            </a:endParaRPr>
          </a:p>
          <a:p>
            <a:pPr eaLnBrk="1" hangingPunct="1">
              <a:lnSpc>
                <a:spcPts val="5200"/>
              </a:lnSpc>
              <a:spcBef>
                <a:spcPct val="0"/>
              </a:spcBef>
              <a:buClrTx/>
              <a:buSzTx/>
              <a:buFont typeface="Arial" charset="0"/>
              <a:buChar char="•"/>
              <a:defRPr/>
            </a:pPr>
            <a:r>
              <a:rPr lang="zh-TW" altLang="en-US" sz="2400" dirty="0" smtClean="0"/>
              <a:t>修正重點：</a:t>
            </a:r>
            <a:endParaRPr lang="en-US" altLang="zh-TW" sz="2400" dirty="0">
              <a:solidFill>
                <a:srgbClr val="C00000"/>
              </a:solidFill>
            </a:endParaRPr>
          </a:p>
          <a:p>
            <a:pPr marL="0" indent="0" eaLnBrk="1" hangingPunct="1">
              <a:lnSpc>
                <a:spcPts val="2600"/>
              </a:lnSpc>
              <a:spcBef>
                <a:spcPct val="0"/>
              </a:spcBef>
              <a:buClrTx/>
              <a:buSzTx/>
              <a:buNone/>
              <a:defRPr/>
            </a:pPr>
            <a:r>
              <a:rPr lang="zh-TW" altLang="en-US" sz="2400" dirty="0">
                <a:solidFill>
                  <a:srgbClr val="C00000"/>
                </a:solidFill>
              </a:rPr>
              <a:t> </a:t>
            </a:r>
            <a:r>
              <a:rPr lang="en-US" altLang="zh-TW" sz="2400" dirty="0">
                <a:solidFill>
                  <a:srgbClr val="C00000"/>
                </a:solidFill>
              </a:rPr>
              <a:t>(3</a:t>
            </a:r>
            <a:r>
              <a:rPr lang="en-US" altLang="zh-TW" sz="2400" dirty="0" smtClean="0">
                <a:solidFill>
                  <a:srgbClr val="C00000"/>
                </a:solidFill>
              </a:rPr>
              <a:t>)</a:t>
            </a:r>
            <a:r>
              <a:rPr lang="zh-TW" altLang="en-US" sz="2400" dirty="0" smtClean="0">
                <a:solidFill>
                  <a:srgbClr val="C00000"/>
                </a:solidFill>
              </a:rPr>
              <a:t>修正</a:t>
            </a:r>
            <a:r>
              <a:rPr lang="zh-TW" altLang="en-US" sz="2400" dirty="0">
                <a:solidFill>
                  <a:srgbClr val="C00000"/>
                </a:solidFill>
              </a:rPr>
              <a:t>第</a:t>
            </a:r>
            <a:r>
              <a:rPr lang="en-US" altLang="zh-TW" sz="2400" dirty="0" smtClean="0">
                <a:solidFill>
                  <a:srgbClr val="C00000"/>
                </a:solidFill>
              </a:rPr>
              <a:t>4</a:t>
            </a:r>
            <a:r>
              <a:rPr lang="zh-TW" altLang="en-US" sz="2400" dirty="0" smtClean="0">
                <a:solidFill>
                  <a:srgbClr val="C00000"/>
                </a:solidFill>
              </a:rPr>
              <a:t>條第</a:t>
            </a:r>
            <a:r>
              <a:rPr lang="en-US" altLang="zh-TW" sz="2400" dirty="0" smtClean="0">
                <a:solidFill>
                  <a:srgbClr val="C00000"/>
                </a:solidFill>
              </a:rPr>
              <a:t>1</a:t>
            </a:r>
            <a:r>
              <a:rPr lang="zh-TW" altLang="en-US" sz="2400" dirty="0" smtClean="0">
                <a:solidFill>
                  <a:srgbClr val="C00000"/>
                </a:solidFill>
              </a:rPr>
              <a:t>項第</a:t>
            </a:r>
            <a:r>
              <a:rPr lang="en-US" altLang="zh-TW" sz="2400" dirty="0" smtClean="0">
                <a:solidFill>
                  <a:srgbClr val="C00000"/>
                </a:solidFill>
              </a:rPr>
              <a:t>10</a:t>
            </a:r>
            <a:r>
              <a:rPr lang="zh-TW" altLang="en-US" sz="2400" dirty="0" smtClean="0">
                <a:solidFill>
                  <a:srgbClr val="C00000"/>
                </a:solidFill>
              </a:rPr>
              <a:t>款</a:t>
            </a:r>
            <a:r>
              <a:rPr lang="en-US" altLang="zh-TW" sz="2400" dirty="0">
                <a:solidFill>
                  <a:srgbClr val="C00000"/>
                </a:solidFill>
              </a:rPr>
              <a:t>(</a:t>
            </a:r>
            <a:r>
              <a:rPr lang="zh-TW" altLang="en-US" sz="2400" dirty="0">
                <a:solidFill>
                  <a:srgbClr val="C00000"/>
                </a:solidFill>
              </a:rPr>
              <a:t>重大訊息</a:t>
            </a:r>
            <a:r>
              <a:rPr lang="en-US" altLang="zh-TW" sz="2400" dirty="0">
                <a:solidFill>
                  <a:srgbClr val="C00000"/>
                </a:solidFill>
              </a:rPr>
              <a:t>)</a:t>
            </a:r>
            <a:r>
              <a:rPr lang="zh-TW" altLang="en-US" sz="2400" dirty="0" smtClean="0">
                <a:solidFill>
                  <a:srgbClr val="C00000"/>
                </a:solidFill>
              </a:rPr>
              <a:t>及第</a:t>
            </a:r>
            <a:r>
              <a:rPr lang="en-US" altLang="zh-TW" sz="2400" dirty="0" smtClean="0">
                <a:solidFill>
                  <a:srgbClr val="C00000"/>
                </a:solidFill>
              </a:rPr>
              <a:t>11</a:t>
            </a:r>
            <a:r>
              <a:rPr lang="zh-TW" altLang="en-US" sz="2400" dirty="0" smtClean="0">
                <a:solidFill>
                  <a:srgbClr val="C00000"/>
                </a:solidFill>
              </a:rPr>
              <a:t>條</a:t>
            </a:r>
            <a:r>
              <a:rPr lang="zh-TW" altLang="en-US" sz="2400" dirty="0">
                <a:solidFill>
                  <a:srgbClr val="C00000"/>
                </a:solidFill>
              </a:rPr>
              <a:t>第</a:t>
            </a:r>
            <a:r>
              <a:rPr lang="en-US" altLang="zh-TW" sz="2400" dirty="0">
                <a:solidFill>
                  <a:srgbClr val="C00000"/>
                </a:solidFill>
              </a:rPr>
              <a:t>1</a:t>
            </a:r>
            <a:r>
              <a:rPr lang="zh-TW" altLang="en-US" sz="2400" dirty="0">
                <a:solidFill>
                  <a:srgbClr val="C00000"/>
                </a:solidFill>
              </a:rPr>
              <a:t>項</a:t>
            </a:r>
            <a:r>
              <a:rPr lang="zh-TW" altLang="en-US" sz="2400" dirty="0" smtClean="0">
                <a:solidFill>
                  <a:srgbClr val="C00000"/>
                </a:solidFill>
              </a:rPr>
              <a:t>第  </a:t>
            </a:r>
            <a:endParaRPr lang="en-US" altLang="zh-TW" sz="2400" dirty="0" smtClean="0">
              <a:solidFill>
                <a:srgbClr val="C00000"/>
              </a:solidFill>
            </a:endParaRPr>
          </a:p>
          <a:p>
            <a:pPr marL="0" indent="0" eaLnBrk="1" hangingPunct="1">
              <a:lnSpc>
                <a:spcPts val="2600"/>
              </a:lnSpc>
              <a:spcBef>
                <a:spcPct val="0"/>
              </a:spcBef>
              <a:buClrTx/>
              <a:buSzTx/>
              <a:buNone/>
              <a:defRPr/>
            </a:pPr>
            <a:r>
              <a:rPr lang="zh-TW" altLang="en-US" sz="2400" dirty="0">
                <a:solidFill>
                  <a:srgbClr val="C00000"/>
                </a:solidFill>
              </a:rPr>
              <a:t> </a:t>
            </a:r>
            <a:r>
              <a:rPr lang="zh-TW" altLang="en-US" sz="2400" dirty="0" smtClean="0">
                <a:solidFill>
                  <a:srgbClr val="C00000"/>
                </a:solidFill>
              </a:rPr>
              <a:t>   </a:t>
            </a:r>
            <a:r>
              <a:rPr lang="en-US" altLang="zh-TW" sz="2400" dirty="0" smtClean="0">
                <a:solidFill>
                  <a:srgbClr val="C00000"/>
                </a:solidFill>
              </a:rPr>
              <a:t>5</a:t>
            </a:r>
            <a:r>
              <a:rPr lang="zh-TW" altLang="en-US" sz="2400" dirty="0" smtClean="0">
                <a:solidFill>
                  <a:srgbClr val="C00000"/>
                </a:solidFill>
              </a:rPr>
              <a:t>款</a:t>
            </a:r>
            <a:r>
              <a:rPr lang="en-US" altLang="zh-TW" sz="2400" dirty="0">
                <a:solidFill>
                  <a:srgbClr val="C00000"/>
                </a:solidFill>
              </a:rPr>
              <a:t>(</a:t>
            </a:r>
            <a:r>
              <a:rPr lang="zh-TW" altLang="en-US" sz="2400" dirty="0">
                <a:solidFill>
                  <a:srgbClr val="C00000"/>
                </a:solidFill>
              </a:rPr>
              <a:t>記者會</a:t>
            </a:r>
            <a:r>
              <a:rPr lang="en-US" altLang="zh-TW" sz="2400" dirty="0">
                <a:solidFill>
                  <a:srgbClr val="C00000"/>
                </a:solidFill>
              </a:rPr>
              <a:t>) </a:t>
            </a:r>
            <a:r>
              <a:rPr lang="zh-TW" altLang="en-US" sz="2400" dirty="0" smtClean="0">
                <a:solidFill>
                  <a:srgbClr val="C00000"/>
                </a:solidFill>
              </a:rPr>
              <a:t>：</a:t>
            </a:r>
            <a:endParaRPr lang="en-US" altLang="zh-TW" sz="2400" dirty="0" smtClean="0">
              <a:solidFill>
                <a:srgbClr val="C00000"/>
              </a:solidFill>
            </a:endParaRPr>
          </a:p>
          <a:p>
            <a:pPr marL="0" indent="0" eaLnBrk="1" hangingPunct="1">
              <a:lnSpc>
                <a:spcPts val="2600"/>
              </a:lnSpc>
              <a:spcBef>
                <a:spcPct val="0"/>
              </a:spcBef>
              <a:buClrTx/>
              <a:buSzTx/>
              <a:buNone/>
              <a:defRPr/>
            </a:pPr>
            <a:r>
              <a:rPr lang="zh-TW" altLang="en-US" sz="2400" dirty="0" smtClean="0"/>
              <a:t>    </a:t>
            </a:r>
            <a:r>
              <a:rPr lang="zh-TW" altLang="en-US" sz="1800" dirty="0" smtClean="0"/>
              <a:t>將「新產品、新技術之開發進度有重大進展」增訂為公司應發布重大</a:t>
            </a:r>
            <a:endParaRPr lang="en-US" altLang="zh-TW" sz="1800" dirty="0" smtClean="0"/>
          </a:p>
          <a:p>
            <a:pPr marL="0" indent="0" eaLnBrk="1" hangingPunct="1">
              <a:lnSpc>
                <a:spcPts val="2600"/>
              </a:lnSpc>
              <a:spcBef>
                <a:spcPct val="0"/>
              </a:spcBef>
              <a:buClrTx/>
              <a:buSzTx/>
              <a:buNone/>
              <a:defRPr/>
            </a:pPr>
            <a:r>
              <a:rPr lang="en-US" altLang="zh-TW" sz="1800" dirty="0" smtClean="0"/>
              <a:t>     </a:t>
            </a:r>
            <a:r>
              <a:rPr lang="zh-TW" altLang="en-US" sz="1800" dirty="0" smtClean="0"/>
              <a:t>訊息及召開說明記者會之事由。</a:t>
            </a:r>
            <a:endParaRPr lang="en-US" altLang="zh-TW" sz="1800" dirty="0" smtClean="0"/>
          </a:p>
          <a:p>
            <a:pPr marL="0" indent="0" eaLnBrk="1" hangingPunct="1">
              <a:lnSpc>
                <a:spcPts val="2600"/>
              </a:lnSpc>
              <a:spcBef>
                <a:spcPct val="0"/>
              </a:spcBef>
              <a:buClrTx/>
              <a:buSzTx/>
              <a:buNone/>
              <a:defRPr/>
            </a:pPr>
            <a:r>
              <a:rPr lang="zh-TW" altLang="en-US" sz="2400" dirty="0" smtClean="0">
                <a:solidFill>
                  <a:srgbClr val="C00000"/>
                </a:solidFill>
              </a:rPr>
              <a:t>   </a:t>
            </a:r>
            <a:endParaRPr lang="zh-TW" altLang="en-US" sz="2400" dirty="0">
              <a:solidFill>
                <a:srgbClr val="C00000"/>
              </a:solidFill>
            </a:endParaRPr>
          </a:p>
        </p:txBody>
      </p:sp>
      <p:sp>
        <p:nvSpPr>
          <p:cNvPr id="2" name="標題 1"/>
          <p:cNvSpPr>
            <a:spLocks noGrp="1"/>
          </p:cNvSpPr>
          <p:nvPr>
            <p:ph type="title"/>
          </p:nvPr>
        </p:nvSpPr>
        <p:spPr>
          <a:xfrm>
            <a:off x="1435100" y="274638"/>
            <a:ext cx="7529388" cy="1138138"/>
          </a:xfrm>
        </p:spPr>
        <p:txBody>
          <a:bodyPr>
            <a:normAutofit fontScale="90000"/>
          </a:bodyPr>
          <a:lstStyle/>
          <a:p>
            <a:pPr>
              <a:defRPr/>
            </a:pPr>
            <a:r>
              <a:rPr lang="zh-TW" altLang="en-US" sz="4400" b="1" dirty="0">
                <a:solidFill>
                  <a:srgbClr val="996633"/>
                </a:solidFill>
              </a:rPr>
              <a:t>一</a:t>
            </a:r>
            <a:r>
              <a:rPr lang="zh-TW" altLang="en-US" sz="4400" b="1" dirty="0" smtClean="0">
                <a:solidFill>
                  <a:srgbClr val="996633"/>
                </a:solidFill>
              </a:rPr>
              <a:t>、</a:t>
            </a:r>
            <a:r>
              <a:rPr lang="zh-TW" altLang="en-US" sz="4400" b="1" dirty="0">
                <a:solidFill>
                  <a:srgbClr val="996633"/>
                </a:solidFill>
                <a:effectLst>
                  <a:outerShdw blurRad="38100" dist="38100" dir="2700000" algn="tl">
                    <a:srgbClr val="C0C0C0"/>
                  </a:outerShdw>
                </a:effectLst>
              </a:rPr>
              <a:t>處理程序</a:t>
            </a:r>
            <a:r>
              <a:rPr lang="zh-TW" altLang="en-US" sz="4400" b="1" dirty="0" smtClean="0">
                <a:solidFill>
                  <a:srgbClr val="996633"/>
                </a:solidFill>
              </a:rPr>
              <a:t>近期</a:t>
            </a:r>
            <a:r>
              <a:rPr lang="zh-TW" altLang="en-US" sz="4400" b="1" dirty="0">
                <a:solidFill>
                  <a:srgbClr val="996633"/>
                </a:solidFill>
              </a:rPr>
              <a:t>修正</a:t>
            </a:r>
            <a:r>
              <a:rPr lang="zh-TW" altLang="en-US" sz="4400" b="1" dirty="0" smtClean="0">
                <a:solidFill>
                  <a:srgbClr val="996633"/>
                </a:solidFill>
              </a:rPr>
              <a:t>重點</a:t>
            </a:r>
            <a:r>
              <a:rPr lang="en-US" altLang="zh-TW" sz="4400" b="1" dirty="0" smtClean="0">
                <a:solidFill>
                  <a:srgbClr val="996633"/>
                </a:solidFill>
              </a:rPr>
              <a:t>(</a:t>
            </a:r>
            <a:r>
              <a:rPr lang="zh-TW" altLang="en-US" sz="4400" b="1" dirty="0" smtClean="0">
                <a:solidFill>
                  <a:srgbClr val="996633"/>
                </a:solidFill>
              </a:rPr>
              <a:t>一</a:t>
            </a:r>
            <a:r>
              <a:rPr lang="en-US" altLang="zh-TW" sz="4400" b="1" dirty="0" smtClean="0">
                <a:solidFill>
                  <a:srgbClr val="996633"/>
                </a:solidFill>
              </a:rPr>
              <a:t>)</a:t>
            </a:r>
            <a:br>
              <a:rPr lang="en-US" altLang="zh-TW" sz="4400" b="1" dirty="0" smtClean="0">
                <a:solidFill>
                  <a:srgbClr val="996633"/>
                </a:solidFill>
              </a:rPr>
            </a:br>
            <a:endParaRPr lang="zh-TW" altLang="en-US" dirty="0">
              <a:solidFill>
                <a:srgbClr val="996633"/>
              </a:solidFill>
            </a:endParaRPr>
          </a:p>
        </p:txBody>
      </p:sp>
      <p:sp>
        <p:nvSpPr>
          <p:cNvPr id="5" name="圓角矩形 4"/>
          <p:cNvSpPr/>
          <p:nvPr/>
        </p:nvSpPr>
        <p:spPr>
          <a:xfrm>
            <a:off x="1475752" y="3717999"/>
            <a:ext cx="6937033" cy="2519313"/>
          </a:xfrm>
          <a:prstGeom prst="roundRect">
            <a:avLst/>
          </a:prstGeom>
          <a:solidFill>
            <a:schemeClr val="accent6">
              <a:lumMod val="20000"/>
              <a:lumOff val="8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4966938"/>
              <a:satOff val="19906"/>
              <a:lumOff val="4314"/>
              <a:alphaOff val="0"/>
            </a:schemeClr>
          </a:fillRef>
          <a:effectRef idx="1">
            <a:schemeClr val="accent5">
              <a:hueOff val="-4966938"/>
              <a:satOff val="19906"/>
              <a:lumOff val="4314"/>
              <a:alphaOff val="0"/>
            </a:schemeClr>
          </a:effectRef>
          <a:fontRef idx="minor">
            <a:schemeClr val="dk1"/>
          </a:fontRef>
        </p:style>
        <p:txBody>
          <a:bodyPr/>
          <a:lstStyle/>
          <a:p>
            <a:pPr>
              <a:defRPr/>
            </a:pPr>
            <a:r>
              <a:rPr lang="zh-TW" altLang="en-US" sz="2400" dirty="0">
                <a:solidFill>
                  <a:srgbClr val="C00000"/>
                </a:solidFill>
                <a:latin typeface="標楷體" pitchFamily="65" charset="-120"/>
                <a:ea typeface="標楷體" pitchFamily="65" charset="-120"/>
              </a:rPr>
              <a:t>重要備忘錄、策略聯盟、其他業務合作計畫、互不競爭承諾或重要</a:t>
            </a:r>
            <a:r>
              <a:rPr lang="zh-TW" altLang="en-US" sz="2400" dirty="0" smtClean="0">
                <a:solidFill>
                  <a:srgbClr val="C00000"/>
                </a:solidFill>
                <a:latin typeface="標楷體" pitchFamily="65" charset="-120"/>
                <a:ea typeface="標楷體" pitchFamily="65" charset="-120"/>
              </a:rPr>
              <a:t>契約</a:t>
            </a:r>
            <a:r>
              <a:rPr lang="zh-TW" altLang="en-US" sz="2400" dirty="0">
                <a:solidFill>
                  <a:srgbClr val="C00000"/>
                </a:solidFill>
                <a:latin typeface="標楷體" pitchFamily="65" charset="-120"/>
                <a:ea typeface="標楷體" pitchFamily="65" charset="-120"/>
              </a:rPr>
              <a:t>之簽訂、變更、終止或解除、改變業務計劃之重要內容，完成</a:t>
            </a:r>
            <a:r>
              <a:rPr lang="zh-TW" altLang="en-US" sz="2400" dirty="0" smtClean="0">
                <a:solidFill>
                  <a:srgbClr val="C00000"/>
                </a:solidFill>
                <a:latin typeface="標楷體" pitchFamily="65" charset="-120"/>
                <a:ea typeface="標楷體" pitchFamily="65" charset="-120"/>
              </a:rPr>
              <a:t>新產品</a:t>
            </a:r>
            <a:r>
              <a:rPr lang="zh-TW" altLang="en-US" sz="2400" dirty="0">
                <a:solidFill>
                  <a:srgbClr val="C00000"/>
                </a:solidFill>
                <a:latin typeface="標楷體" pitchFamily="65" charset="-120"/>
                <a:ea typeface="標楷體" pitchFamily="65" charset="-120"/>
              </a:rPr>
              <a:t>開發或試驗之產品已開發成功且正式進入量產階段，或</a:t>
            </a:r>
            <a:r>
              <a:rPr lang="zh-TW" altLang="en-US" sz="2800" b="1" u="sng" dirty="0">
                <a:solidFill>
                  <a:srgbClr val="000099"/>
                </a:solidFill>
                <a:latin typeface="標楷體" pitchFamily="65" charset="-120"/>
                <a:ea typeface="標楷體" pitchFamily="65" charset="-120"/>
              </a:rPr>
              <a:t>新產品、</a:t>
            </a:r>
            <a:r>
              <a:rPr lang="zh-TW" altLang="en-US" sz="2800" b="1" u="sng" dirty="0" smtClean="0">
                <a:solidFill>
                  <a:srgbClr val="000099"/>
                </a:solidFill>
                <a:latin typeface="標楷體" pitchFamily="65" charset="-120"/>
                <a:ea typeface="標楷體" pitchFamily="65" charset="-120"/>
              </a:rPr>
              <a:t>新技術</a:t>
            </a:r>
            <a:r>
              <a:rPr lang="zh-TW" altLang="en-US" sz="2800" b="1" u="sng" dirty="0">
                <a:solidFill>
                  <a:srgbClr val="000099"/>
                </a:solidFill>
                <a:latin typeface="標楷體" pitchFamily="65" charset="-120"/>
                <a:ea typeface="標楷體" pitchFamily="65" charset="-120"/>
              </a:rPr>
              <a:t>之開發進度有重大進展</a:t>
            </a:r>
            <a:r>
              <a:rPr lang="zh-TW" altLang="en-US" sz="2400" dirty="0">
                <a:solidFill>
                  <a:srgbClr val="C00000"/>
                </a:solidFill>
                <a:latin typeface="標楷體" pitchFamily="65" charset="-120"/>
                <a:ea typeface="標楷體" pitchFamily="65" charset="-120"/>
              </a:rPr>
              <a:t>，對公司財務或業務有重大影響者。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7">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編號版面配置區 2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fld id="{FB63B602-D94E-4084-B419-C6B15839950E}"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50</a:t>
            </a:fld>
            <a:endParaRPr lang="en-US" altLang="zh-TW" sz="1400">
              <a:solidFill>
                <a:srgbClr val="800080"/>
              </a:solidFill>
              <a:latin typeface="Arial" panose="020B0604020202020204" pitchFamily="34" charset="0"/>
              <a:ea typeface="新細明體" panose="02020500000000000000" pitchFamily="18" charset="-120"/>
            </a:endParaRPr>
          </a:p>
        </p:txBody>
      </p:sp>
      <p:sp>
        <p:nvSpPr>
          <p:cNvPr id="37891" name="Rectangle 2"/>
          <p:cNvSpPr>
            <a:spLocks noGrp="1"/>
          </p:cNvSpPr>
          <p:nvPr>
            <p:ph type="title"/>
          </p:nvPr>
        </p:nvSpPr>
        <p:spPr bwMode="auto">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0" compatLnSpc="1">
            <a:prstTxWarp prst="textNoShape">
              <a:avLst/>
            </a:prstTxWarp>
          </a:bodyPr>
          <a:lstStyle/>
          <a:p>
            <a:endParaRPr lang="zh-TW" altLang="en-US" smtClean="0">
              <a:effectLst/>
            </a:endParaRPr>
          </a:p>
        </p:txBody>
      </p:sp>
      <p:sp>
        <p:nvSpPr>
          <p:cNvPr id="37892" name="Rectangle 3"/>
          <p:cNvSpPr>
            <a:spLocks noGrp="1"/>
          </p:cNvSpPr>
          <p:nvPr>
            <p:ph type="body" idx="1"/>
          </p:nvPr>
        </p:nvSpPr>
        <p:spPr>
          <a:xfrm>
            <a:off x="1043608" y="692696"/>
            <a:ext cx="7499350" cy="4800600"/>
          </a:xfrm>
        </p:spPr>
        <p:txBody>
          <a:bodyPr/>
          <a:lstStyle/>
          <a:p>
            <a:pPr algn="ctr"/>
            <a:endParaRPr lang="zh-TW" altLang="en-US" sz="4800" dirty="0" smtClean="0"/>
          </a:p>
          <a:p>
            <a:pPr algn="ctr"/>
            <a:endParaRPr lang="zh-TW" altLang="en-US" sz="4800" dirty="0" smtClean="0"/>
          </a:p>
          <a:p>
            <a:pPr algn="ctr">
              <a:buFont typeface="Wingdings 2" panose="05020102010507070707" pitchFamily="18" charset="2"/>
              <a:buNone/>
            </a:pPr>
            <a:r>
              <a:rPr lang="zh-TW" altLang="en-US" sz="4800" dirty="0" smtClean="0"/>
              <a:t>簡報結束  </a:t>
            </a:r>
            <a:endParaRPr lang="en-US" altLang="zh-TW" sz="4800" dirty="0" smtClean="0"/>
          </a:p>
          <a:p>
            <a:pPr algn="ctr">
              <a:buFont typeface="Wingdings 2" panose="05020102010507070707" pitchFamily="18" charset="2"/>
              <a:buNone/>
            </a:pPr>
            <a:r>
              <a:rPr lang="zh-TW" altLang="en-US" sz="4800" dirty="0" smtClean="0"/>
              <a:t>謝謝指教</a:t>
            </a:r>
          </a:p>
          <a:p>
            <a:endParaRPr lang="zh-TW" altLang="en-US" sz="48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endParaRPr lang="zh-TW" altLang="en-US" sz="1400">
              <a:solidFill>
                <a:srgbClr val="800080"/>
              </a:solidFill>
              <a:latin typeface="Arial" panose="020B0604020202020204" pitchFamily="34" charset="0"/>
              <a:ea typeface="新細明體" panose="02020500000000000000" pitchFamily="18" charset="-120"/>
            </a:endParaRPr>
          </a:p>
          <a:p>
            <a:pPr eaLnBrk="1" hangingPunct="1">
              <a:spcBef>
                <a:spcPct val="0"/>
              </a:spcBef>
              <a:buClrTx/>
              <a:buSzTx/>
              <a:buFontTx/>
              <a:buNone/>
            </a:pPr>
            <a:fld id="{3E10E4C4-F401-48FD-82D6-BD2FED79A889}"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6</a:t>
            </a:fld>
            <a:endParaRPr lang="zh-TW" altLang="en-US" sz="1400">
              <a:solidFill>
                <a:srgbClr val="800080"/>
              </a:solidFill>
              <a:latin typeface="Arial" panose="020B0604020202020204" pitchFamily="34" charset="0"/>
              <a:ea typeface="新細明體" panose="02020500000000000000" pitchFamily="18" charset="-120"/>
            </a:endParaRPr>
          </a:p>
        </p:txBody>
      </p:sp>
      <p:sp>
        <p:nvSpPr>
          <p:cNvPr id="5127" name="矩形 7"/>
          <p:cNvSpPr>
            <a:spLocks noChangeArrowheads="1"/>
          </p:cNvSpPr>
          <p:nvPr/>
        </p:nvSpPr>
        <p:spPr bwMode="auto">
          <a:xfrm>
            <a:off x="1060362" y="776035"/>
            <a:ext cx="7796212" cy="1759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3038" indent="-173038" eaLnBrk="0" hangingPunct="0">
              <a:spcBef>
                <a:spcPts val="600"/>
              </a:spcBef>
              <a:buClr>
                <a:schemeClr val="accent1"/>
              </a:buClr>
              <a:buSzPct val="80000"/>
              <a:buFont typeface="Wingdings 2" pitchFamily="18" charset="2"/>
              <a:buChar char=""/>
              <a:defRPr sz="3200">
                <a:solidFill>
                  <a:schemeClr val="tx1"/>
                </a:solidFill>
                <a:latin typeface="標楷體" pitchFamily="65" charset="-120"/>
                <a:ea typeface="標楷體" pitchFamily="65" charset="-120"/>
              </a:defRPr>
            </a:lvl1pPr>
            <a:lvl2pPr marL="742950" indent="-285750" eaLnBrk="0" hangingPunct="0">
              <a:spcBef>
                <a:spcPts val="550"/>
              </a:spcBef>
              <a:buClr>
                <a:schemeClr val="accent1"/>
              </a:buClr>
              <a:buFont typeface="Verdana" pitchFamily="34" charset="0"/>
              <a:buChar char="◦"/>
              <a:defRPr sz="2800">
                <a:solidFill>
                  <a:schemeClr val="tx1"/>
                </a:solidFill>
                <a:latin typeface="標楷體" pitchFamily="65" charset="-120"/>
                <a:ea typeface="標楷體" pitchFamily="65" charset="-120"/>
              </a:defRPr>
            </a:lvl2pPr>
            <a:lvl3pPr marL="1143000" indent="-228600" eaLnBrk="0" hangingPunct="0">
              <a:spcBef>
                <a:spcPct val="20000"/>
              </a:spcBef>
              <a:buClr>
                <a:schemeClr val="accent2"/>
              </a:buClr>
              <a:buFont typeface="Wingdings 2" pitchFamily="18" charset="2"/>
              <a:buChar char=""/>
              <a:defRPr sz="2400">
                <a:solidFill>
                  <a:schemeClr val="tx1"/>
                </a:solidFill>
                <a:latin typeface="標楷體" pitchFamily="65" charset="-120"/>
                <a:ea typeface="標楷體" pitchFamily="65" charset="-120"/>
              </a:defRPr>
            </a:lvl3pPr>
            <a:lvl4pPr marL="1600200" indent="-228600" eaLnBrk="0" hangingPunct="0">
              <a:spcBef>
                <a:spcPct val="20000"/>
              </a:spcBef>
              <a:buClr>
                <a:srgbClr val="C32D2E"/>
              </a:buClr>
              <a:buFont typeface="Wingdings 2" pitchFamily="18" charset="2"/>
              <a:buChar char=""/>
              <a:defRPr sz="2000">
                <a:solidFill>
                  <a:schemeClr val="tx1"/>
                </a:solidFill>
                <a:latin typeface="標楷體" pitchFamily="65" charset="-120"/>
                <a:ea typeface="標楷體" pitchFamily="65" charset="-120"/>
              </a:defRPr>
            </a:lvl4pPr>
            <a:lvl5pPr marL="2057400" indent="-228600" eaLnBrk="0" hangingPunct="0">
              <a:spcBef>
                <a:spcPct val="20000"/>
              </a:spcBef>
              <a:buClr>
                <a:srgbClr val="84AA33"/>
              </a:buClr>
              <a:buFont typeface="Wingdings 2" pitchFamily="18" charset="2"/>
              <a:buChar char=""/>
              <a:defRPr sz="20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9pPr>
          </a:lstStyle>
          <a:p>
            <a:pPr eaLnBrk="1" hangingPunct="1">
              <a:lnSpc>
                <a:spcPts val="5200"/>
              </a:lnSpc>
              <a:spcBef>
                <a:spcPct val="0"/>
              </a:spcBef>
              <a:buClrTx/>
              <a:buSzTx/>
              <a:buFont typeface="Arial" charset="0"/>
              <a:buChar char="•"/>
              <a:defRPr/>
            </a:pPr>
            <a:r>
              <a:rPr lang="zh-TW" altLang="en-US" sz="2400" dirty="0" smtClean="0"/>
              <a:t>修正時間：</a:t>
            </a:r>
            <a:r>
              <a:rPr lang="en-US" altLang="zh-TW" sz="2400" dirty="0" smtClean="0">
                <a:solidFill>
                  <a:srgbClr val="C00000"/>
                </a:solidFill>
              </a:rPr>
              <a:t>105</a:t>
            </a:r>
            <a:r>
              <a:rPr lang="zh-TW" altLang="en-US" sz="2400" dirty="0" smtClean="0">
                <a:solidFill>
                  <a:srgbClr val="C00000"/>
                </a:solidFill>
              </a:rPr>
              <a:t>年</a:t>
            </a:r>
            <a:r>
              <a:rPr lang="en-US" altLang="zh-TW" sz="2400" dirty="0" smtClean="0">
                <a:solidFill>
                  <a:srgbClr val="C00000"/>
                </a:solidFill>
              </a:rPr>
              <a:t>4</a:t>
            </a:r>
            <a:r>
              <a:rPr lang="zh-TW" altLang="en-US" sz="2400" dirty="0" smtClean="0">
                <a:solidFill>
                  <a:srgbClr val="C00000"/>
                </a:solidFill>
              </a:rPr>
              <a:t>月</a:t>
            </a:r>
            <a:r>
              <a:rPr lang="en-US" altLang="zh-TW" sz="2400" dirty="0" smtClean="0">
                <a:solidFill>
                  <a:srgbClr val="C00000"/>
                </a:solidFill>
              </a:rPr>
              <a:t>12</a:t>
            </a:r>
            <a:r>
              <a:rPr lang="zh-TW" altLang="en-US" sz="2400" dirty="0" smtClean="0">
                <a:solidFill>
                  <a:srgbClr val="C00000"/>
                </a:solidFill>
              </a:rPr>
              <a:t>日</a:t>
            </a:r>
            <a:endParaRPr lang="en-US" altLang="zh-TW" sz="2400" dirty="0" smtClean="0">
              <a:solidFill>
                <a:srgbClr val="C00000"/>
              </a:solidFill>
            </a:endParaRPr>
          </a:p>
          <a:p>
            <a:pPr eaLnBrk="1" hangingPunct="1">
              <a:lnSpc>
                <a:spcPts val="5200"/>
              </a:lnSpc>
              <a:spcBef>
                <a:spcPct val="0"/>
              </a:spcBef>
              <a:buClrTx/>
              <a:buSzTx/>
              <a:buFont typeface="Arial" charset="0"/>
              <a:buChar char="•"/>
              <a:defRPr/>
            </a:pPr>
            <a:r>
              <a:rPr lang="zh-TW" altLang="en-US" sz="2400" dirty="0" smtClean="0"/>
              <a:t>修正重點：</a:t>
            </a:r>
            <a:endParaRPr lang="en-US" altLang="zh-TW" sz="2400" dirty="0" smtClean="0"/>
          </a:p>
          <a:p>
            <a:pPr marL="0" indent="0" eaLnBrk="1" hangingPunct="1">
              <a:lnSpc>
                <a:spcPts val="2600"/>
              </a:lnSpc>
              <a:spcBef>
                <a:spcPct val="0"/>
              </a:spcBef>
              <a:buClrTx/>
              <a:buSzTx/>
              <a:buNone/>
              <a:defRPr/>
            </a:pPr>
            <a:r>
              <a:rPr lang="zh-TW" altLang="en-US" sz="2400" dirty="0" smtClean="0"/>
              <a:t> </a:t>
            </a:r>
            <a:r>
              <a:rPr lang="en-US" altLang="zh-TW" sz="2400" dirty="0">
                <a:solidFill>
                  <a:srgbClr val="C00000"/>
                </a:solidFill>
              </a:rPr>
              <a:t>(1)</a:t>
            </a:r>
            <a:r>
              <a:rPr lang="zh-TW" altLang="en-US" sz="2400" dirty="0">
                <a:solidFill>
                  <a:srgbClr val="C00000"/>
                </a:solidFill>
              </a:rPr>
              <a:t>修正</a:t>
            </a:r>
            <a:r>
              <a:rPr lang="zh-TW" altLang="en-US" sz="2400" dirty="0" smtClean="0">
                <a:solidFill>
                  <a:srgbClr val="C00000"/>
                </a:solidFill>
              </a:rPr>
              <a:t>第</a:t>
            </a:r>
            <a:r>
              <a:rPr lang="en-US" altLang="zh-TW" sz="2400" dirty="0" smtClean="0">
                <a:solidFill>
                  <a:srgbClr val="C00000"/>
                </a:solidFill>
              </a:rPr>
              <a:t>4</a:t>
            </a:r>
            <a:r>
              <a:rPr lang="zh-TW" altLang="en-US" sz="2400" dirty="0">
                <a:solidFill>
                  <a:srgbClr val="C00000"/>
                </a:solidFill>
              </a:rPr>
              <a:t>條第</a:t>
            </a:r>
            <a:r>
              <a:rPr lang="en-US" altLang="zh-TW" sz="2400" dirty="0">
                <a:solidFill>
                  <a:srgbClr val="C00000"/>
                </a:solidFill>
              </a:rPr>
              <a:t>1</a:t>
            </a:r>
            <a:r>
              <a:rPr lang="zh-TW" altLang="en-US" sz="2400" dirty="0">
                <a:solidFill>
                  <a:srgbClr val="C00000"/>
                </a:solidFill>
              </a:rPr>
              <a:t>項</a:t>
            </a:r>
            <a:r>
              <a:rPr lang="zh-TW" altLang="en-US" sz="2400" dirty="0" smtClean="0">
                <a:solidFill>
                  <a:srgbClr val="C00000"/>
                </a:solidFill>
              </a:rPr>
              <a:t>第</a:t>
            </a:r>
            <a:r>
              <a:rPr lang="en-US" altLang="zh-TW" sz="2400" dirty="0" smtClean="0">
                <a:solidFill>
                  <a:srgbClr val="C00000"/>
                </a:solidFill>
              </a:rPr>
              <a:t>39</a:t>
            </a:r>
            <a:r>
              <a:rPr lang="zh-TW" altLang="en-US" sz="2400" dirty="0" smtClean="0">
                <a:solidFill>
                  <a:srgbClr val="C00000"/>
                </a:solidFill>
              </a:rPr>
              <a:t>款</a:t>
            </a:r>
            <a:r>
              <a:rPr lang="en-US" altLang="zh-TW" sz="2400" dirty="0" smtClean="0">
                <a:solidFill>
                  <a:srgbClr val="C00000"/>
                </a:solidFill>
              </a:rPr>
              <a:t>(</a:t>
            </a:r>
            <a:r>
              <a:rPr lang="zh-TW" altLang="en-US" sz="2400" dirty="0" smtClean="0">
                <a:solidFill>
                  <a:srgbClr val="C00000"/>
                </a:solidFill>
              </a:rPr>
              <a:t>重大訊息</a:t>
            </a:r>
            <a:r>
              <a:rPr lang="en-US" altLang="zh-TW" sz="2400" dirty="0" smtClean="0">
                <a:solidFill>
                  <a:srgbClr val="C00000"/>
                </a:solidFill>
              </a:rPr>
              <a:t>) </a:t>
            </a:r>
            <a:r>
              <a:rPr lang="zh-TW" altLang="en-US" sz="2400" dirty="0" smtClean="0">
                <a:solidFill>
                  <a:srgbClr val="C00000"/>
                </a:solidFill>
              </a:rPr>
              <a:t>：</a:t>
            </a:r>
            <a:endParaRPr lang="en-US" altLang="zh-TW" sz="2400" dirty="0">
              <a:solidFill>
                <a:srgbClr val="C00000"/>
              </a:solidFill>
            </a:endParaRPr>
          </a:p>
        </p:txBody>
      </p:sp>
      <p:sp>
        <p:nvSpPr>
          <p:cNvPr id="6" name="標題 1"/>
          <p:cNvSpPr>
            <a:spLocks noGrp="1"/>
          </p:cNvSpPr>
          <p:nvPr>
            <p:ph type="title"/>
          </p:nvPr>
        </p:nvSpPr>
        <p:spPr/>
        <p:txBody>
          <a:bodyPr>
            <a:normAutofit fontScale="90000"/>
          </a:bodyPr>
          <a:lstStyle/>
          <a:p>
            <a:pPr>
              <a:defRPr/>
            </a:pPr>
            <a:r>
              <a:rPr lang="zh-TW" altLang="en-US" sz="4400" b="1" dirty="0">
                <a:solidFill>
                  <a:srgbClr val="996633"/>
                </a:solidFill>
              </a:rPr>
              <a:t>一</a:t>
            </a:r>
            <a:r>
              <a:rPr lang="zh-TW" altLang="en-US" sz="4400" b="1" dirty="0" smtClean="0">
                <a:solidFill>
                  <a:srgbClr val="996633"/>
                </a:solidFill>
              </a:rPr>
              <a:t>、</a:t>
            </a:r>
            <a:r>
              <a:rPr lang="zh-TW" altLang="en-US" sz="4400" b="1" dirty="0">
                <a:solidFill>
                  <a:srgbClr val="996633"/>
                </a:solidFill>
                <a:effectLst>
                  <a:outerShdw blurRad="38100" dist="38100" dir="2700000" algn="tl">
                    <a:srgbClr val="C0C0C0"/>
                  </a:outerShdw>
                </a:effectLst>
              </a:rPr>
              <a:t>處理程序</a:t>
            </a:r>
            <a:r>
              <a:rPr lang="zh-TW" altLang="en-US" sz="4400" b="1" dirty="0" smtClean="0">
                <a:solidFill>
                  <a:srgbClr val="996633"/>
                </a:solidFill>
              </a:rPr>
              <a:t>近期</a:t>
            </a:r>
            <a:r>
              <a:rPr lang="zh-TW" altLang="en-US" sz="4400" b="1" dirty="0">
                <a:solidFill>
                  <a:srgbClr val="996633"/>
                </a:solidFill>
              </a:rPr>
              <a:t>修正</a:t>
            </a:r>
            <a:r>
              <a:rPr lang="zh-TW" altLang="en-US" sz="4400" b="1" dirty="0" smtClean="0">
                <a:solidFill>
                  <a:srgbClr val="996633"/>
                </a:solidFill>
              </a:rPr>
              <a:t>重點</a:t>
            </a:r>
            <a:r>
              <a:rPr lang="en-US" altLang="zh-TW" sz="4400" b="1" dirty="0" smtClean="0">
                <a:solidFill>
                  <a:srgbClr val="996633"/>
                </a:solidFill>
              </a:rPr>
              <a:t>(</a:t>
            </a:r>
            <a:r>
              <a:rPr lang="zh-TW" altLang="en-US" sz="4400" b="1" dirty="0">
                <a:solidFill>
                  <a:srgbClr val="996633"/>
                </a:solidFill>
              </a:rPr>
              <a:t>二</a:t>
            </a:r>
            <a:r>
              <a:rPr lang="en-US" altLang="zh-TW" sz="4400" b="1" dirty="0" smtClean="0">
                <a:solidFill>
                  <a:srgbClr val="996633"/>
                </a:solidFill>
              </a:rPr>
              <a:t>)</a:t>
            </a:r>
            <a:br>
              <a:rPr lang="en-US" altLang="zh-TW" sz="4400" b="1" dirty="0" smtClean="0">
                <a:solidFill>
                  <a:srgbClr val="996633"/>
                </a:solidFill>
              </a:rPr>
            </a:br>
            <a:endParaRPr lang="zh-TW" altLang="en-US" dirty="0">
              <a:solidFill>
                <a:srgbClr val="996633"/>
              </a:solidFill>
            </a:endParaRPr>
          </a:p>
        </p:txBody>
      </p:sp>
      <p:sp>
        <p:nvSpPr>
          <p:cNvPr id="5" name="圓角矩形 4"/>
          <p:cNvSpPr/>
          <p:nvPr/>
        </p:nvSpPr>
        <p:spPr>
          <a:xfrm>
            <a:off x="1060211" y="2633142"/>
            <a:ext cx="7888286" cy="3672408"/>
          </a:xfrm>
          <a:prstGeom prst="roundRect">
            <a:avLst/>
          </a:prstGeom>
          <a:solidFill>
            <a:schemeClr val="accent6">
              <a:lumMod val="20000"/>
              <a:lumOff val="8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4966938"/>
              <a:satOff val="19906"/>
              <a:lumOff val="4314"/>
              <a:alphaOff val="0"/>
            </a:schemeClr>
          </a:fillRef>
          <a:effectRef idx="1">
            <a:schemeClr val="accent5">
              <a:hueOff val="-4966938"/>
              <a:satOff val="19906"/>
              <a:lumOff val="4314"/>
              <a:alphaOff val="0"/>
            </a:schemeClr>
          </a:effectRef>
          <a:fontRef idx="minor">
            <a:schemeClr val="dk1"/>
          </a:fontRef>
        </p:style>
        <p:txBody>
          <a:bodyPr/>
          <a:lstStyle/>
          <a:p>
            <a:r>
              <a:rPr lang="zh-TW" altLang="zh-TW" sz="2400" dirty="0">
                <a:solidFill>
                  <a:srgbClr val="C00000"/>
                </a:solidFill>
                <a:latin typeface="標楷體" pitchFamily="65" charset="-120"/>
                <a:ea typeface="標楷體" pitchFamily="65" charset="-120"/>
              </a:rPr>
              <a:t>金融控股公司或屬「金融監督管理委員會組織法」第二條所稱之銀行、證券、期貨及保險業之上櫃公司，經主管機關廢止其</a:t>
            </a:r>
            <a:r>
              <a:rPr lang="zh-TW" altLang="zh-TW" sz="2400" dirty="0" smtClean="0">
                <a:solidFill>
                  <a:srgbClr val="C00000"/>
                </a:solidFill>
                <a:latin typeface="標楷體" pitchFamily="65" charset="-120"/>
                <a:ea typeface="標楷體" pitchFamily="65" charset="-120"/>
              </a:rPr>
              <a:t>許可或</a:t>
            </a:r>
            <a:r>
              <a:rPr lang="zh-TW" altLang="zh-TW" sz="2400" dirty="0">
                <a:solidFill>
                  <a:srgbClr val="C00000"/>
                </a:solidFill>
                <a:latin typeface="標楷體" pitchFamily="65" charset="-120"/>
                <a:ea typeface="標楷體" pitchFamily="65" charset="-120"/>
              </a:rPr>
              <a:t>因違反金融控股公司法、銀行法、保險法、票券金融管理法、證券暨期貨等相關法令經主管機關</a:t>
            </a:r>
            <a:r>
              <a:rPr lang="zh-TW" altLang="zh-TW" sz="2400" strike="sngStrike" dirty="0">
                <a:solidFill>
                  <a:srgbClr val="C00000"/>
                </a:solidFill>
                <a:latin typeface="標楷體" pitchFamily="65" charset="-120"/>
                <a:ea typeface="標楷體" pitchFamily="65" charset="-120"/>
              </a:rPr>
              <a:t>處罰者；金融控股公司對其子公司喪失金融控股公司法第四條第一款所定之控制性持股，經主管機關限期命其改正者</a:t>
            </a:r>
            <a:r>
              <a:rPr lang="zh-TW" altLang="zh-TW" sz="2400" strike="sngStrike" dirty="0" smtClean="0">
                <a:solidFill>
                  <a:srgbClr val="C00000"/>
                </a:solidFill>
                <a:latin typeface="標楷體" pitchFamily="65" charset="-120"/>
                <a:ea typeface="標楷體" pitchFamily="65" charset="-120"/>
              </a:rPr>
              <a:t>。</a:t>
            </a:r>
            <a:r>
              <a:rPr lang="zh-TW" altLang="zh-TW" sz="2400" u="sng" dirty="0">
                <a:solidFill>
                  <a:srgbClr val="000099"/>
                </a:solidFill>
                <a:latin typeface="標楷體" pitchFamily="65" charset="-120"/>
                <a:ea typeface="標楷體" pitchFamily="65" charset="-120"/>
              </a:rPr>
              <a:t>處分或單一事件罰鍰金額累計達</a:t>
            </a:r>
            <a:r>
              <a:rPr lang="zh-TW" altLang="zh-TW" sz="2400" b="1" u="sng" dirty="0">
                <a:solidFill>
                  <a:srgbClr val="000099"/>
                </a:solidFill>
                <a:latin typeface="標楷體" pitchFamily="65" charset="-120"/>
                <a:ea typeface="標楷體" pitchFamily="65" charset="-120"/>
              </a:rPr>
              <a:t>新台幣一百萬元以上者</a:t>
            </a:r>
            <a:r>
              <a:rPr lang="zh-TW" altLang="zh-TW" sz="2400" u="sng" dirty="0">
                <a:solidFill>
                  <a:srgbClr val="000099"/>
                </a:solidFill>
                <a:latin typeface="標楷體" pitchFamily="65" charset="-120"/>
                <a:ea typeface="標楷體" pitchFamily="65" charset="-120"/>
              </a:rPr>
              <a:t>。但處分種類為糾正或限期改善，且對公司財務或業務無重大影響者，不在此限。</a:t>
            </a:r>
            <a:endParaRPr lang="zh-TW" altLang="en-US" sz="2400" u="sng" dirty="0">
              <a:solidFill>
                <a:srgbClr val="000099"/>
              </a:solidFill>
              <a:latin typeface="標楷體" pitchFamily="65" charset="-120"/>
              <a:ea typeface="標楷體" pitchFamily="65" charset="-120"/>
            </a:endParaRPr>
          </a:p>
        </p:txBody>
      </p:sp>
    </p:spTree>
    <p:extLst>
      <p:ext uri="{BB962C8B-B14F-4D97-AF65-F5344CB8AC3E}">
        <p14:creationId xmlns:p14="http://schemas.microsoft.com/office/powerpoint/2010/main" val="14546750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endParaRPr lang="zh-TW" altLang="en-US" sz="1400">
              <a:solidFill>
                <a:srgbClr val="800080"/>
              </a:solidFill>
              <a:latin typeface="Arial" panose="020B0604020202020204" pitchFamily="34" charset="0"/>
              <a:ea typeface="新細明體" panose="02020500000000000000" pitchFamily="18" charset="-120"/>
            </a:endParaRPr>
          </a:p>
          <a:p>
            <a:pPr eaLnBrk="1" hangingPunct="1">
              <a:spcBef>
                <a:spcPct val="0"/>
              </a:spcBef>
              <a:buClrTx/>
              <a:buSzTx/>
              <a:buFontTx/>
              <a:buNone/>
            </a:pPr>
            <a:fld id="{3E10E4C4-F401-48FD-82D6-BD2FED79A889}"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7</a:t>
            </a:fld>
            <a:endParaRPr lang="zh-TW" altLang="en-US" sz="1400">
              <a:solidFill>
                <a:srgbClr val="800080"/>
              </a:solidFill>
              <a:latin typeface="Arial" panose="020B0604020202020204" pitchFamily="34" charset="0"/>
              <a:ea typeface="新細明體" panose="02020500000000000000" pitchFamily="18" charset="-120"/>
            </a:endParaRPr>
          </a:p>
        </p:txBody>
      </p:sp>
      <p:sp>
        <p:nvSpPr>
          <p:cNvPr id="5127" name="矩形 7"/>
          <p:cNvSpPr>
            <a:spLocks noChangeArrowheads="1"/>
          </p:cNvSpPr>
          <p:nvPr/>
        </p:nvSpPr>
        <p:spPr bwMode="auto">
          <a:xfrm>
            <a:off x="1060362" y="776035"/>
            <a:ext cx="7796212" cy="1759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3038" indent="-173038" eaLnBrk="0" hangingPunct="0">
              <a:spcBef>
                <a:spcPts val="600"/>
              </a:spcBef>
              <a:buClr>
                <a:schemeClr val="accent1"/>
              </a:buClr>
              <a:buSzPct val="80000"/>
              <a:buFont typeface="Wingdings 2" pitchFamily="18" charset="2"/>
              <a:buChar char=""/>
              <a:defRPr sz="3200">
                <a:solidFill>
                  <a:schemeClr val="tx1"/>
                </a:solidFill>
                <a:latin typeface="標楷體" pitchFamily="65" charset="-120"/>
                <a:ea typeface="標楷體" pitchFamily="65" charset="-120"/>
              </a:defRPr>
            </a:lvl1pPr>
            <a:lvl2pPr marL="742950" indent="-285750" eaLnBrk="0" hangingPunct="0">
              <a:spcBef>
                <a:spcPts val="550"/>
              </a:spcBef>
              <a:buClr>
                <a:schemeClr val="accent1"/>
              </a:buClr>
              <a:buFont typeface="Verdana" pitchFamily="34" charset="0"/>
              <a:buChar char="◦"/>
              <a:defRPr sz="2800">
                <a:solidFill>
                  <a:schemeClr val="tx1"/>
                </a:solidFill>
                <a:latin typeface="標楷體" pitchFamily="65" charset="-120"/>
                <a:ea typeface="標楷體" pitchFamily="65" charset="-120"/>
              </a:defRPr>
            </a:lvl2pPr>
            <a:lvl3pPr marL="1143000" indent="-228600" eaLnBrk="0" hangingPunct="0">
              <a:spcBef>
                <a:spcPct val="20000"/>
              </a:spcBef>
              <a:buClr>
                <a:schemeClr val="accent2"/>
              </a:buClr>
              <a:buFont typeface="Wingdings 2" pitchFamily="18" charset="2"/>
              <a:buChar char=""/>
              <a:defRPr sz="2400">
                <a:solidFill>
                  <a:schemeClr val="tx1"/>
                </a:solidFill>
                <a:latin typeface="標楷體" pitchFamily="65" charset="-120"/>
                <a:ea typeface="標楷體" pitchFamily="65" charset="-120"/>
              </a:defRPr>
            </a:lvl3pPr>
            <a:lvl4pPr marL="1600200" indent="-228600" eaLnBrk="0" hangingPunct="0">
              <a:spcBef>
                <a:spcPct val="20000"/>
              </a:spcBef>
              <a:buClr>
                <a:srgbClr val="C32D2E"/>
              </a:buClr>
              <a:buFont typeface="Wingdings 2" pitchFamily="18" charset="2"/>
              <a:buChar char=""/>
              <a:defRPr sz="2000">
                <a:solidFill>
                  <a:schemeClr val="tx1"/>
                </a:solidFill>
                <a:latin typeface="標楷體" pitchFamily="65" charset="-120"/>
                <a:ea typeface="標楷體" pitchFamily="65" charset="-120"/>
              </a:defRPr>
            </a:lvl4pPr>
            <a:lvl5pPr marL="2057400" indent="-228600" eaLnBrk="0" hangingPunct="0">
              <a:spcBef>
                <a:spcPct val="20000"/>
              </a:spcBef>
              <a:buClr>
                <a:srgbClr val="84AA33"/>
              </a:buClr>
              <a:buFont typeface="Wingdings 2" pitchFamily="18" charset="2"/>
              <a:buChar char=""/>
              <a:defRPr sz="20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9pPr>
          </a:lstStyle>
          <a:p>
            <a:pPr eaLnBrk="1" hangingPunct="1">
              <a:lnSpc>
                <a:spcPts val="5200"/>
              </a:lnSpc>
              <a:spcBef>
                <a:spcPct val="0"/>
              </a:spcBef>
              <a:buClrTx/>
              <a:buSzTx/>
              <a:buFont typeface="Arial" charset="0"/>
              <a:buChar char="•"/>
              <a:defRPr/>
            </a:pPr>
            <a:r>
              <a:rPr lang="zh-TW" altLang="en-US" sz="2400" dirty="0" smtClean="0"/>
              <a:t>修正時間：</a:t>
            </a:r>
            <a:r>
              <a:rPr lang="en-US" altLang="zh-TW" sz="2400" dirty="0" smtClean="0">
                <a:solidFill>
                  <a:srgbClr val="C00000"/>
                </a:solidFill>
              </a:rPr>
              <a:t>105</a:t>
            </a:r>
            <a:r>
              <a:rPr lang="zh-TW" altLang="en-US" sz="2400" dirty="0" smtClean="0">
                <a:solidFill>
                  <a:srgbClr val="C00000"/>
                </a:solidFill>
              </a:rPr>
              <a:t>年</a:t>
            </a:r>
            <a:r>
              <a:rPr lang="en-US" altLang="zh-TW" sz="2400" dirty="0" smtClean="0">
                <a:solidFill>
                  <a:srgbClr val="C00000"/>
                </a:solidFill>
              </a:rPr>
              <a:t>4</a:t>
            </a:r>
            <a:r>
              <a:rPr lang="zh-TW" altLang="en-US" sz="2400" dirty="0" smtClean="0">
                <a:solidFill>
                  <a:srgbClr val="C00000"/>
                </a:solidFill>
              </a:rPr>
              <a:t>月</a:t>
            </a:r>
            <a:r>
              <a:rPr lang="en-US" altLang="zh-TW" sz="2400" dirty="0" smtClean="0">
                <a:solidFill>
                  <a:srgbClr val="C00000"/>
                </a:solidFill>
              </a:rPr>
              <a:t>12</a:t>
            </a:r>
            <a:r>
              <a:rPr lang="zh-TW" altLang="en-US" sz="2400" dirty="0" smtClean="0">
                <a:solidFill>
                  <a:srgbClr val="C00000"/>
                </a:solidFill>
              </a:rPr>
              <a:t>日</a:t>
            </a:r>
            <a:endParaRPr lang="en-US" altLang="zh-TW" sz="2400" dirty="0" smtClean="0">
              <a:solidFill>
                <a:srgbClr val="C00000"/>
              </a:solidFill>
            </a:endParaRPr>
          </a:p>
          <a:p>
            <a:pPr eaLnBrk="1" hangingPunct="1">
              <a:lnSpc>
                <a:spcPts val="5200"/>
              </a:lnSpc>
              <a:spcBef>
                <a:spcPct val="0"/>
              </a:spcBef>
              <a:buClrTx/>
              <a:buSzTx/>
              <a:buFont typeface="Arial" charset="0"/>
              <a:buChar char="•"/>
              <a:defRPr/>
            </a:pPr>
            <a:r>
              <a:rPr lang="zh-TW" altLang="en-US" sz="2400" dirty="0" smtClean="0"/>
              <a:t>修正重點：</a:t>
            </a:r>
            <a:endParaRPr lang="en-US" altLang="zh-TW" sz="2400" dirty="0" smtClean="0"/>
          </a:p>
          <a:p>
            <a:pPr marL="0" indent="0" eaLnBrk="1" hangingPunct="1">
              <a:lnSpc>
                <a:spcPts val="2600"/>
              </a:lnSpc>
              <a:spcBef>
                <a:spcPct val="0"/>
              </a:spcBef>
              <a:buClrTx/>
              <a:buSzTx/>
              <a:buNone/>
              <a:defRPr/>
            </a:pPr>
            <a:r>
              <a:rPr lang="zh-TW" altLang="en-US" sz="2400" dirty="0" smtClean="0"/>
              <a:t> </a:t>
            </a:r>
            <a:r>
              <a:rPr lang="en-US" altLang="zh-TW" sz="2400" dirty="0" smtClean="0">
                <a:solidFill>
                  <a:srgbClr val="C00000"/>
                </a:solidFill>
              </a:rPr>
              <a:t>(2)</a:t>
            </a:r>
            <a:r>
              <a:rPr lang="zh-TW" altLang="en-US" sz="2400" dirty="0">
                <a:solidFill>
                  <a:srgbClr val="C00000"/>
                </a:solidFill>
              </a:rPr>
              <a:t>修正</a:t>
            </a:r>
            <a:r>
              <a:rPr lang="zh-TW" altLang="en-US" sz="2400" dirty="0" smtClean="0">
                <a:solidFill>
                  <a:srgbClr val="C00000"/>
                </a:solidFill>
              </a:rPr>
              <a:t>第</a:t>
            </a:r>
            <a:r>
              <a:rPr lang="en-US" altLang="zh-TW" sz="2400" dirty="0" smtClean="0">
                <a:solidFill>
                  <a:srgbClr val="C00000"/>
                </a:solidFill>
              </a:rPr>
              <a:t>4</a:t>
            </a:r>
            <a:r>
              <a:rPr lang="zh-TW" altLang="en-US" sz="2400" dirty="0">
                <a:solidFill>
                  <a:srgbClr val="C00000"/>
                </a:solidFill>
              </a:rPr>
              <a:t>條第</a:t>
            </a:r>
            <a:r>
              <a:rPr lang="en-US" altLang="zh-TW" sz="2400" dirty="0">
                <a:solidFill>
                  <a:srgbClr val="C00000"/>
                </a:solidFill>
              </a:rPr>
              <a:t>1</a:t>
            </a:r>
            <a:r>
              <a:rPr lang="zh-TW" altLang="en-US" sz="2400" dirty="0">
                <a:solidFill>
                  <a:srgbClr val="C00000"/>
                </a:solidFill>
              </a:rPr>
              <a:t>項</a:t>
            </a:r>
            <a:r>
              <a:rPr lang="zh-TW" altLang="en-US" sz="2400" dirty="0" smtClean="0">
                <a:solidFill>
                  <a:srgbClr val="C00000"/>
                </a:solidFill>
              </a:rPr>
              <a:t>第</a:t>
            </a:r>
            <a:r>
              <a:rPr lang="en-US" altLang="zh-TW" sz="2400" dirty="0" smtClean="0">
                <a:solidFill>
                  <a:srgbClr val="C00000"/>
                </a:solidFill>
              </a:rPr>
              <a:t>44</a:t>
            </a:r>
            <a:r>
              <a:rPr lang="zh-TW" altLang="en-US" sz="2400" dirty="0" smtClean="0">
                <a:solidFill>
                  <a:srgbClr val="C00000"/>
                </a:solidFill>
              </a:rPr>
              <a:t>款</a:t>
            </a:r>
            <a:r>
              <a:rPr lang="en-US" altLang="zh-TW" sz="2400" dirty="0">
                <a:solidFill>
                  <a:srgbClr val="C00000"/>
                </a:solidFill>
              </a:rPr>
              <a:t>(</a:t>
            </a:r>
            <a:r>
              <a:rPr lang="zh-TW" altLang="en-US" sz="2400" dirty="0">
                <a:solidFill>
                  <a:srgbClr val="C00000"/>
                </a:solidFill>
              </a:rPr>
              <a:t>重大訊息</a:t>
            </a:r>
            <a:r>
              <a:rPr lang="en-US" altLang="zh-TW" sz="2400" dirty="0">
                <a:solidFill>
                  <a:srgbClr val="C00000"/>
                </a:solidFill>
              </a:rPr>
              <a:t>) </a:t>
            </a:r>
            <a:r>
              <a:rPr lang="zh-TW" altLang="en-US" sz="2400" dirty="0" smtClean="0">
                <a:solidFill>
                  <a:srgbClr val="C00000"/>
                </a:solidFill>
              </a:rPr>
              <a:t>：</a:t>
            </a:r>
            <a:endParaRPr lang="en-US" altLang="zh-TW" sz="2400" dirty="0">
              <a:solidFill>
                <a:srgbClr val="C00000"/>
              </a:solidFill>
            </a:endParaRPr>
          </a:p>
        </p:txBody>
      </p:sp>
      <p:sp>
        <p:nvSpPr>
          <p:cNvPr id="6" name="標題 1"/>
          <p:cNvSpPr>
            <a:spLocks noGrp="1"/>
          </p:cNvSpPr>
          <p:nvPr>
            <p:ph type="title"/>
          </p:nvPr>
        </p:nvSpPr>
        <p:spPr/>
        <p:txBody>
          <a:bodyPr>
            <a:normAutofit fontScale="90000"/>
          </a:bodyPr>
          <a:lstStyle/>
          <a:p>
            <a:pPr>
              <a:defRPr/>
            </a:pPr>
            <a:r>
              <a:rPr lang="zh-TW" altLang="en-US" sz="4400" b="1" dirty="0">
                <a:solidFill>
                  <a:srgbClr val="996633"/>
                </a:solidFill>
              </a:rPr>
              <a:t>一</a:t>
            </a:r>
            <a:r>
              <a:rPr lang="zh-TW" altLang="en-US" sz="4400" b="1" dirty="0" smtClean="0">
                <a:solidFill>
                  <a:srgbClr val="996633"/>
                </a:solidFill>
              </a:rPr>
              <a:t>、</a:t>
            </a:r>
            <a:r>
              <a:rPr lang="zh-TW" altLang="en-US" sz="4400" b="1" dirty="0">
                <a:solidFill>
                  <a:srgbClr val="996633"/>
                </a:solidFill>
                <a:effectLst>
                  <a:outerShdw blurRad="38100" dist="38100" dir="2700000" algn="tl">
                    <a:srgbClr val="C0C0C0"/>
                  </a:outerShdw>
                </a:effectLst>
              </a:rPr>
              <a:t>處理程序</a:t>
            </a:r>
            <a:r>
              <a:rPr lang="zh-TW" altLang="en-US" sz="4400" b="1" dirty="0" smtClean="0">
                <a:solidFill>
                  <a:srgbClr val="996633"/>
                </a:solidFill>
              </a:rPr>
              <a:t>近期</a:t>
            </a:r>
            <a:r>
              <a:rPr lang="zh-TW" altLang="en-US" sz="4400" b="1" dirty="0">
                <a:solidFill>
                  <a:srgbClr val="996633"/>
                </a:solidFill>
              </a:rPr>
              <a:t>修正</a:t>
            </a:r>
            <a:r>
              <a:rPr lang="zh-TW" altLang="en-US" sz="4400" b="1" dirty="0" smtClean="0">
                <a:solidFill>
                  <a:srgbClr val="996633"/>
                </a:solidFill>
              </a:rPr>
              <a:t>重點</a:t>
            </a:r>
            <a:r>
              <a:rPr lang="en-US" altLang="zh-TW" sz="4400" b="1" dirty="0" smtClean="0">
                <a:solidFill>
                  <a:srgbClr val="996633"/>
                </a:solidFill>
              </a:rPr>
              <a:t>(</a:t>
            </a:r>
            <a:r>
              <a:rPr lang="zh-TW" altLang="en-US" sz="4400" b="1" dirty="0">
                <a:solidFill>
                  <a:srgbClr val="996633"/>
                </a:solidFill>
              </a:rPr>
              <a:t>二</a:t>
            </a:r>
            <a:r>
              <a:rPr lang="en-US" altLang="zh-TW" sz="4400" b="1" dirty="0" smtClean="0">
                <a:solidFill>
                  <a:srgbClr val="996633"/>
                </a:solidFill>
              </a:rPr>
              <a:t>)</a:t>
            </a:r>
            <a:br>
              <a:rPr lang="en-US" altLang="zh-TW" sz="4400" b="1" dirty="0" smtClean="0">
                <a:solidFill>
                  <a:srgbClr val="996633"/>
                </a:solidFill>
              </a:rPr>
            </a:br>
            <a:endParaRPr lang="zh-TW" altLang="en-US" dirty="0">
              <a:solidFill>
                <a:srgbClr val="996633"/>
              </a:solidFill>
            </a:endParaRPr>
          </a:p>
        </p:txBody>
      </p:sp>
      <p:sp>
        <p:nvSpPr>
          <p:cNvPr id="5" name="圓角矩形 4"/>
          <p:cNvSpPr/>
          <p:nvPr/>
        </p:nvSpPr>
        <p:spPr>
          <a:xfrm>
            <a:off x="1046164" y="2924944"/>
            <a:ext cx="7888286" cy="3096057"/>
          </a:xfrm>
          <a:prstGeom prst="roundRect">
            <a:avLst/>
          </a:prstGeom>
          <a:solidFill>
            <a:schemeClr val="accent6">
              <a:lumMod val="20000"/>
              <a:lumOff val="8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4966938"/>
              <a:satOff val="19906"/>
              <a:lumOff val="4314"/>
              <a:alphaOff val="0"/>
            </a:schemeClr>
          </a:fillRef>
          <a:effectRef idx="1">
            <a:schemeClr val="accent5">
              <a:hueOff val="-4966938"/>
              <a:satOff val="19906"/>
              <a:lumOff val="4314"/>
              <a:alphaOff val="0"/>
            </a:schemeClr>
          </a:effectRef>
          <a:fontRef idx="minor">
            <a:schemeClr val="dk1"/>
          </a:fontRef>
        </p:style>
        <p:txBody>
          <a:bodyPr/>
          <a:lstStyle/>
          <a:p>
            <a:r>
              <a:rPr lang="zh-TW" altLang="zh-TW" sz="3200" b="1" u="sng" dirty="0" smtClean="0">
                <a:solidFill>
                  <a:srgbClr val="000099"/>
                </a:solidFill>
                <a:latin typeface="標楷體" panose="03000509000000000000" pitchFamily="65" charset="-120"/>
                <a:ea typeface="標楷體" panose="03000509000000000000" pitchFamily="65" charset="-120"/>
              </a:rPr>
              <a:t>審計</a:t>
            </a:r>
            <a:r>
              <a:rPr lang="zh-TW" altLang="zh-TW" sz="3200" b="1" u="sng" dirty="0">
                <a:solidFill>
                  <a:srgbClr val="000099"/>
                </a:solidFill>
                <a:latin typeface="標楷體" panose="03000509000000000000" pitchFamily="65" charset="-120"/>
                <a:ea typeface="標楷體" panose="03000509000000000000" pitchFamily="65" charset="-120"/>
              </a:rPr>
              <a:t>委員會、</a:t>
            </a:r>
            <a:r>
              <a:rPr lang="zh-TW" altLang="zh-TW" sz="2400" dirty="0">
                <a:solidFill>
                  <a:srgbClr val="C00000"/>
                </a:solidFill>
                <a:latin typeface="標楷體" pitchFamily="65" charset="-120"/>
                <a:ea typeface="標楷體" pitchFamily="65" charset="-120"/>
              </a:rPr>
              <a:t>薪資報酬委員會成員就該委員會會議或獨立董事就董事會之議決事項表示反對或保留意見且有紀錄或書面聲明者；設置審計委員會之上櫃公司，</a:t>
            </a:r>
            <a:r>
              <a:rPr lang="zh-TW" altLang="zh-TW" sz="2400" strike="sngStrike" dirty="0">
                <a:solidFill>
                  <a:srgbClr val="C00000"/>
                </a:solidFill>
                <a:latin typeface="標楷體" pitchFamily="65" charset="-120"/>
                <a:ea typeface="標楷體" pitchFamily="65" charset="-120"/>
              </a:rPr>
              <a:t>依據證券交易法第十四條之五第二項規定，其</a:t>
            </a:r>
            <a:r>
              <a:rPr lang="zh-TW" altLang="zh-TW" sz="2400" dirty="0">
                <a:solidFill>
                  <a:srgbClr val="C00000"/>
                </a:solidFill>
                <a:latin typeface="標楷體" pitchFamily="65" charset="-120"/>
                <a:ea typeface="標楷體" pitchFamily="65" charset="-120"/>
              </a:rPr>
              <a:t>董事會之議決事項，未經審計委員會通過，而經全體董事三分之二以上同意通過者；董事會通過之薪資報酬優於薪資報酬委員會之建議者。</a:t>
            </a:r>
            <a:endParaRPr lang="zh-TW" altLang="en-US" sz="2400" dirty="0">
              <a:solidFill>
                <a:srgbClr val="C00000"/>
              </a:solidFill>
              <a:latin typeface="標楷體" pitchFamily="65" charset="-120"/>
              <a:ea typeface="標楷體" pitchFamily="65" charset="-120"/>
            </a:endParaRPr>
          </a:p>
        </p:txBody>
      </p:sp>
    </p:spTree>
    <p:extLst>
      <p:ext uri="{BB962C8B-B14F-4D97-AF65-F5344CB8AC3E}">
        <p14:creationId xmlns:p14="http://schemas.microsoft.com/office/powerpoint/2010/main" val="35867610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endParaRPr lang="zh-TW" altLang="en-US" sz="1400">
              <a:solidFill>
                <a:srgbClr val="800080"/>
              </a:solidFill>
              <a:latin typeface="Arial" panose="020B0604020202020204" pitchFamily="34" charset="0"/>
              <a:ea typeface="新細明體" panose="02020500000000000000" pitchFamily="18" charset="-120"/>
            </a:endParaRPr>
          </a:p>
          <a:p>
            <a:pPr eaLnBrk="1" hangingPunct="1">
              <a:spcBef>
                <a:spcPct val="0"/>
              </a:spcBef>
              <a:buClrTx/>
              <a:buSzTx/>
              <a:buFontTx/>
              <a:buNone/>
            </a:pPr>
            <a:fld id="{3E10E4C4-F401-48FD-82D6-BD2FED79A889}"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8</a:t>
            </a:fld>
            <a:endParaRPr lang="zh-TW" altLang="en-US" sz="1400">
              <a:solidFill>
                <a:srgbClr val="800080"/>
              </a:solidFill>
              <a:latin typeface="Arial" panose="020B0604020202020204" pitchFamily="34" charset="0"/>
              <a:ea typeface="新細明體" panose="02020500000000000000" pitchFamily="18" charset="-120"/>
            </a:endParaRPr>
          </a:p>
        </p:txBody>
      </p:sp>
      <p:sp>
        <p:nvSpPr>
          <p:cNvPr id="5127" name="矩形 7"/>
          <p:cNvSpPr>
            <a:spLocks noChangeArrowheads="1"/>
          </p:cNvSpPr>
          <p:nvPr/>
        </p:nvSpPr>
        <p:spPr bwMode="auto">
          <a:xfrm>
            <a:off x="1060362" y="776035"/>
            <a:ext cx="7796212" cy="1759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3038" indent="-173038" eaLnBrk="0" hangingPunct="0">
              <a:spcBef>
                <a:spcPts val="600"/>
              </a:spcBef>
              <a:buClr>
                <a:schemeClr val="accent1"/>
              </a:buClr>
              <a:buSzPct val="80000"/>
              <a:buFont typeface="Wingdings 2" pitchFamily="18" charset="2"/>
              <a:buChar char=""/>
              <a:defRPr sz="3200">
                <a:solidFill>
                  <a:schemeClr val="tx1"/>
                </a:solidFill>
                <a:latin typeface="標楷體" pitchFamily="65" charset="-120"/>
                <a:ea typeface="標楷體" pitchFamily="65" charset="-120"/>
              </a:defRPr>
            </a:lvl1pPr>
            <a:lvl2pPr marL="742950" indent="-285750" eaLnBrk="0" hangingPunct="0">
              <a:spcBef>
                <a:spcPts val="550"/>
              </a:spcBef>
              <a:buClr>
                <a:schemeClr val="accent1"/>
              </a:buClr>
              <a:buFont typeface="Verdana" pitchFamily="34" charset="0"/>
              <a:buChar char="◦"/>
              <a:defRPr sz="2800">
                <a:solidFill>
                  <a:schemeClr val="tx1"/>
                </a:solidFill>
                <a:latin typeface="標楷體" pitchFamily="65" charset="-120"/>
                <a:ea typeface="標楷體" pitchFamily="65" charset="-120"/>
              </a:defRPr>
            </a:lvl2pPr>
            <a:lvl3pPr marL="1143000" indent="-228600" eaLnBrk="0" hangingPunct="0">
              <a:spcBef>
                <a:spcPct val="20000"/>
              </a:spcBef>
              <a:buClr>
                <a:schemeClr val="accent2"/>
              </a:buClr>
              <a:buFont typeface="Wingdings 2" pitchFamily="18" charset="2"/>
              <a:buChar char=""/>
              <a:defRPr sz="2400">
                <a:solidFill>
                  <a:schemeClr val="tx1"/>
                </a:solidFill>
                <a:latin typeface="標楷體" pitchFamily="65" charset="-120"/>
                <a:ea typeface="標楷體" pitchFamily="65" charset="-120"/>
              </a:defRPr>
            </a:lvl3pPr>
            <a:lvl4pPr marL="1600200" indent="-228600" eaLnBrk="0" hangingPunct="0">
              <a:spcBef>
                <a:spcPct val="20000"/>
              </a:spcBef>
              <a:buClr>
                <a:srgbClr val="C32D2E"/>
              </a:buClr>
              <a:buFont typeface="Wingdings 2" pitchFamily="18" charset="2"/>
              <a:buChar char=""/>
              <a:defRPr sz="2000">
                <a:solidFill>
                  <a:schemeClr val="tx1"/>
                </a:solidFill>
                <a:latin typeface="標楷體" pitchFamily="65" charset="-120"/>
                <a:ea typeface="標楷體" pitchFamily="65" charset="-120"/>
              </a:defRPr>
            </a:lvl4pPr>
            <a:lvl5pPr marL="2057400" indent="-228600" eaLnBrk="0" hangingPunct="0">
              <a:spcBef>
                <a:spcPct val="20000"/>
              </a:spcBef>
              <a:buClr>
                <a:srgbClr val="84AA33"/>
              </a:buClr>
              <a:buFont typeface="Wingdings 2" pitchFamily="18" charset="2"/>
              <a:buChar char=""/>
              <a:defRPr sz="20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9pPr>
          </a:lstStyle>
          <a:p>
            <a:pPr eaLnBrk="1" hangingPunct="1">
              <a:lnSpc>
                <a:spcPts val="5200"/>
              </a:lnSpc>
              <a:spcBef>
                <a:spcPct val="0"/>
              </a:spcBef>
              <a:buClrTx/>
              <a:buSzTx/>
              <a:buFont typeface="Arial" charset="0"/>
              <a:buChar char="•"/>
              <a:defRPr/>
            </a:pPr>
            <a:r>
              <a:rPr lang="zh-TW" altLang="en-US" sz="2400" dirty="0" smtClean="0"/>
              <a:t>修正時間：</a:t>
            </a:r>
            <a:r>
              <a:rPr lang="en-US" altLang="zh-TW" sz="2400" dirty="0" smtClean="0">
                <a:solidFill>
                  <a:srgbClr val="C00000"/>
                </a:solidFill>
              </a:rPr>
              <a:t>105</a:t>
            </a:r>
            <a:r>
              <a:rPr lang="zh-TW" altLang="en-US" sz="2400" dirty="0" smtClean="0">
                <a:solidFill>
                  <a:srgbClr val="C00000"/>
                </a:solidFill>
              </a:rPr>
              <a:t>年</a:t>
            </a:r>
            <a:r>
              <a:rPr lang="en-US" altLang="zh-TW" sz="2400" dirty="0" smtClean="0">
                <a:solidFill>
                  <a:srgbClr val="C00000"/>
                </a:solidFill>
              </a:rPr>
              <a:t>4</a:t>
            </a:r>
            <a:r>
              <a:rPr lang="zh-TW" altLang="en-US" sz="2400" dirty="0" smtClean="0">
                <a:solidFill>
                  <a:srgbClr val="C00000"/>
                </a:solidFill>
              </a:rPr>
              <a:t>月</a:t>
            </a:r>
            <a:r>
              <a:rPr lang="en-US" altLang="zh-TW" sz="2400" dirty="0" smtClean="0">
                <a:solidFill>
                  <a:srgbClr val="C00000"/>
                </a:solidFill>
              </a:rPr>
              <a:t>12</a:t>
            </a:r>
            <a:r>
              <a:rPr lang="zh-TW" altLang="en-US" sz="2400" dirty="0" smtClean="0">
                <a:solidFill>
                  <a:srgbClr val="C00000"/>
                </a:solidFill>
              </a:rPr>
              <a:t>日</a:t>
            </a:r>
            <a:endParaRPr lang="en-US" altLang="zh-TW" sz="2400" dirty="0" smtClean="0">
              <a:solidFill>
                <a:srgbClr val="C00000"/>
              </a:solidFill>
            </a:endParaRPr>
          </a:p>
          <a:p>
            <a:pPr eaLnBrk="1" hangingPunct="1">
              <a:lnSpc>
                <a:spcPts val="5200"/>
              </a:lnSpc>
              <a:spcBef>
                <a:spcPct val="0"/>
              </a:spcBef>
              <a:buClrTx/>
              <a:buSzTx/>
              <a:buFont typeface="Arial" charset="0"/>
              <a:buChar char="•"/>
              <a:defRPr/>
            </a:pPr>
            <a:r>
              <a:rPr lang="zh-TW" altLang="en-US" sz="2400" dirty="0" smtClean="0"/>
              <a:t>修正重點：</a:t>
            </a:r>
            <a:endParaRPr lang="en-US" altLang="zh-TW" sz="2400" dirty="0" smtClean="0"/>
          </a:p>
          <a:p>
            <a:pPr marL="0" indent="0" eaLnBrk="1" hangingPunct="1">
              <a:lnSpc>
                <a:spcPts val="2600"/>
              </a:lnSpc>
              <a:spcBef>
                <a:spcPct val="0"/>
              </a:spcBef>
              <a:buClrTx/>
              <a:buSzTx/>
              <a:buNone/>
              <a:defRPr/>
            </a:pPr>
            <a:r>
              <a:rPr lang="zh-TW" altLang="en-US" sz="2400" dirty="0" smtClean="0"/>
              <a:t> </a:t>
            </a:r>
            <a:r>
              <a:rPr lang="en-US" altLang="zh-TW" sz="2400" dirty="0" smtClean="0">
                <a:solidFill>
                  <a:srgbClr val="C00000"/>
                </a:solidFill>
              </a:rPr>
              <a:t>(3)</a:t>
            </a:r>
            <a:r>
              <a:rPr lang="zh-TW" altLang="en-US" sz="2400" dirty="0">
                <a:solidFill>
                  <a:srgbClr val="C00000"/>
                </a:solidFill>
              </a:rPr>
              <a:t>修正</a:t>
            </a:r>
            <a:r>
              <a:rPr lang="zh-TW" altLang="en-US" sz="2400" dirty="0" smtClean="0">
                <a:solidFill>
                  <a:srgbClr val="C00000"/>
                </a:solidFill>
              </a:rPr>
              <a:t>第</a:t>
            </a:r>
            <a:r>
              <a:rPr lang="en-US" altLang="zh-TW" sz="2400" dirty="0" smtClean="0">
                <a:solidFill>
                  <a:srgbClr val="C00000"/>
                </a:solidFill>
              </a:rPr>
              <a:t>11</a:t>
            </a:r>
            <a:r>
              <a:rPr lang="zh-TW" altLang="en-US" sz="2400" dirty="0" smtClean="0">
                <a:solidFill>
                  <a:srgbClr val="C00000"/>
                </a:solidFill>
              </a:rPr>
              <a:t>條</a:t>
            </a:r>
            <a:r>
              <a:rPr lang="zh-TW" altLang="en-US" sz="2400" dirty="0">
                <a:solidFill>
                  <a:srgbClr val="C00000"/>
                </a:solidFill>
              </a:rPr>
              <a:t>第</a:t>
            </a:r>
            <a:r>
              <a:rPr lang="en-US" altLang="zh-TW" sz="2400" dirty="0">
                <a:solidFill>
                  <a:srgbClr val="C00000"/>
                </a:solidFill>
              </a:rPr>
              <a:t>1</a:t>
            </a:r>
            <a:r>
              <a:rPr lang="zh-TW" altLang="en-US" sz="2400" dirty="0">
                <a:solidFill>
                  <a:srgbClr val="C00000"/>
                </a:solidFill>
              </a:rPr>
              <a:t>項</a:t>
            </a:r>
            <a:r>
              <a:rPr lang="zh-TW" altLang="en-US" sz="2400" dirty="0" smtClean="0">
                <a:solidFill>
                  <a:srgbClr val="C00000"/>
                </a:solidFill>
              </a:rPr>
              <a:t>第</a:t>
            </a:r>
            <a:r>
              <a:rPr lang="en-US" altLang="zh-TW" sz="2400" dirty="0">
                <a:solidFill>
                  <a:srgbClr val="C00000"/>
                </a:solidFill>
              </a:rPr>
              <a:t>9</a:t>
            </a:r>
            <a:r>
              <a:rPr lang="zh-TW" altLang="en-US" sz="2400" dirty="0" smtClean="0">
                <a:solidFill>
                  <a:srgbClr val="C00000"/>
                </a:solidFill>
              </a:rPr>
              <a:t>款</a:t>
            </a:r>
            <a:r>
              <a:rPr lang="en-US" altLang="zh-TW" sz="2400" dirty="0" smtClean="0">
                <a:solidFill>
                  <a:srgbClr val="C00000"/>
                </a:solidFill>
              </a:rPr>
              <a:t>(</a:t>
            </a:r>
            <a:r>
              <a:rPr lang="zh-TW" altLang="en-US" sz="2400" dirty="0" smtClean="0">
                <a:solidFill>
                  <a:srgbClr val="C00000"/>
                </a:solidFill>
              </a:rPr>
              <a:t>記者會</a:t>
            </a:r>
            <a:r>
              <a:rPr lang="en-US" altLang="zh-TW" sz="2400" dirty="0" smtClean="0">
                <a:solidFill>
                  <a:srgbClr val="C00000"/>
                </a:solidFill>
              </a:rPr>
              <a:t>)</a:t>
            </a:r>
            <a:r>
              <a:rPr lang="zh-TW" altLang="en-US" sz="2400" dirty="0" smtClean="0">
                <a:solidFill>
                  <a:srgbClr val="C00000"/>
                </a:solidFill>
              </a:rPr>
              <a:t>：</a:t>
            </a:r>
            <a:endParaRPr lang="en-US" altLang="zh-TW" sz="2400" dirty="0">
              <a:solidFill>
                <a:srgbClr val="C00000"/>
              </a:solidFill>
            </a:endParaRPr>
          </a:p>
        </p:txBody>
      </p:sp>
      <p:sp>
        <p:nvSpPr>
          <p:cNvPr id="6" name="標題 1"/>
          <p:cNvSpPr>
            <a:spLocks noGrp="1"/>
          </p:cNvSpPr>
          <p:nvPr>
            <p:ph type="title"/>
          </p:nvPr>
        </p:nvSpPr>
        <p:spPr/>
        <p:txBody>
          <a:bodyPr>
            <a:normAutofit fontScale="90000"/>
          </a:bodyPr>
          <a:lstStyle/>
          <a:p>
            <a:pPr>
              <a:defRPr/>
            </a:pPr>
            <a:r>
              <a:rPr lang="zh-TW" altLang="en-US" sz="4400" b="1" dirty="0">
                <a:solidFill>
                  <a:srgbClr val="996633"/>
                </a:solidFill>
              </a:rPr>
              <a:t>一</a:t>
            </a:r>
            <a:r>
              <a:rPr lang="zh-TW" altLang="en-US" sz="4400" b="1" dirty="0" smtClean="0">
                <a:solidFill>
                  <a:srgbClr val="996633"/>
                </a:solidFill>
              </a:rPr>
              <a:t>、</a:t>
            </a:r>
            <a:r>
              <a:rPr lang="zh-TW" altLang="en-US" sz="4400" b="1" dirty="0">
                <a:solidFill>
                  <a:srgbClr val="996633"/>
                </a:solidFill>
                <a:effectLst>
                  <a:outerShdw blurRad="38100" dist="38100" dir="2700000" algn="tl">
                    <a:srgbClr val="C0C0C0"/>
                  </a:outerShdw>
                </a:effectLst>
              </a:rPr>
              <a:t>處理程序</a:t>
            </a:r>
            <a:r>
              <a:rPr lang="zh-TW" altLang="en-US" sz="4400" b="1" dirty="0" smtClean="0">
                <a:solidFill>
                  <a:srgbClr val="996633"/>
                </a:solidFill>
              </a:rPr>
              <a:t>近期</a:t>
            </a:r>
            <a:r>
              <a:rPr lang="zh-TW" altLang="en-US" sz="4400" b="1" dirty="0">
                <a:solidFill>
                  <a:srgbClr val="996633"/>
                </a:solidFill>
              </a:rPr>
              <a:t>修正</a:t>
            </a:r>
            <a:r>
              <a:rPr lang="zh-TW" altLang="en-US" sz="4400" b="1" dirty="0" smtClean="0">
                <a:solidFill>
                  <a:srgbClr val="996633"/>
                </a:solidFill>
              </a:rPr>
              <a:t>重點</a:t>
            </a:r>
            <a:r>
              <a:rPr lang="en-US" altLang="zh-TW" sz="4400" b="1" dirty="0" smtClean="0">
                <a:solidFill>
                  <a:srgbClr val="996633"/>
                </a:solidFill>
              </a:rPr>
              <a:t>(</a:t>
            </a:r>
            <a:r>
              <a:rPr lang="zh-TW" altLang="en-US" sz="4400" b="1" dirty="0">
                <a:solidFill>
                  <a:srgbClr val="996633"/>
                </a:solidFill>
              </a:rPr>
              <a:t>二</a:t>
            </a:r>
            <a:r>
              <a:rPr lang="en-US" altLang="zh-TW" sz="4400" b="1" dirty="0" smtClean="0">
                <a:solidFill>
                  <a:srgbClr val="996633"/>
                </a:solidFill>
              </a:rPr>
              <a:t>)</a:t>
            </a:r>
            <a:br>
              <a:rPr lang="en-US" altLang="zh-TW" sz="4400" b="1" dirty="0" smtClean="0">
                <a:solidFill>
                  <a:srgbClr val="996633"/>
                </a:solidFill>
              </a:rPr>
            </a:br>
            <a:endParaRPr lang="zh-TW" altLang="en-US" dirty="0">
              <a:solidFill>
                <a:srgbClr val="996633"/>
              </a:solidFill>
            </a:endParaRPr>
          </a:p>
        </p:txBody>
      </p:sp>
      <p:sp>
        <p:nvSpPr>
          <p:cNvPr id="5" name="圓角矩形 4"/>
          <p:cNvSpPr/>
          <p:nvPr/>
        </p:nvSpPr>
        <p:spPr>
          <a:xfrm>
            <a:off x="1046164" y="2924944"/>
            <a:ext cx="7888286" cy="3096057"/>
          </a:xfrm>
          <a:prstGeom prst="roundRect">
            <a:avLst/>
          </a:prstGeom>
          <a:solidFill>
            <a:schemeClr val="accent6">
              <a:lumMod val="20000"/>
              <a:lumOff val="8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4966938"/>
              <a:satOff val="19906"/>
              <a:lumOff val="4314"/>
              <a:alphaOff val="0"/>
            </a:schemeClr>
          </a:fillRef>
          <a:effectRef idx="1">
            <a:schemeClr val="accent5">
              <a:hueOff val="-4966938"/>
              <a:satOff val="19906"/>
              <a:lumOff val="4314"/>
              <a:alphaOff val="0"/>
            </a:schemeClr>
          </a:effectRef>
          <a:fontRef idx="minor">
            <a:schemeClr val="dk1"/>
          </a:fontRef>
        </p:style>
        <p:txBody>
          <a:bodyPr/>
          <a:lstStyle/>
          <a:p>
            <a:r>
              <a:rPr lang="zh-TW" altLang="zh-TW" sz="2400" dirty="0">
                <a:solidFill>
                  <a:srgbClr val="C00000"/>
                </a:solidFill>
                <a:latin typeface="標楷體" panose="03000509000000000000" pitchFamily="65" charset="-120"/>
                <a:ea typeface="標楷體" panose="03000509000000000000" pitchFamily="65" charset="-120"/>
              </a:rPr>
              <a:t>發生災難、集體抗議、罷工</a:t>
            </a:r>
            <a:r>
              <a:rPr lang="zh-TW" altLang="zh-TW" sz="2400" u="sng" dirty="0">
                <a:solidFill>
                  <a:srgbClr val="C00000"/>
                </a:solidFill>
                <a:latin typeface="標楷體" panose="03000509000000000000" pitchFamily="65" charset="-120"/>
                <a:ea typeface="標楷體" panose="03000509000000000000" pitchFamily="65" charset="-120"/>
              </a:rPr>
              <a:t>或</a:t>
            </a:r>
            <a:r>
              <a:rPr lang="zh-TW" altLang="zh-TW" sz="2400" dirty="0">
                <a:solidFill>
                  <a:srgbClr val="C00000"/>
                </a:solidFill>
                <a:latin typeface="標楷體" panose="03000509000000000000" pitchFamily="65" charset="-120"/>
                <a:ea typeface="標楷體" panose="03000509000000000000" pitchFamily="65" charset="-120"/>
              </a:rPr>
              <a:t>環境污染</a:t>
            </a:r>
            <a:r>
              <a:rPr lang="zh-TW" altLang="zh-TW" sz="2400" strike="sngStrike" dirty="0">
                <a:solidFill>
                  <a:srgbClr val="C00000"/>
                </a:solidFill>
                <a:latin typeface="標楷體" panose="03000509000000000000" pitchFamily="65" charset="-120"/>
                <a:ea typeface="標楷體" panose="03000509000000000000" pitchFamily="65" charset="-120"/>
              </a:rPr>
              <a:t>情事，其獲保險理賠</a:t>
            </a:r>
            <a:r>
              <a:rPr lang="zh-TW" altLang="zh-TW" sz="2800" b="1" strike="sngStrike" dirty="0">
                <a:solidFill>
                  <a:srgbClr val="C00000"/>
                </a:solidFill>
                <a:latin typeface="標楷體" panose="03000509000000000000" pitchFamily="65" charset="-120"/>
                <a:ea typeface="標楷體" panose="03000509000000000000" pitchFamily="65" charset="-120"/>
              </a:rPr>
              <a:t>前</a:t>
            </a:r>
            <a:r>
              <a:rPr lang="zh-TW" altLang="zh-TW" sz="2400" strike="sngStrike" dirty="0" smtClean="0">
                <a:solidFill>
                  <a:srgbClr val="C00000"/>
                </a:solidFill>
                <a:latin typeface="標楷體" panose="03000509000000000000" pitchFamily="65" charset="-120"/>
                <a:ea typeface="標楷體" panose="03000509000000000000" pitchFamily="65" charset="-120"/>
              </a:rPr>
              <a:t>之</a:t>
            </a:r>
            <a:r>
              <a:rPr lang="zh-TW" altLang="zh-TW" sz="2400" u="sng" dirty="0">
                <a:solidFill>
                  <a:srgbClr val="000099"/>
                </a:solidFill>
                <a:latin typeface="標楷體" panose="03000509000000000000" pitchFamily="65" charset="-120"/>
                <a:ea typeface="標楷體" panose="03000509000000000000" pitchFamily="65" charset="-120"/>
              </a:rPr>
              <a:t>、遭主管機關處分或其他重大情事致造成公司重大損害，且扣除其依保險契約設算獲賠金額</a:t>
            </a:r>
            <a:r>
              <a:rPr lang="zh-TW" altLang="zh-TW" sz="3200" b="1" u="sng" dirty="0">
                <a:solidFill>
                  <a:srgbClr val="000099"/>
                </a:solidFill>
                <a:latin typeface="標楷體" panose="03000509000000000000" pitchFamily="65" charset="-120"/>
                <a:ea typeface="標楷體" panose="03000509000000000000" pitchFamily="65" charset="-120"/>
              </a:rPr>
              <a:t>後</a:t>
            </a:r>
            <a:r>
              <a:rPr lang="zh-TW" altLang="zh-TW" sz="2400" dirty="0" smtClean="0">
                <a:solidFill>
                  <a:srgbClr val="C00000"/>
                </a:solidFill>
                <a:latin typeface="標楷體" panose="03000509000000000000" pitchFamily="65" charset="-120"/>
                <a:ea typeface="標楷體" panose="03000509000000000000" pitchFamily="65" charset="-120"/>
              </a:rPr>
              <a:t>預估</a:t>
            </a:r>
            <a:r>
              <a:rPr lang="zh-TW" altLang="zh-TW" sz="2400" dirty="0">
                <a:solidFill>
                  <a:srgbClr val="C00000"/>
                </a:solidFill>
                <a:latin typeface="標楷體" panose="03000509000000000000" pitchFamily="65" charset="-120"/>
                <a:ea typeface="標楷體" panose="03000509000000000000" pitchFamily="65" charset="-120"/>
              </a:rPr>
              <a:t>損失超過該公司實收資本額百分之二十或新台幣三億元以上者。股票為無面額或每股面額非新台幣十元者，前開有關實收資本額百分之二十部分改以淨值百分之十計算之。</a:t>
            </a:r>
            <a:endParaRPr lang="zh-TW" altLang="en-US" sz="2400" dirty="0">
              <a:solidFill>
                <a:srgbClr val="C00000"/>
              </a:solidFill>
              <a:latin typeface="標楷體" pitchFamily="65" charset="-120"/>
              <a:ea typeface="標楷體" pitchFamily="65" charset="-120"/>
            </a:endParaRPr>
          </a:p>
        </p:txBody>
      </p:sp>
    </p:spTree>
    <p:extLst>
      <p:ext uri="{BB962C8B-B14F-4D97-AF65-F5344CB8AC3E}">
        <p14:creationId xmlns:p14="http://schemas.microsoft.com/office/powerpoint/2010/main" val="1921602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endParaRPr lang="zh-TW" altLang="en-US" sz="1400">
              <a:solidFill>
                <a:srgbClr val="800080"/>
              </a:solidFill>
              <a:latin typeface="Arial" panose="020B0604020202020204" pitchFamily="34" charset="0"/>
              <a:ea typeface="新細明體" panose="02020500000000000000" pitchFamily="18" charset="-120"/>
            </a:endParaRPr>
          </a:p>
          <a:p>
            <a:pPr eaLnBrk="1" hangingPunct="1">
              <a:spcBef>
                <a:spcPct val="0"/>
              </a:spcBef>
              <a:buClrTx/>
              <a:buSzTx/>
              <a:buFontTx/>
              <a:buNone/>
            </a:pPr>
            <a:fld id="{3E10E4C4-F401-48FD-82D6-BD2FED79A889}"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9</a:t>
            </a:fld>
            <a:endParaRPr lang="zh-TW" altLang="en-US" sz="1400">
              <a:solidFill>
                <a:srgbClr val="800080"/>
              </a:solidFill>
              <a:latin typeface="Arial" panose="020B0604020202020204" pitchFamily="34" charset="0"/>
              <a:ea typeface="新細明體" panose="02020500000000000000" pitchFamily="18" charset="-120"/>
            </a:endParaRPr>
          </a:p>
        </p:txBody>
      </p:sp>
      <p:sp>
        <p:nvSpPr>
          <p:cNvPr id="5127" name="矩形 7"/>
          <p:cNvSpPr>
            <a:spLocks noChangeArrowheads="1"/>
          </p:cNvSpPr>
          <p:nvPr/>
        </p:nvSpPr>
        <p:spPr bwMode="auto">
          <a:xfrm>
            <a:off x="1060362" y="776035"/>
            <a:ext cx="7796212" cy="1759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3038" indent="-173038" eaLnBrk="0" hangingPunct="0">
              <a:spcBef>
                <a:spcPts val="600"/>
              </a:spcBef>
              <a:buClr>
                <a:schemeClr val="accent1"/>
              </a:buClr>
              <a:buSzPct val="80000"/>
              <a:buFont typeface="Wingdings 2" pitchFamily="18" charset="2"/>
              <a:buChar char=""/>
              <a:defRPr sz="3200">
                <a:solidFill>
                  <a:schemeClr val="tx1"/>
                </a:solidFill>
                <a:latin typeface="標楷體" pitchFamily="65" charset="-120"/>
                <a:ea typeface="標楷體" pitchFamily="65" charset="-120"/>
              </a:defRPr>
            </a:lvl1pPr>
            <a:lvl2pPr marL="742950" indent="-285750" eaLnBrk="0" hangingPunct="0">
              <a:spcBef>
                <a:spcPts val="550"/>
              </a:spcBef>
              <a:buClr>
                <a:schemeClr val="accent1"/>
              </a:buClr>
              <a:buFont typeface="Verdana" pitchFamily="34" charset="0"/>
              <a:buChar char="◦"/>
              <a:defRPr sz="2800">
                <a:solidFill>
                  <a:schemeClr val="tx1"/>
                </a:solidFill>
                <a:latin typeface="標楷體" pitchFamily="65" charset="-120"/>
                <a:ea typeface="標楷體" pitchFamily="65" charset="-120"/>
              </a:defRPr>
            </a:lvl2pPr>
            <a:lvl3pPr marL="1143000" indent="-228600" eaLnBrk="0" hangingPunct="0">
              <a:spcBef>
                <a:spcPct val="20000"/>
              </a:spcBef>
              <a:buClr>
                <a:schemeClr val="accent2"/>
              </a:buClr>
              <a:buFont typeface="Wingdings 2" pitchFamily="18" charset="2"/>
              <a:buChar char=""/>
              <a:defRPr sz="2400">
                <a:solidFill>
                  <a:schemeClr val="tx1"/>
                </a:solidFill>
                <a:latin typeface="標楷體" pitchFamily="65" charset="-120"/>
                <a:ea typeface="標楷體" pitchFamily="65" charset="-120"/>
              </a:defRPr>
            </a:lvl3pPr>
            <a:lvl4pPr marL="1600200" indent="-228600" eaLnBrk="0" hangingPunct="0">
              <a:spcBef>
                <a:spcPct val="20000"/>
              </a:spcBef>
              <a:buClr>
                <a:srgbClr val="C32D2E"/>
              </a:buClr>
              <a:buFont typeface="Wingdings 2" pitchFamily="18" charset="2"/>
              <a:buChar char=""/>
              <a:defRPr sz="2000">
                <a:solidFill>
                  <a:schemeClr val="tx1"/>
                </a:solidFill>
                <a:latin typeface="標楷體" pitchFamily="65" charset="-120"/>
                <a:ea typeface="標楷體" pitchFamily="65" charset="-120"/>
              </a:defRPr>
            </a:lvl4pPr>
            <a:lvl5pPr marL="2057400" indent="-228600" eaLnBrk="0" hangingPunct="0">
              <a:spcBef>
                <a:spcPct val="20000"/>
              </a:spcBef>
              <a:buClr>
                <a:srgbClr val="84AA33"/>
              </a:buClr>
              <a:buFont typeface="Wingdings 2" pitchFamily="18" charset="2"/>
              <a:buChar char=""/>
              <a:defRPr sz="20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9pPr>
          </a:lstStyle>
          <a:p>
            <a:pPr eaLnBrk="1" hangingPunct="1">
              <a:lnSpc>
                <a:spcPts val="5200"/>
              </a:lnSpc>
              <a:spcBef>
                <a:spcPct val="0"/>
              </a:spcBef>
              <a:buClrTx/>
              <a:buSzTx/>
              <a:buFont typeface="Arial" charset="0"/>
              <a:buChar char="•"/>
              <a:defRPr/>
            </a:pPr>
            <a:r>
              <a:rPr lang="zh-TW" altLang="en-US" sz="2400" dirty="0" smtClean="0"/>
              <a:t>修正時間：</a:t>
            </a:r>
            <a:r>
              <a:rPr lang="en-US" altLang="zh-TW" sz="2400" dirty="0" smtClean="0">
                <a:solidFill>
                  <a:srgbClr val="C00000"/>
                </a:solidFill>
              </a:rPr>
              <a:t>105</a:t>
            </a:r>
            <a:r>
              <a:rPr lang="zh-TW" altLang="en-US" sz="2400" dirty="0" smtClean="0">
                <a:solidFill>
                  <a:srgbClr val="C00000"/>
                </a:solidFill>
              </a:rPr>
              <a:t>年</a:t>
            </a:r>
            <a:r>
              <a:rPr lang="en-US" altLang="zh-TW" sz="2400" dirty="0" smtClean="0">
                <a:solidFill>
                  <a:srgbClr val="C00000"/>
                </a:solidFill>
              </a:rPr>
              <a:t>9</a:t>
            </a:r>
            <a:r>
              <a:rPr lang="zh-TW" altLang="en-US" sz="2400" dirty="0" smtClean="0">
                <a:solidFill>
                  <a:srgbClr val="C00000"/>
                </a:solidFill>
              </a:rPr>
              <a:t>月</a:t>
            </a:r>
            <a:r>
              <a:rPr lang="en-US" altLang="zh-TW" sz="2400" dirty="0">
                <a:solidFill>
                  <a:srgbClr val="C00000"/>
                </a:solidFill>
              </a:rPr>
              <a:t>1</a:t>
            </a:r>
            <a:r>
              <a:rPr lang="zh-TW" altLang="en-US" sz="2400" dirty="0" smtClean="0">
                <a:solidFill>
                  <a:srgbClr val="C00000"/>
                </a:solidFill>
              </a:rPr>
              <a:t>日</a:t>
            </a:r>
            <a:endParaRPr lang="en-US" altLang="zh-TW" sz="2400" dirty="0" smtClean="0">
              <a:solidFill>
                <a:srgbClr val="C00000"/>
              </a:solidFill>
            </a:endParaRPr>
          </a:p>
          <a:p>
            <a:pPr eaLnBrk="1" hangingPunct="1">
              <a:lnSpc>
                <a:spcPts val="5200"/>
              </a:lnSpc>
              <a:spcBef>
                <a:spcPct val="0"/>
              </a:spcBef>
              <a:buClrTx/>
              <a:buSzTx/>
              <a:buFont typeface="Arial" charset="0"/>
              <a:buChar char="•"/>
              <a:defRPr/>
            </a:pPr>
            <a:r>
              <a:rPr lang="zh-TW" altLang="en-US" sz="2400" dirty="0" smtClean="0"/>
              <a:t>修正重點：</a:t>
            </a:r>
            <a:endParaRPr lang="en-US" altLang="zh-TW" sz="2400" dirty="0" smtClean="0"/>
          </a:p>
          <a:p>
            <a:pPr marL="0" indent="0" eaLnBrk="1" hangingPunct="1">
              <a:lnSpc>
                <a:spcPts val="2600"/>
              </a:lnSpc>
              <a:spcBef>
                <a:spcPct val="0"/>
              </a:spcBef>
              <a:buClrTx/>
              <a:buSzTx/>
              <a:buNone/>
              <a:defRPr/>
            </a:pPr>
            <a:r>
              <a:rPr lang="zh-TW" altLang="en-US" sz="2400" dirty="0" smtClean="0"/>
              <a:t> </a:t>
            </a:r>
            <a:r>
              <a:rPr lang="en-US" altLang="zh-TW" sz="2400" dirty="0" smtClean="0">
                <a:solidFill>
                  <a:srgbClr val="C00000"/>
                </a:solidFill>
              </a:rPr>
              <a:t>(1)</a:t>
            </a:r>
            <a:r>
              <a:rPr lang="zh-TW" altLang="en-US" sz="2400" dirty="0">
                <a:solidFill>
                  <a:srgbClr val="C00000"/>
                </a:solidFill>
              </a:rPr>
              <a:t>修正</a:t>
            </a:r>
            <a:r>
              <a:rPr lang="zh-TW" altLang="en-US" sz="2400" dirty="0" smtClean="0">
                <a:solidFill>
                  <a:srgbClr val="C00000"/>
                </a:solidFill>
              </a:rPr>
              <a:t>第</a:t>
            </a:r>
            <a:r>
              <a:rPr lang="en-US" altLang="zh-TW" sz="2400" dirty="0" smtClean="0">
                <a:solidFill>
                  <a:srgbClr val="C00000"/>
                </a:solidFill>
              </a:rPr>
              <a:t>6</a:t>
            </a:r>
            <a:r>
              <a:rPr lang="zh-TW" altLang="en-US" sz="2400" dirty="0" smtClean="0">
                <a:solidFill>
                  <a:srgbClr val="C00000"/>
                </a:solidFill>
              </a:rPr>
              <a:t>條</a:t>
            </a:r>
            <a:r>
              <a:rPr lang="zh-TW" altLang="en-US" sz="2400" dirty="0">
                <a:solidFill>
                  <a:srgbClr val="C00000"/>
                </a:solidFill>
              </a:rPr>
              <a:t>第</a:t>
            </a:r>
            <a:r>
              <a:rPr lang="en-US" altLang="zh-TW" sz="2400" dirty="0">
                <a:solidFill>
                  <a:srgbClr val="C00000"/>
                </a:solidFill>
              </a:rPr>
              <a:t>1</a:t>
            </a:r>
            <a:r>
              <a:rPr lang="zh-TW" altLang="en-US" sz="2400" dirty="0">
                <a:solidFill>
                  <a:srgbClr val="C00000"/>
                </a:solidFill>
              </a:rPr>
              <a:t>項</a:t>
            </a:r>
            <a:r>
              <a:rPr lang="zh-TW" altLang="en-US" sz="2400" dirty="0" smtClean="0">
                <a:solidFill>
                  <a:srgbClr val="C00000"/>
                </a:solidFill>
              </a:rPr>
              <a:t>第</a:t>
            </a:r>
            <a:r>
              <a:rPr lang="en-US" altLang="zh-TW" sz="2400" dirty="0">
                <a:solidFill>
                  <a:srgbClr val="C00000"/>
                </a:solidFill>
              </a:rPr>
              <a:t>1</a:t>
            </a:r>
            <a:r>
              <a:rPr lang="zh-TW" altLang="en-US" sz="2400" dirty="0" smtClean="0">
                <a:solidFill>
                  <a:srgbClr val="C00000"/>
                </a:solidFill>
              </a:rPr>
              <a:t>款</a:t>
            </a:r>
            <a:r>
              <a:rPr lang="en-US" altLang="zh-TW" sz="2400" dirty="0" smtClean="0">
                <a:solidFill>
                  <a:srgbClr val="C00000"/>
                </a:solidFill>
              </a:rPr>
              <a:t>(</a:t>
            </a:r>
            <a:r>
              <a:rPr lang="zh-TW" altLang="en-US" sz="2400" dirty="0" smtClean="0">
                <a:solidFill>
                  <a:srgbClr val="C00000"/>
                </a:solidFill>
              </a:rPr>
              <a:t>公司主動發重訊</a:t>
            </a:r>
            <a:r>
              <a:rPr lang="en-US" altLang="zh-TW" sz="2400" dirty="0" smtClean="0">
                <a:solidFill>
                  <a:srgbClr val="C00000"/>
                </a:solidFill>
              </a:rPr>
              <a:t>)</a:t>
            </a:r>
            <a:r>
              <a:rPr lang="zh-TW" altLang="en-US" sz="2400" dirty="0" smtClean="0">
                <a:solidFill>
                  <a:srgbClr val="C00000"/>
                </a:solidFill>
              </a:rPr>
              <a:t>：</a:t>
            </a:r>
            <a:endParaRPr lang="en-US" altLang="zh-TW" sz="2400" dirty="0">
              <a:solidFill>
                <a:srgbClr val="C00000"/>
              </a:solidFill>
            </a:endParaRPr>
          </a:p>
        </p:txBody>
      </p:sp>
      <p:sp>
        <p:nvSpPr>
          <p:cNvPr id="6" name="標題 1"/>
          <p:cNvSpPr>
            <a:spLocks noGrp="1"/>
          </p:cNvSpPr>
          <p:nvPr>
            <p:ph type="title"/>
          </p:nvPr>
        </p:nvSpPr>
        <p:spPr/>
        <p:txBody>
          <a:bodyPr>
            <a:normAutofit fontScale="90000"/>
          </a:bodyPr>
          <a:lstStyle/>
          <a:p>
            <a:pPr>
              <a:defRPr/>
            </a:pPr>
            <a:r>
              <a:rPr lang="zh-TW" altLang="en-US" sz="4400" b="1" dirty="0">
                <a:solidFill>
                  <a:srgbClr val="996633"/>
                </a:solidFill>
              </a:rPr>
              <a:t>一</a:t>
            </a:r>
            <a:r>
              <a:rPr lang="zh-TW" altLang="en-US" sz="4400" b="1" dirty="0" smtClean="0">
                <a:solidFill>
                  <a:srgbClr val="996633"/>
                </a:solidFill>
              </a:rPr>
              <a:t>、</a:t>
            </a:r>
            <a:r>
              <a:rPr lang="zh-TW" altLang="en-US" sz="4400" b="1" dirty="0">
                <a:solidFill>
                  <a:srgbClr val="996633"/>
                </a:solidFill>
                <a:effectLst>
                  <a:outerShdw blurRad="38100" dist="38100" dir="2700000" algn="tl">
                    <a:srgbClr val="C0C0C0"/>
                  </a:outerShdw>
                </a:effectLst>
              </a:rPr>
              <a:t>處理程序</a:t>
            </a:r>
            <a:r>
              <a:rPr lang="zh-TW" altLang="en-US" sz="4400" b="1" dirty="0" smtClean="0">
                <a:solidFill>
                  <a:srgbClr val="996633"/>
                </a:solidFill>
              </a:rPr>
              <a:t>近期</a:t>
            </a:r>
            <a:r>
              <a:rPr lang="zh-TW" altLang="en-US" sz="4400" b="1" dirty="0">
                <a:solidFill>
                  <a:srgbClr val="996633"/>
                </a:solidFill>
              </a:rPr>
              <a:t>修正</a:t>
            </a:r>
            <a:r>
              <a:rPr lang="zh-TW" altLang="en-US" sz="4400" b="1" dirty="0" smtClean="0">
                <a:solidFill>
                  <a:srgbClr val="996633"/>
                </a:solidFill>
              </a:rPr>
              <a:t>重點</a:t>
            </a:r>
            <a:r>
              <a:rPr lang="en-US" altLang="zh-TW" sz="4400" b="1" dirty="0" smtClean="0">
                <a:solidFill>
                  <a:srgbClr val="996633"/>
                </a:solidFill>
              </a:rPr>
              <a:t>(</a:t>
            </a:r>
            <a:r>
              <a:rPr lang="zh-TW" altLang="en-US" sz="4400" b="1" dirty="0">
                <a:solidFill>
                  <a:srgbClr val="996633"/>
                </a:solidFill>
              </a:rPr>
              <a:t>三</a:t>
            </a:r>
            <a:r>
              <a:rPr lang="en-US" altLang="zh-TW" sz="4400" b="1" dirty="0" smtClean="0">
                <a:solidFill>
                  <a:srgbClr val="996633"/>
                </a:solidFill>
              </a:rPr>
              <a:t>)</a:t>
            </a:r>
            <a:br>
              <a:rPr lang="en-US" altLang="zh-TW" sz="4400" b="1" dirty="0" smtClean="0">
                <a:solidFill>
                  <a:srgbClr val="996633"/>
                </a:solidFill>
              </a:rPr>
            </a:br>
            <a:endParaRPr lang="zh-TW" altLang="en-US" dirty="0">
              <a:solidFill>
                <a:srgbClr val="996633"/>
              </a:solidFill>
            </a:endParaRPr>
          </a:p>
        </p:txBody>
      </p:sp>
      <p:sp>
        <p:nvSpPr>
          <p:cNvPr id="5" name="圓角矩形 4"/>
          <p:cNvSpPr/>
          <p:nvPr/>
        </p:nvSpPr>
        <p:spPr>
          <a:xfrm>
            <a:off x="1046164" y="2924944"/>
            <a:ext cx="7888286" cy="2262753"/>
          </a:xfrm>
          <a:prstGeom prst="roundRect">
            <a:avLst/>
          </a:prstGeom>
          <a:solidFill>
            <a:schemeClr val="accent6">
              <a:lumMod val="20000"/>
              <a:lumOff val="8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4966938"/>
              <a:satOff val="19906"/>
              <a:lumOff val="4314"/>
              <a:alphaOff val="0"/>
            </a:schemeClr>
          </a:fillRef>
          <a:effectRef idx="1">
            <a:schemeClr val="accent5">
              <a:hueOff val="-4966938"/>
              <a:satOff val="19906"/>
              <a:lumOff val="4314"/>
              <a:alphaOff val="0"/>
            </a:schemeClr>
          </a:effectRef>
          <a:fontRef idx="minor">
            <a:schemeClr val="dk1"/>
          </a:fontRef>
        </p:style>
        <p:txBody>
          <a:bodyPr/>
          <a:lstStyle/>
          <a:p>
            <a:r>
              <a:rPr lang="zh-TW" altLang="zh-TW" sz="2400" dirty="0">
                <a:solidFill>
                  <a:srgbClr val="C00000"/>
                </a:solidFill>
                <a:latin typeface="標楷體" pitchFamily="65" charset="-120"/>
                <a:ea typeface="標楷體" pitchFamily="65" charset="-120"/>
              </a:rPr>
              <a:t>有第四條第一項各款情事者，除第四十款應於接獲本中心通知後一小時內輸入外，餘應於事實發生日起次一營業日交易時間開始</a:t>
            </a:r>
            <a:r>
              <a:rPr lang="zh-TW" altLang="zh-TW" sz="3200" strike="sngStrike" dirty="0">
                <a:solidFill>
                  <a:srgbClr val="C00000"/>
                </a:solidFill>
                <a:latin typeface="標楷體" pitchFamily="65" charset="-120"/>
                <a:ea typeface="標楷體" pitchFamily="65" charset="-120"/>
              </a:rPr>
              <a:t>一</a:t>
            </a:r>
            <a:r>
              <a:rPr lang="zh-TW" altLang="zh-TW" sz="3200" b="1" u="sng" dirty="0">
                <a:solidFill>
                  <a:srgbClr val="000099"/>
                </a:solidFill>
                <a:latin typeface="標楷體" pitchFamily="65" charset="-120"/>
                <a:ea typeface="標楷體" pitchFamily="65" charset="-120"/>
              </a:rPr>
              <a:t>二</a:t>
            </a:r>
            <a:r>
              <a:rPr lang="zh-TW" altLang="zh-TW" sz="2400" dirty="0">
                <a:solidFill>
                  <a:srgbClr val="C00000"/>
                </a:solidFill>
                <a:latin typeface="標楷體" pitchFamily="65" charset="-120"/>
                <a:ea typeface="標楷體" pitchFamily="65" charset="-120"/>
              </a:rPr>
              <a:t>小時</a:t>
            </a:r>
            <a:r>
              <a:rPr lang="zh-TW" altLang="zh-TW" sz="2400" dirty="0" smtClean="0">
                <a:solidFill>
                  <a:srgbClr val="C00000"/>
                </a:solidFill>
                <a:latin typeface="標楷體" pitchFamily="65" charset="-120"/>
                <a:ea typeface="標楷體" pitchFamily="65" charset="-120"/>
              </a:rPr>
              <a:t>前輸入</a:t>
            </a:r>
            <a:r>
              <a:rPr lang="zh-TW" altLang="zh-TW" sz="2400" dirty="0">
                <a:solidFill>
                  <a:srgbClr val="C00000"/>
                </a:solidFill>
                <a:latin typeface="標楷體" pitchFamily="65" charset="-120"/>
                <a:ea typeface="標楷體" pitchFamily="65" charset="-120"/>
              </a:rPr>
              <a:t>。但於其前發布新聞稿者，則應同時輸入。</a:t>
            </a:r>
            <a:endParaRPr lang="zh-TW" altLang="en-US" sz="2400" dirty="0">
              <a:solidFill>
                <a:srgbClr val="C00000"/>
              </a:solidFill>
              <a:latin typeface="標楷體" pitchFamily="65" charset="-120"/>
              <a:ea typeface="標楷體" pitchFamily="65" charset="-120"/>
            </a:endParaRPr>
          </a:p>
        </p:txBody>
      </p:sp>
      <p:sp>
        <p:nvSpPr>
          <p:cNvPr id="8" name="雲朵形圖說文字 7"/>
          <p:cNvSpPr/>
          <p:nvPr/>
        </p:nvSpPr>
        <p:spPr>
          <a:xfrm>
            <a:off x="4644008" y="4437112"/>
            <a:ext cx="1656184" cy="648072"/>
          </a:xfrm>
          <a:prstGeom prst="cloudCallout">
            <a:avLst>
              <a:gd name="adj1" fmla="val -53861"/>
              <a:gd name="adj2" fmla="val -722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上午</a:t>
            </a:r>
            <a:r>
              <a:rPr lang="en-US" altLang="zh-TW" dirty="0" smtClean="0"/>
              <a:t>7</a:t>
            </a:r>
            <a:r>
              <a:rPr lang="zh-TW" altLang="en-US" dirty="0" smtClean="0"/>
              <a:t>時</a:t>
            </a:r>
            <a:endParaRPr lang="zh-TW" altLang="en-US" dirty="0"/>
          </a:p>
        </p:txBody>
      </p:sp>
    </p:spTree>
    <p:extLst>
      <p:ext uri="{BB962C8B-B14F-4D97-AF65-F5344CB8AC3E}">
        <p14:creationId xmlns:p14="http://schemas.microsoft.com/office/powerpoint/2010/main" val="6003835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夏至">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42343</TotalTime>
  <Words>6538</Words>
  <Application>Microsoft Office PowerPoint</Application>
  <PresentationFormat>如螢幕大小 (4:3)</PresentationFormat>
  <Paragraphs>562</Paragraphs>
  <Slides>50</Slides>
  <Notes>49</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50</vt:i4>
      </vt:variant>
    </vt:vector>
  </HeadingPairs>
  <TitlesOfParts>
    <vt:vector size="62" baseType="lpstr">
      <vt:lpstr>Arial Unicode MS</vt:lpstr>
      <vt:lpstr>Gill Sans MT</vt:lpstr>
      <vt:lpstr>微軟正黑體</vt:lpstr>
      <vt:lpstr>新細明體</vt:lpstr>
      <vt:lpstr>標楷體</vt:lpstr>
      <vt:lpstr>Arial</vt:lpstr>
      <vt:lpstr>Calibri</vt:lpstr>
      <vt:lpstr>Times New Roman</vt:lpstr>
      <vt:lpstr>Verdana</vt:lpstr>
      <vt:lpstr>Wingdings</vt:lpstr>
      <vt:lpstr>Wingdings 2</vt:lpstr>
      <vt:lpstr>夏至</vt:lpstr>
      <vt:lpstr>重大訊息近期修正重點 及 應注意事項</vt:lpstr>
      <vt:lpstr>大    綱</vt:lpstr>
      <vt:lpstr>PowerPoint 簡報</vt:lpstr>
      <vt:lpstr>一、處理程序近期修正重點(一) </vt:lpstr>
      <vt:lpstr>一、處理程序近期修正重點(一) </vt:lpstr>
      <vt:lpstr>一、處理程序近期修正重點(二) </vt:lpstr>
      <vt:lpstr>一、處理程序近期修正重點(二) </vt:lpstr>
      <vt:lpstr>一、處理程序近期修正重點(二) </vt:lpstr>
      <vt:lpstr>一、處理程序近期修正重點(三) </vt:lpstr>
      <vt:lpstr>一、處理程序近期修正重點(三) </vt:lpstr>
      <vt:lpstr>一、處理程序近期修正重點(三) </vt:lpstr>
      <vt:lpstr>一、處理程序近期修正重點(三) </vt:lpstr>
      <vt:lpstr>一、處理程序近期修正重點(三) </vt:lpstr>
      <vt:lpstr>PowerPoint 簡報</vt:lpstr>
      <vt:lpstr>重大訊息第6條第1項(1/2)</vt:lpstr>
      <vt:lpstr>重大訊息第6條第1項(2/2)</vt:lpstr>
      <vt:lpstr>重大訊息第9條第1項</vt:lpstr>
      <vt:lpstr>重大訊息申報時點(1)</vt:lpstr>
      <vt:lpstr>重大訊息申報時點(2)</vt:lpstr>
      <vt:lpstr>重大訊息申報時點(3)</vt:lpstr>
      <vt:lpstr>重大訊息申報時點(3)~續</vt:lpstr>
      <vt:lpstr>重大訊息申報時點(4)</vt:lpstr>
      <vt:lpstr>重大訊息第6條第1項第3款 【符合重訊記者會款次之重訊公告時點(1）】</vt:lpstr>
      <vt:lpstr>符合重訊記者會款次之重訊公告時點(2)</vt:lpstr>
      <vt:lpstr>符合重訊記者會款次之重訊公告時點(3)</vt:lpstr>
      <vt:lpstr>重大訊息第15條第1項</vt:lpstr>
      <vt:lpstr>PowerPoint 簡報</vt:lpstr>
      <vt:lpstr>應注意事項參考問答集</vt:lpstr>
      <vt:lpstr>壹、重大訊息發布之時機(1/3)</vt:lpstr>
      <vt:lpstr>   壹、重大訊息發布之時機(2/3)</vt:lpstr>
      <vt:lpstr>壹、重大訊息發布之時機(3/3)</vt:lpstr>
      <vt:lpstr>貳、重大訊息發布之內容(1/4)</vt:lpstr>
      <vt:lpstr>貳、重大訊息發布之內容(2/4)</vt:lpstr>
      <vt:lpstr>貳、重大訊息發布之內容(3/4)</vt:lpstr>
      <vt:lpstr>貳、重大訊息發布之內容(4/4)</vt:lpstr>
      <vt:lpstr>參、重大訊息應避免發布之內容</vt:lpstr>
      <vt:lpstr>肆、回應(澄清)媒體報導應注意事項</vt:lpstr>
      <vt:lpstr>伍、發行公司對外發言應注意事項(1/2)</vt:lpstr>
      <vt:lpstr>伍、發行公司對外發言應注意事項(2/2)</vt:lpstr>
      <vt:lpstr>附件：新藥研發重大訊息參考格式(1/4) </vt:lpstr>
      <vt:lpstr>附件：新藥研發重大訊息參考格式(2/4) </vt:lpstr>
      <vt:lpstr>附件：新藥研發重大訊息參考格式(3/4) </vt:lpstr>
      <vt:lpstr>附件：新藥研發重大訊息參考格式(4/4) </vt:lpstr>
      <vt:lpstr>PowerPoint 簡報</vt:lpstr>
      <vt:lpstr>四、近期施行之相關措施</vt:lpstr>
      <vt:lpstr>PowerPoint 簡報</vt:lpstr>
      <vt:lpstr>他山之石，可以攻錯(1)</vt:lpstr>
      <vt:lpstr>他山之石，可以攻錯(2)</vt:lpstr>
      <vt:lpstr>工欲善其事，必先利其器</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LENOVO USER</dc:creator>
  <cp:lastModifiedBy>簡駿貿</cp:lastModifiedBy>
  <cp:revision>2677</cp:revision>
  <cp:lastPrinted>2014-11-18T08:57:53Z</cp:lastPrinted>
  <dcterms:created xsi:type="dcterms:W3CDTF">2009-02-09T08:05:00Z</dcterms:created>
  <dcterms:modified xsi:type="dcterms:W3CDTF">2016-09-12T01:49:18Z</dcterms:modified>
</cp:coreProperties>
</file>