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207" r:id="rId4"/>
  </p:sldMasterIdLst>
  <p:notesMasterIdLst>
    <p:notesMasterId r:id="rId37"/>
  </p:notesMasterIdLst>
  <p:handoutMasterIdLst>
    <p:handoutMasterId r:id="rId38"/>
  </p:handoutMasterIdLst>
  <p:sldIdLst>
    <p:sldId id="350" r:id="rId5"/>
    <p:sldId id="711" r:id="rId6"/>
    <p:sldId id="968" r:id="rId7"/>
    <p:sldId id="924" r:id="rId8"/>
    <p:sldId id="937" r:id="rId9"/>
    <p:sldId id="873" r:id="rId10"/>
    <p:sldId id="931" r:id="rId11"/>
    <p:sldId id="928" r:id="rId12"/>
    <p:sldId id="938" r:id="rId13"/>
    <p:sldId id="940" r:id="rId14"/>
    <p:sldId id="939" r:id="rId15"/>
    <p:sldId id="879" r:id="rId16"/>
    <p:sldId id="920" r:id="rId17"/>
    <p:sldId id="880" r:id="rId18"/>
    <p:sldId id="972" r:id="rId19"/>
    <p:sldId id="973" r:id="rId20"/>
    <p:sldId id="974" r:id="rId21"/>
    <p:sldId id="975" r:id="rId22"/>
    <p:sldId id="976" r:id="rId23"/>
    <p:sldId id="977" r:id="rId24"/>
    <p:sldId id="978" r:id="rId25"/>
    <p:sldId id="979" r:id="rId26"/>
    <p:sldId id="946" r:id="rId27"/>
    <p:sldId id="971" r:id="rId28"/>
    <p:sldId id="922" r:id="rId29"/>
    <p:sldId id="964" r:id="rId30"/>
    <p:sldId id="962" r:id="rId31"/>
    <p:sldId id="966" r:id="rId32"/>
    <p:sldId id="967" r:id="rId33"/>
    <p:sldId id="969" r:id="rId34"/>
    <p:sldId id="970" r:id="rId35"/>
    <p:sldId id="770" r:id="rId36"/>
  </p:sldIdLst>
  <p:sldSz cx="9144000" cy="6858000" type="screen4x3"/>
  <p:notesSz cx="6805613" cy="9939338"/>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993300"/>
    <a:srgbClr val="33CCFF"/>
    <a:srgbClr val="556FB7"/>
    <a:srgbClr val="4E93BE"/>
    <a:srgbClr val="5384B9"/>
    <a:srgbClr val="0000FF"/>
    <a:srgbClr val="FFCC00"/>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淺色樣式 2 - 輔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25E5076-3810-47DD-B79F-674D7AD40C01}" styleName="深色樣式 1 - 輔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2" autoAdjust="0"/>
    <p:restoredTop sz="91352" autoAdjust="0"/>
  </p:normalViewPr>
  <p:slideViewPr>
    <p:cSldViewPr>
      <p:cViewPr varScale="1">
        <p:scale>
          <a:sx n="82" d="100"/>
          <a:sy n="82" d="100"/>
        </p:scale>
        <p:origin x="-1230" y="-90"/>
      </p:cViewPr>
      <p:guideLst>
        <p:guide orient="horz" pos="2160"/>
        <p:guide pos="2880"/>
      </p:guideLst>
    </p:cSldViewPr>
  </p:slideViewPr>
  <p:outlineViewPr>
    <p:cViewPr>
      <p:scale>
        <a:sx n="33" d="100"/>
        <a:sy n="33" d="100"/>
      </p:scale>
      <p:origin x="0" y="186"/>
    </p:cViewPr>
  </p:outlineViewPr>
  <p:notesTextViewPr>
    <p:cViewPr>
      <p:scale>
        <a:sx n="100" d="100"/>
        <a:sy n="100" d="100"/>
      </p:scale>
      <p:origin x="0" y="0"/>
    </p:cViewPr>
  </p:notesTextViewPr>
  <p:sorterViewPr>
    <p:cViewPr>
      <p:scale>
        <a:sx n="66" d="100"/>
        <a:sy n="66" d="100"/>
      </p:scale>
      <p:origin x="0" y="720"/>
    </p:cViewPr>
  </p:sorterViewPr>
  <p:notesViewPr>
    <p:cSldViewPr>
      <p:cViewPr varScale="1">
        <p:scale>
          <a:sx n="47" d="100"/>
          <a:sy n="47" d="100"/>
        </p:scale>
        <p:origin x="-2842" y="-91"/>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iagrams/_rels/data3.xml.rels><?xml version="1.0" encoding="UTF-8" standalone="yes"?>
<Relationships xmlns="http://schemas.openxmlformats.org/package/2006/relationships"><Relationship Id="rId1" Type="http://schemas.openxmlformats.org/officeDocument/2006/relationships/hyperlink" Target="http://www.sfi.org.tw/E/Plate.aspx?ID=3404"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http://www.sfi.org.tw/E/Plate.aspx?ID=3404"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E58F32-2498-4318-A803-56B87F1BFB52}" type="doc">
      <dgm:prSet loTypeId="urn:microsoft.com/office/officeart/2005/8/layout/hList1" loCatId="list" qsTypeId="urn:microsoft.com/office/officeart/2005/8/quickstyle/simple5" qsCatId="simple" csTypeId="urn:microsoft.com/office/officeart/2005/8/colors/colorful3" csCatId="colorful" phldr="1"/>
      <dgm:spPr/>
      <dgm:t>
        <a:bodyPr/>
        <a:lstStyle/>
        <a:p>
          <a:endParaRPr lang="zh-TW" altLang="en-US"/>
        </a:p>
      </dgm:t>
    </dgm:pt>
    <dgm:pt modelId="{7FA0B0BC-CF49-48FC-AACD-496FD792372C}">
      <dgm:prSet phldrT="[文字]" custT="1"/>
      <dgm:spPr/>
      <dgm:t>
        <a:bodyPr/>
        <a:lstStyle/>
        <a:p>
          <a:r>
            <a:rPr lang="en-US" altLang="zh-TW" sz="2800" b="1" dirty="0" smtClean="0"/>
            <a:t>A</a:t>
          </a:r>
          <a:r>
            <a:rPr lang="zh-TW" altLang="en-US" sz="2800" b="1" smtClean="0"/>
            <a:t>題型</a:t>
          </a:r>
          <a:endParaRPr lang="zh-TW" altLang="en-US" sz="2800" b="1" dirty="0"/>
        </a:p>
      </dgm:t>
    </dgm:pt>
    <dgm:pt modelId="{F56BE168-65CC-44DE-BC75-BC95DC42F4C8}" type="parTrans" cxnId="{64E53A71-29D5-407E-A2FF-28114B67C7D5}">
      <dgm:prSet/>
      <dgm:spPr/>
      <dgm:t>
        <a:bodyPr/>
        <a:lstStyle/>
        <a:p>
          <a:endParaRPr lang="zh-TW" altLang="en-US"/>
        </a:p>
      </dgm:t>
    </dgm:pt>
    <dgm:pt modelId="{C21930C0-D7E0-4971-B067-8FED32F0F0EC}" type="sibTrans" cxnId="{64E53A71-29D5-407E-A2FF-28114B67C7D5}">
      <dgm:prSet/>
      <dgm:spPr/>
      <dgm:t>
        <a:bodyPr/>
        <a:lstStyle/>
        <a:p>
          <a:endParaRPr lang="zh-TW" altLang="en-US"/>
        </a:p>
      </dgm:t>
    </dgm:pt>
    <dgm:pt modelId="{84376971-DF6D-405F-8CB7-E618EAE857BB}">
      <dgm:prSet phldrT="[文字]" custT="1"/>
      <dgm:spPr/>
      <dgm:t>
        <a:bodyPr/>
        <a:lstStyle/>
        <a:p>
          <a:r>
            <a:rPr lang="zh-TW" altLang="en-US" sz="2000" dirty="0" smtClean="0">
              <a:solidFill>
                <a:schemeClr val="tx2">
                  <a:lumMod val="50000"/>
                </a:schemeClr>
              </a:solidFill>
              <a:latin typeface="標楷體" pitchFamily="65" charset="-120"/>
              <a:ea typeface="標楷體" pitchFamily="65" charset="-120"/>
            </a:rPr>
            <a:t>全部受評公司均適用</a:t>
          </a:r>
          <a:endParaRPr lang="zh-TW" altLang="en-US" sz="2000" dirty="0">
            <a:solidFill>
              <a:schemeClr val="tx2">
                <a:lumMod val="50000"/>
              </a:schemeClr>
            </a:solidFill>
            <a:latin typeface="標楷體" pitchFamily="65" charset="-120"/>
            <a:ea typeface="標楷體" pitchFamily="65" charset="-120"/>
          </a:endParaRPr>
        </a:p>
      </dgm:t>
    </dgm:pt>
    <dgm:pt modelId="{853B9DC8-E3AC-409E-8C2B-BF7173FDFFD2}" type="parTrans" cxnId="{7CC3FAC3-3E24-40BE-9F9F-BDC2CB1C499F}">
      <dgm:prSet/>
      <dgm:spPr/>
      <dgm:t>
        <a:bodyPr/>
        <a:lstStyle/>
        <a:p>
          <a:endParaRPr lang="zh-TW" altLang="en-US"/>
        </a:p>
      </dgm:t>
    </dgm:pt>
    <dgm:pt modelId="{21773311-F835-411C-8D5C-3251A743973D}" type="sibTrans" cxnId="{7CC3FAC3-3E24-40BE-9F9F-BDC2CB1C499F}">
      <dgm:prSet/>
      <dgm:spPr/>
      <dgm:t>
        <a:bodyPr/>
        <a:lstStyle/>
        <a:p>
          <a:endParaRPr lang="zh-TW" altLang="en-US"/>
        </a:p>
      </dgm:t>
    </dgm:pt>
    <dgm:pt modelId="{BFDB7BE1-BD80-4801-A8FE-B239EC2536BB}">
      <dgm:prSet phldrT="[文字]" custT="1"/>
      <dgm:spPr/>
      <dgm:t>
        <a:bodyPr/>
        <a:lstStyle/>
        <a:p>
          <a:r>
            <a:rPr lang="en-US" altLang="zh-TW" sz="2800" b="1" dirty="0" smtClean="0"/>
            <a:t>B</a:t>
          </a:r>
          <a:r>
            <a:rPr lang="zh-TW" altLang="en-US" sz="2800" b="1" smtClean="0"/>
            <a:t>題型</a:t>
          </a:r>
          <a:endParaRPr lang="zh-TW" altLang="en-US" sz="2800" b="1" dirty="0"/>
        </a:p>
      </dgm:t>
    </dgm:pt>
    <dgm:pt modelId="{6A103C54-EB28-4033-B035-DB0540394C7E}" type="parTrans" cxnId="{9B24C82B-7B5A-4CDF-B69C-93F75F1CD526}">
      <dgm:prSet/>
      <dgm:spPr/>
      <dgm:t>
        <a:bodyPr/>
        <a:lstStyle/>
        <a:p>
          <a:endParaRPr lang="zh-TW" altLang="en-US"/>
        </a:p>
      </dgm:t>
    </dgm:pt>
    <dgm:pt modelId="{40983605-98E7-4E90-AD3D-A3CCEC7EE24A}" type="sibTrans" cxnId="{9B24C82B-7B5A-4CDF-B69C-93F75F1CD526}">
      <dgm:prSet/>
      <dgm:spPr/>
      <dgm:t>
        <a:bodyPr/>
        <a:lstStyle/>
        <a:p>
          <a:endParaRPr lang="zh-TW" altLang="en-US"/>
        </a:p>
      </dgm:t>
    </dgm:pt>
    <dgm:pt modelId="{B0B64428-3311-4C02-862C-079131683BDA}">
      <dgm:prSet phldrT="[文字]" custT="1"/>
      <dgm:spPr/>
      <dgm:t>
        <a:bodyPr/>
        <a:lstStyle/>
        <a:p>
          <a:pPr marL="228600"/>
          <a:r>
            <a:rPr lang="zh-TW" altLang="en-US" sz="2000" dirty="0" smtClean="0">
              <a:solidFill>
                <a:schemeClr val="tx2">
                  <a:lumMod val="50000"/>
                </a:schemeClr>
              </a:solidFill>
              <a:latin typeface="標楷體" pitchFamily="65" charset="-120"/>
              <a:ea typeface="標楷體" pitchFamily="65" charset="-120"/>
            </a:rPr>
            <a:t>部分公司不適用</a:t>
          </a:r>
          <a:endParaRPr lang="zh-TW" altLang="en-US" sz="2000" dirty="0">
            <a:solidFill>
              <a:schemeClr val="tx2">
                <a:lumMod val="50000"/>
              </a:schemeClr>
            </a:solidFill>
            <a:latin typeface="標楷體" pitchFamily="65" charset="-120"/>
            <a:ea typeface="標楷體" pitchFamily="65" charset="-120"/>
          </a:endParaRPr>
        </a:p>
      </dgm:t>
    </dgm:pt>
    <dgm:pt modelId="{BFCB4A3C-B97E-4A31-B455-30D117F1E1FA}" type="parTrans" cxnId="{7A9C568B-43EA-4893-A481-CB32D738FC7E}">
      <dgm:prSet/>
      <dgm:spPr/>
      <dgm:t>
        <a:bodyPr/>
        <a:lstStyle/>
        <a:p>
          <a:endParaRPr lang="zh-TW" altLang="en-US"/>
        </a:p>
      </dgm:t>
    </dgm:pt>
    <dgm:pt modelId="{ECA84160-2E95-43EE-9E2A-17BEB687AF49}" type="sibTrans" cxnId="{7A9C568B-43EA-4893-A481-CB32D738FC7E}">
      <dgm:prSet/>
      <dgm:spPr/>
      <dgm:t>
        <a:bodyPr/>
        <a:lstStyle/>
        <a:p>
          <a:endParaRPr lang="zh-TW" altLang="en-US"/>
        </a:p>
      </dgm:t>
    </dgm:pt>
    <dgm:pt modelId="{828005F0-4F51-4223-923A-9A3DE8F8D6F8}">
      <dgm:prSet phldrT="[文字]" custT="1"/>
      <dgm:spPr/>
      <dgm:t>
        <a:bodyPr/>
        <a:lstStyle/>
        <a:p>
          <a:r>
            <a:rPr lang="en-US" altLang="zh-TW" sz="2800" b="1" dirty="0" smtClean="0"/>
            <a:t>C</a:t>
          </a:r>
          <a:r>
            <a:rPr lang="zh-TW" altLang="en-US" sz="2800" b="1" dirty="0" smtClean="0"/>
            <a:t>題型</a:t>
          </a:r>
          <a:endParaRPr lang="zh-TW" altLang="en-US" sz="2800" b="1" dirty="0"/>
        </a:p>
      </dgm:t>
    </dgm:pt>
    <dgm:pt modelId="{CAE021EA-F519-4517-AAA5-47B6D1B35EC2}" type="parTrans" cxnId="{99606EB0-AABF-417E-8248-AD88B8948CF8}">
      <dgm:prSet/>
      <dgm:spPr/>
      <dgm:t>
        <a:bodyPr/>
        <a:lstStyle/>
        <a:p>
          <a:endParaRPr lang="zh-TW" altLang="en-US"/>
        </a:p>
      </dgm:t>
    </dgm:pt>
    <dgm:pt modelId="{BBE2834B-9AF1-4977-A757-DCE61CA3D9C6}" type="sibTrans" cxnId="{99606EB0-AABF-417E-8248-AD88B8948CF8}">
      <dgm:prSet/>
      <dgm:spPr/>
      <dgm:t>
        <a:bodyPr/>
        <a:lstStyle/>
        <a:p>
          <a:endParaRPr lang="zh-TW" altLang="en-US"/>
        </a:p>
      </dgm:t>
    </dgm:pt>
    <dgm:pt modelId="{B857D234-C047-428E-AD01-F004D215598B}">
      <dgm:prSet phldrT="[文字]" custT="1"/>
      <dgm:spPr/>
      <dgm:t>
        <a:bodyPr/>
        <a:lstStyle/>
        <a:p>
          <a:r>
            <a:rPr lang="zh-TW" altLang="en-US" sz="2000" dirty="0" smtClean="0">
              <a:solidFill>
                <a:schemeClr val="tx2">
                  <a:lumMod val="50000"/>
                </a:schemeClr>
              </a:solidFill>
              <a:latin typeface="標楷體" pitchFamily="65" charset="-120"/>
              <a:ea typeface="標楷體" pitchFamily="65" charset="-120"/>
            </a:rPr>
            <a:t>對採行公司予以給分，未採行者則不適用</a:t>
          </a:r>
          <a:endParaRPr lang="zh-TW" altLang="en-US" sz="2000" dirty="0">
            <a:solidFill>
              <a:schemeClr val="tx2">
                <a:lumMod val="50000"/>
              </a:schemeClr>
            </a:solidFill>
            <a:latin typeface="標楷體" pitchFamily="65" charset="-120"/>
            <a:ea typeface="標楷體" pitchFamily="65" charset="-120"/>
          </a:endParaRPr>
        </a:p>
      </dgm:t>
    </dgm:pt>
    <dgm:pt modelId="{A4415515-95B8-4414-B69C-A8A0EE2D4309}" type="parTrans" cxnId="{F45022A1-2F77-4C41-949E-6D34B17AE1E9}">
      <dgm:prSet/>
      <dgm:spPr/>
      <dgm:t>
        <a:bodyPr/>
        <a:lstStyle/>
        <a:p>
          <a:endParaRPr lang="zh-TW" altLang="en-US"/>
        </a:p>
      </dgm:t>
    </dgm:pt>
    <dgm:pt modelId="{64A62CD5-8FEB-4C87-96EF-75E6A6156222}" type="sibTrans" cxnId="{F45022A1-2F77-4C41-949E-6D34B17AE1E9}">
      <dgm:prSet/>
      <dgm:spPr/>
      <dgm:t>
        <a:bodyPr/>
        <a:lstStyle/>
        <a:p>
          <a:endParaRPr lang="zh-TW" altLang="en-US"/>
        </a:p>
      </dgm:t>
    </dgm:pt>
    <dgm:pt modelId="{159BA6A8-ADFC-4328-AB08-D7DBD198A74C}">
      <dgm:prSet phldrT="[文字]" custT="1"/>
      <dgm:spPr/>
      <dgm:t>
        <a:bodyPr/>
        <a:lstStyle/>
        <a:p>
          <a:r>
            <a:rPr lang="zh-TW" altLang="en-US" sz="2000" dirty="0" smtClean="0">
              <a:solidFill>
                <a:schemeClr val="tx2">
                  <a:lumMod val="50000"/>
                </a:schemeClr>
              </a:solidFill>
              <a:latin typeface="標楷體" pitchFamily="65" charset="-120"/>
              <a:ea typeface="標楷體" pitchFamily="65" charset="-120"/>
            </a:rPr>
            <a:t>多屬國際間重視議題，然考量我國政策推動時程及實務運作現況，尚不宜直接採計是與否之計分型態者。</a:t>
          </a:r>
          <a:endParaRPr lang="zh-TW" altLang="en-US" sz="2000" dirty="0">
            <a:solidFill>
              <a:schemeClr val="tx2">
                <a:lumMod val="50000"/>
              </a:schemeClr>
            </a:solidFill>
            <a:latin typeface="標楷體" pitchFamily="65" charset="-120"/>
            <a:ea typeface="標楷體" pitchFamily="65" charset="-120"/>
          </a:endParaRPr>
        </a:p>
      </dgm:t>
    </dgm:pt>
    <dgm:pt modelId="{1FA6C664-A299-420B-AEF0-672B009C37D5}" type="parTrans" cxnId="{545EDB80-B109-4968-AFAC-3F0EAF95A33A}">
      <dgm:prSet/>
      <dgm:spPr/>
      <dgm:t>
        <a:bodyPr/>
        <a:lstStyle/>
        <a:p>
          <a:endParaRPr lang="zh-TW" altLang="en-US"/>
        </a:p>
      </dgm:t>
    </dgm:pt>
    <dgm:pt modelId="{CFC0ECE2-01A8-4F82-A7A7-ED871599EBB8}" type="sibTrans" cxnId="{545EDB80-B109-4968-AFAC-3F0EAF95A33A}">
      <dgm:prSet/>
      <dgm:spPr/>
      <dgm:t>
        <a:bodyPr/>
        <a:lstStyle/>
        <a:p>
          <a:endParaRPr lang="zh-TW" altLang="en-US"/>
        </a:p>
      </dgm:t>
    </dgm:pt>
    <dgm:pt modelId="{184388BD-EF2E-4B44-9A3B-C8733540CC9D}">
      <dgm:prSet phldrT="[文字]" custT="1"/>
      <dgm:spPr/>
      <dgm:t>
        <a:bodyPr/>
        <a:lstStyle/>
        <a:p>
          <a:r>
            <a:rPr lang="zh-TW" altLang="en-US" sz="2000" dirty="0" smtClean="0">
              <a:solidFill>
                <a:schemeClr val="tx2">
                  <a:lumMod val="50000"/>
                </a:schemeClr>
              </a:solidFill>
              <a:latin typeface="標楷體" pitchFamily="65" charset="-120"/>
              <a:ea typeface="標楷體" pitchFamily="65" charset="-120"/>
            </a:rPr>
            <a:t>不適用者的計分方式為分子分母皆減除。</a:t>
          </a:r>
          <a:endParaRPr lang="zh-TW" altLang="en-US" sz="2000" dirty="0">
            <a:solidFill>
              <a:schemeClr val="tx2">
                <a:lumMod val="50000"/>
              </a:schemeClr>
            </a:solidFill>
            <a:latin typeface="標楷體" pitchFamily="65" charset="-120"/>
            <a:ea typeface="標楷體" pitchFamily="65" charset="-120"/>
          </a:endParaRPr>
        </a:p>
      </dgm:t>
    </dgm:pt>
    <dgm:pt modelId="{E4D99DD6-980E-4CB3-BB7A-9A2BEC47CCA1}" type="parTrans" cxnId="{FBADA3E2-94C5-4527-B0FC-1535E919FF25}">
      <dgm:prSet/>
      <dgm:spPr/>
      <dgm:t>
        <a:bodyPr/>
        <a:lstStyle/>
        <a:p>
          <a:endParaRPr lang="zh-TW" altLang="en-US"/>
        </a:p>
      </dgm:t>
    </dgm:pt>
    <dgm:pt modelId="{CC3A5CA9-BE6E-4699-96BF-8835A20C3FA0}" type="sibTrans" cxnId="{FBADA3E2-94C5-4527-B0FC-1535E919FF25}">
      <dgm:prSet/>
      <dgm:spPr/>
      <dgm:t>
        <a:bodyPr/>
        <a:lstStyle/>
        <a:p>
          <a:endParaRPr lang="zh-TW" altLang="en-US"/>
        </a:p>
      </dgm:t>
    </dgm:pt>
    <dgm:pt modelId="{A13EE719-C6AE-4597-8B8D-B548349C6C44}">
      <dgm:prSet phldrT="[文字]" custT="1"/>
      <dgm:spPr/>
      <dgm:t>
        <a:bodyPr/>
        <a:lstStyle/>
        <a:p>
          <a:pPr marL="228600"/>
          <a:r>
            <a:rPr lang="zh-TW" altLang="en-US" sz="2000" dirty="0" smtClean="0">
              <a:solidFill>
                <a:schemeClr val="tx2">
                  <a:lumMod val="50000"/>
                </a:schemeClr>
              </a:solidFill>
              <a:latin typeface="標楷體" pitchFamily="65" charset="-120"/>
              <a:ea typeface="標楷體" pitchFamily="65" charset="-120"/>
            </a:rPr>
            <a:t>受評年度無下列情形者即不適用：            </a:t>
          </a:r>
          <a:endParaRPr lang="zh-TW" altLang="en-US" sz="2000" dirty="0">
            <a:solidFill>
              <a:schemeClr val="tx2">
                <a:lumMod val="50000"/>
              </a:schemeClr>
            </a:solidFill>
            <a:latin typeface="標楷體" pitchFamily="65" charset="-120"/>
            <a:ea typeface="標楷體" pitchFamily="65" charset="-120"/>
          </a:endParaRPr>
        </a:p>
      </dgm:t>
    </dgm:pt>
    <dgm:pt modelId="{86DF2FC5-DDC1-4688-83ED-473B28CF4BB6}" type="parTrans" cxnId="{81A168F4-9814-4914-A5CC-BF747E0D4AA4}">
      <dgm:prSet/>
      <dgm:spPr/>
      <dgm:t>
        <a:bodyPr/>
        <a:lstStyle/>
        <a:p>
          <a:endParaRPr lang="zh-TW" altLang="en-US"/>
        </a:p>
      </dgm:t>
    </dgm:pt>
    <dgm:pt modelId="{F0B6E5EC-92DD-43BF-9F57-2E88D53A3824}" type="sibTrans" cxnId="{81A168F4-9814-4914-A5CC-BF747E0D4AA4}">
      <dgm:prSet/>
      <dgm:spPr/>
      <dgm:t>
        <a:bodyPr/>
        <a:lstStyle/>
        <a:p>
          <a:endParaRPr lang="zh-TW" altLang="en-US"/>
        </a:p>
      </dgm:t>
    </dgm:pt>
    <dgm:pt modelId="{BB1EB10A-B308-4676-974A-10BC41FC63C3}">
      <dgm:prSet phldrT="[文字]" custT="1"/>
      <dgm:spPr/>
      <dgm:t>
        <a:bodyPr/>
        <a:lstStyle/>
        <a:p>
          <a:pPr marL="468000"/>
          <a:r>
            <a:rPr lang="zh-TW" altLang="en-US" sz="2000" dirty="0" smtClean="0">
              <a:solidFill>
                <a:schemeClr val="tx2">
                  <a:lumMod val="50000"/>
                </a:schemeClr>
              </a:solidFill>
              <a:latin typeface="標楷體" pitchFamily="65" charset="-120"/>
              <a:ea typeface="標楷體" pitchFamily="65" charset="-120"/>
            </a:rPr>
            <a:t>改</a:t>
          </a:r>
          <a:r>
            <a:rPr lang="en-US" altLang="zh-TW" sz="2000" dirty="0" smtClean="0">
              <a:solidFill>
                <a:schemeClr val="tx2">
                  <a:lumMod val="50000"/>
                </a:schemeClr>
              </a:solidFill>
              <a:latin typeface="標楷體" pitchFamily="65" charset="-120"/>
              <a:ea typeface="標楷體" pitchFamily="65" charset="-120"/>
            </a:rPr>
            <a:t>(</a:t>
          </a:r>
          <a:r>
            <a:rPr lang="zh-TW" altLang="en-US" sz="2000" dirty="0" smtClean="0">
              <a:solidFill>
                <a:schemeClr val="tx2">
                  <a:lumMod val="50000"/>
                </a:schemeClr>
              </a:solidFill>
              <a:latin typeface="標楷體" pitchFamily="65" charset="-120"/>
              <a:ea typeface="標楷體" pitchFamily="65" charset="-120"/>
            </a:rPr>
            <a:t>補</a:t>
          </a:r>
          <a:r>
            <a:rPr lang="en-US" altLang="zh-TW" sz="2000" dirty="0" smtClean="0">
              <a:solidFill>
                <a:schemeClr val="tx2">
                  <a:lumMod val="50000"/>
                </a:schemeClr>
              </a:solidFill>
              <a:latin typeface="標楷體" pitchFamily="65" charset="-120"/>
              <a:ea typeface="標楷體" pitchFamily="65" charset="-120"/>
            </a:rPr>
            <a:t>)</a:t>
          </a:r>
          <a:r>
            <a:rPr lang="zh-TW" altLang="en-US" sz="2000" dirty="0" smtClean="0">
              <a:solidFill>
                <a:schemeClr val="tx2">
                  <a:lumMod val="50000"/>
                </a:schemeClr>
              </a:solidFill>
              <a:latin typeface="標楷體" pitchFamily="65" charset="-120"/>
              <a:ea typeface="標楷體" pitchFamily="65" charset="-120"/>
            </a:rPr>
            <a:t>選董事、監察人</a:t>
          </a:r>
          <a:endParaRPr lang="zh-TW" altLang="en-US" sz="2000" dirty="0">
            <a:solidFill>
              <a:schemeClr val="tx2">
                <a:lumMod val="50000"/>
              </a:schemeClr>
            </a:solidFill>
            <a:latin typeface="標楷體" pitchFamily="65" charset="-120"/>
            <a:ea typeface="標楷體" pitchFamily="65" charset="-120"/>
          </a:endParaRPr>
        </a:p>
      </dgm:t>
    </dgm:pt>
    <dgm:pt modelId="{647D821A-A49C-4941-B4F3-AEFFFF5EF326}" type="parTrans" cxnId="{97A347FE-96F4-4395-8DBC-7B7498D9BB00}">
      <dgm:prSet/>
      <dgm:spPr/>
      <dgm:t>
        <a:bodyPr/>
        <a:lstStyle/>
        <a:p>
          <a:endParaRPr lang="zh-TW" altLang="en-US"/>
        </a:p>
      </dgm:t>
    </dgm:pt>
    <dgm:pt modelId="{CE97060C-4472-446E-B408-5CB201EE2123}" type="sibTrans" cxnId="{97A347FE-96F4-4395-8DBC-7B7498D9BB00}">
      <dgm:prSet/>
      <dgm:spPr/>
      <dgm:t>
        <a:bodyPr/>
        <a:lstStyle/>
        <a:p>
          <a:endParaRPr lang="zh-TW" altLang="en-US"/>
        </a:p>
      </dgm:t>
    </dgm:pt>
    <dgm:pt modelId="{86854A27-0B0C-440B-85D3-E602F17C6C9D}" type="pres">
      <dgm:prSet presAssocID="{B5E58F32-2498-4318-A803-56B87F1BFB52}" presName="Name0" presStyleCnt="0">
        <dgm:presLayoutVars>
          <dgm:dir/>
          <dgm:animLvl val="lvl"/>
          <dgm:resizeHandles val="exact"/>
        </dgm:presLayoutVars>
      </dgm:prSet>
      <dgm:spPr/>
      <dgm:t>
        <a:bodyPr/>
        <a:lstStyle/>
        <a:p>
          <a:endParaRPr lang="zh-TW" altLang="en-US"/>
        </a:p>
      </dgm:t>
    </dgm:pt>
    <dgm:pt modelId="{7E724CF6-7927-4BB7-AF0B-91D7ECC068AE}" type="pres">
      <dgm:prSet presAssocID="{7FA0B0BC-CF49-48FC-AACD-496FD792372C}" presName="composite" presStyleCnt="0"/>
      <dgm:spPr/>
      <dgm:t>
        <a:bodyPr/>
        <a:lstStyle/>
        <a:p>
          <a:endParaRPr lang="zh-TW" altLang="en-US"/>
        </a:p>
      </dgm:t>
    </dgm:pt>
    <dgm:pt modelId="{02E87C91-046C-4B70-BA21-84DFE25E3C8C}" type="pres">
      <dgm:prSet presAssocID="{7FA0B0BC-CF49-48FC-AACD-496FD792372C}" presName="parTx" presStyleLbl="alignNode1" presStyleIdx="0" presStyleCnt="3" custScaleY="100000">
        <dgm:presLayoutVars>
          <dgm:chMax val="0"/>
          <dgm:chPref val="0"/>
          <dgm:bulletEnabled val="1"/>
        </dgm:presLayoutVars>
      </dgm:prSet>
      <dgm:spPr/>
      <dgm:t>
        <a:bodyPr/>
        <a:lstStyle/>
        <a:p>
          <a:endParaRPr lang="zh-TW" altLang="en-US"/>
        </a:p>
      </dgm:t>
    </dgm:pt>
    <dgm:pt modelId="{BF9C8D0A-8BB3-4666-9252-11D2E4336F2E}" type="pres">
      <dgm:prSet presAssocID="{7FA0B0BC-CF49-48FC-AACD-496FD792372C}" presName="desTx" presStyleLbl="alignAccFollowNode1" presStyleIdx="0" presStyleCnt="3">
        <dgm:presLayoutVars>
          <dgm:bulletEnabled val="1"/>
        </dgm:presLayoutVars>
      </dgm:prSet>
      <dgm:spPr/>
      <dgm:t>
        <a:bodyPr/>
        <a:lstStyle/>
        <a:p>
          <a:endParaRPr lang="zh-TW" altLang="en-US"/>
        </a:p>
      </dgm:t>
    </dgm:pt>
    <dgm:pt modelId="{F598A7FA-67D7-4527-9340-387D3FA7295E}" type="pres">
      <dgm:prSet presAssocID="{C21930C0-D7E0-4971-B067-8FED32F0F0EC}" presName="space" presStyleCnt="0"/>
      <dgm:spPr/>
      <dgm:t>
        <a:bodyPr/>
        <a:lstStyle/>
        <a:p>
          <a:endParaRPr lang="zh-TW" altLang="en-US"/>
        </a:p>
      </dgm:t>
    </dgm:pt>
    <dgm:pt modelId="{580911C4-F79B-4AD9-9205-CF993913C821}" type="pres">
      <dgm:prSet presAssocID="{BFDB7BE1-BD80-4801-A8FE-B239EC2536BB}" presName="composite" presStyleCnt="0"/>
      <dgm:spPr/>
      <dgm:t>
        <a:bodyPr/>
        <a:lstStyle/>
        <a:p>
          <a:endParaRPr lang="zh-TW" altLang="en-US"/>
        </a:p>
      </dgm:t>
    </dgm:pt>
    <dgm:pt modelId="{78524028-D478-4564-9EB1-87580A31CC19}" type="pres">
      <dgm:prSet presAssocID="{BFDB7BE1-BD80-4801-A8FE-B239EC2536BB}" presName="parTx" presStyleLbl="alignNode1" presStyleIdx="1" presStyleCnt="3" custScaleY="100000">
        <dgm:presLayoutVars>
          <dgm:chMax val="0"/>
          <dgm:chPref val="0"/>
          <dgm:bulletEnabled val="1"/>
        </dgm:presLayoutVars>
      </dgm:prSet>
      <dgm:spPr/>
      <dgm:t>
        <a:bodyPr/>
        <a:lstStyle/>
        <a:p>
          <a:endParaRPr lang="zh-TW" altLang="en-US"/>
        </a:p>
      </dgm:t>
    </dgm:pt>
    <dgm:pt modelId="{331BE74C-4559-4533-A5EE-EDBE963D35E2}" type="pres">
      <dgm:prSet presAssocID="{BFDB7BE1-BD80-4801-A8FE-B239EC2536BB}" presName="desTx" presStyleLbl="alignAccFollowNode1" presStyleIdx="1" presStyleCnt="3">
        <dgm:presLayoutVars>
          <dgm:bulletEnabled val="1"/>
        </dgm:presLayoutVars>
      </dgm:prSet>
      <dgm:spPr/>
      <dgm:t>
        <a:bodyPr/>
        <a:lstStyle/>
        <a:p>
          <a:endParaRPr lang="zh-TW" altLang="en-US"/>
        </a:p>
      </dgm:t>
    </dgm:pt>
    <dgm:pt modelId="{6BC36B85-EDB5-41E5-A3ED-16E6A43CFFEB}" type="pres">
      <dgm:prSet presAssocID="{40983605-98E7-4E90-AD3D-A3CCEC7EE24A}" presName="space" presStyleCnt="0"/>
      <dgm:spPr/>
      <dgm:t>
        <a:bodyPr/>
        <a:lstStyle/>
        <a:p>
          <a:endParaRPr lang="zh-TW" altLang="en-US"/>
        </a:p>
      </dgm:t>
    </dgm:pt>
    <dgm:pt modelId="{4FDF1E82-BDAB-4589-9F45-49974026A8FC}" type="pres">
      <dgm:prSet presAssocID="{828005F0-4F51-4223-923A-9A3DE8F8D6F8}" presName="composite" presStyleCnt="0"/>
      <dgm:spPr/>
      <dgm:t>
        <a:bodyPr/>
        <a:lstStyle/>
        <a:p>
          <a:endParaRPr lang="zh-TW" altLang="en-US"/>
        </a:p>
      </dgm:t>
    </dgm:pt>
    <dgm:pt modelId="{9109F162-E3C9-41F5-BA42-3A6C612F0792}" type="pres">
      <dgm:prSet presAssocID="{828005F0-4F51-4223-923A-9A3DE8F8D6F8}" presName="parTx" presStyleLbl="alignNode1" presStyleIdx="2" presStyleCnt="3" custScaleY="100000">
        <dgm:presLayoutVars>
          <dgm:chMax val="0"/>
          <dgm:chPref val="0"/>
          <dgm:bulletEnabled val="1"/>
        </dgm:presLayoutVars>
      </dgm:prSet>
      <dgm:spPr/>
      <dgm:t>
        <a:bodyPr/>
        <a:lstStyle/>
        <a:p>
          <a:endParaRPr lang="zh-TW" altLang="en-US"/>
        </a:p>
      </dgm:t>
    </dgm:pt>
    <dgm:pt modelId="{A636EDDE-A96A-482C-A1D9-2C046012CFE6}" type="pres">
      <dgm:prSet presAssocID="{828005F0-4F51-4223-923A-9A3DE8F8D6F8}" presName="desTx" presStyleLbl="alignAccFollowNode1" presStyleIdx="2" presStyleCnt="3">
        <dgm:presLayoutVars>
          <dgm:bulletEnabled val="1"/>
        </dgm:presLayoutVars>
      </dgm:prSet>
      <dgm:spPr/>
      <dgm:t>
        <a:bodyPr/>
        <a:lstStyle/>
        <a:p>
          <a:endParaRPr lang="zh-TW" altLang="en-US"/>
        </a:p>
      </dgm:t>
    </dgm:pt>
  </dgm:ptLst>
  <dgm:cxnLst>
    <dgm:cxn modelId="{7A9C568B-43EA-4893-A481-CB32D738FC7E}" srcId="{BFDB7BE1-BD80-4801-A8FE-B239EC2536BB}" destId="{B0B64428-3311-4C02-862C-079131683BDA}" srcOrd="0" destOrd="0" parTransId="{BFCB4A3C-B97E-4A31-B455-30D117F1E1FA}" sibTransId="{ECA84160-2E95-43EE-9E2A-17BEB687AF49}"/>
    <dgm:cxn modelId="{2D42E57F-D2CC-458C-9F6E-06369723FB5C}" type="presOf" srcId="{B5E58F32-2498-4318-A803-56B87F1BFB52}" destId="{86854A27-0B0C-440B-85D3-E602F17C6C9D}" srcOrd="0" destOrd="0" presId="urn:microsoft.com/office/officeart/2005/8/layout/hList1"/>
    <dgm:cxn modelId="{FBADA3E2-94C5-4527-B0FC-1535E919FF25}" srcId="{828005F0-4F51-4223-923A-9A3DE8F8D6F8}" destId="{184388BD-EF2E-4B44-9A3B-C8733540CC9D}" srcOrd="1" destOrd="0" parTransId="{E4D99DD6-980E-4CB3-BB7A-9A2BEC47CCA1}" sibTransId="{CC3A5CA9-BE6E-4699-96BF-8835A20C3FA0}"/>
    <dgm:cxn modelId="{BDB6AD3C-692B-4B68-B264-DDA339ABBEF8}" type="presOf" srcId="{828005F0-4F51-4223-923A-9A3DE8F8D6F8}" destId="{9109F162-E3C9-41F5-BA42-3A6C612F0792}" srcOrd="0" destOrd="0" presId="urn:microsoft.com/office/officeart/2005/8/layout/hList1"/>
    <dgm:cxn modelId="{F45022A1-2F77-4C41-949E-6D34B17AE1E9}" srcId="{828005F0-4F51-4223-923A-9A3DE8F8D6F8}" destId="{B857D234-C047-428E-AD01-F004D215598B}" srcOrd="0" destOrd="0" parTransId="{A4415515-95B8-4414-B69C-A8A0EE2D4309}" sibTransId="{64A62CD5-8FEB-4C87-96EF-75E6A6156222}"/>
    <dgm:cxn modelId="{9B24C82B-7B5A-4CDF-B69C-93F75F1CD526}" srcId="{B5E58F32-2498-4318-A803-56B87F1BFB52}" destId="{BFDB7BE1-BD80-4801-A8FE-B239EC2536BB}" srcOrd="1" destOrd="0" parTransId="{6A103C54-EB28-4033-B035-DB0540394C7E}" sibTransId="{40983605-98E7-4E90-AD3D-A3CCEC7EE24A}"/>
    <dgm:cxn modelId="{71A230C4-8BE8-4A90-A0BE-327740BD2AC0}" type="presOf" srcId="{B857D234-C047-428E-AD01-F004D215598B}" destId="{A636EDDE-A96A-482C-A1D9-2C046012CFE6}" srcOrd="0" destOrd="0" presId="urn:microsoft.com/office/officeart/2005/8/layout/hList1"/>
    <dgm:cxn modelId="{50C8FEC1-007C-4134-9518-F3E614430B49}" type="presOf" srcId="{84376971-DF6D-405F-8CB7-E618EAE857BB}" destId="{BF9C8D0A-8BB3-4666-9252-11D2E4336F2E}" srcOrd="0" destOrd="0" presId="urn:microsoft.com/office/officeart/2005/8/layout/hList1"/>
    <dgm:cxn modelId="{99606EB0-AABF-417E-8248-AD88B8948CF8}" srcId="{B5E58F32-2498-4318-A803-56B87F1BFB52}" destId="{828005F0-4F51-4223-923A-9A3DE8F8D6F8}" srcOrd="2" destOrd="0" parTransId="{CAE021EA-F519-4517-AAA5-47B6D1B35EC2}" sibTransId="{BBE2834B-9AF1-4977-A757-DCE61CA3D9C6}"/>
    <dgm:cxn modelId="{239C108F-4549-4E92-A0A8-84725DA3C5E9}" type="presOf" srcId="{184388BD-EF2E-4B44-9A3B-C8733540CC9D}" destId="{A636EDDE-A96A-482C-A1D9-2C046012CFE6}" srcOrd="0" destOrd="1" presId="urn:microsoft.com/office/officeart/2005/8/layout/hList1"/>
    <dgm:cxn modelId="{6ED4C266-7434-4909-81A4-DC4A18ADE52A}" type="presOf" srcId="{B0B64428-3311-4C02-862C-079131683BDA}" destId="{331BE74C-4559-4533-A5EE-EDBE963D35E2}" srcOrd="0" destOrd="0" presId="urn:microsoft.com/office/officeart/2005/8/layout/hList1"/>
    <dgm:cxn modelId="{64E53A71-29D5-407E-A2FF-28114B67C7D5}" srcId="{B5E58F32-2498-4318-A803-56B87F1BFB52}" destId="{7FA0B0BC-CF49-48FC-AACD-496FD792372C}" srcOrd="0" destOrd="0" parTransId="{F56BE168-65CC-44DE-BC75-BC95DC42F4C8}" sibTransId="{C21930C0-D7E0-4971-B067-8FED32F0F0EC}"/>
    <dgm:cxn modelId="{97A347FE-96F4-4395-8DBC-7B7498D9BB00}" srcId="{BFDB7BE1-BD80-4801-A8FE-B239EC2536BB}" destId="{BB1EB10A-B308-4676-974A-10BC41FC63C3}" srcOrd="2" destOrd="0" parTransId="{647D821A-A49C-4941-B4F3-AEFFFF5EF326}" sibTransId="{CE97060C-4472-446E-B408-5CB201EE2123}"/>
    <dgm:cxn modelId="{2D9AB862-E4DE-4A15-AF0F-E706144BFFBD}" type="presOf" srcId="{BFDB7BE1-BD80-4801-A8FE-B239EC2536BB}" destId="{78524028-D478-4564-9EB1-87580A31CC19}" srcOrd="0" destOrd="0" presId="urn:microsoft.com/office/officeart/2005/8/layout/hList1"/>
    <dgm:cxn modelId="{81A168F4-9814-4914-A5CC-BF747E0D4AA4}" srcId="{BFDB7BE1-BD80-4801-A8FE-B239EC2536BB}" destId="{A13EE719-C6AE-4597-8B8D-B548349C6C44}" srcOrd="1" destOrd="0" parTransId="{86DF2FC5-DDC1-4688-83ED-473B28CF4BB6}" sibTransId="{F0B6E5EC-92DD-43BF-9F57-2E88D53A3824}"/>
    <dgm:cxn modelId="{FC79110A-FF09-445F-B6FE-7AD69BB4B8D0}" type="presOf" srcId="{7FA0B0BC-CF49-48FC-AACD-496FD792372C}" destId="{02E87C91-046C-4B70-BA21-84DFE25E3C8C}" srcOrd="0" destOrd="0" presId="urn:microsoft.com/office/officeart/2005/8/layout/hList1"/>
    <dgm:cxn modelId="{A01F0682-C335-4561-A940-B6BC19D88CD1}" type="presOf" srcId="{159BA6A8-ADFC-4328-AB08-D7DBD198A74C}" destId="{A636EDDE-A96A-482C-A1D9-2C046012CFE6}" srcOrd="0" destOrd="2" presId="urn:microsoft.com/office/officeart/2005/8/layout/hList1"/>
    <dgm:cxn modelId="{C45791D8-A4CF-47C0-B7FD-F3BA4B7B21CD}" type="presOf" srcId="{A13EE719-C6AE-4597-8B8D-B548349C6C44}" destId="{331BE74C-4559-4533-A5EE-EDBE963D35E2}" srcOrd="0" destOrd="1" presId="urn:microsoft.com/office/officeart/2005/8/layout/hList1"/>
    <dgm:cxn modelId="{545EDB80-B109-4968-AFAC-3F0EAF95A33A}" srcId="{828005F0-4F51-4223-923A-9A3DE8F8D6F8}" destId="{159BA6A8-ADFC-4328-AB08-D7DBD198A74C}" srcOrd="2" destOrd="0" parTransId="{1FA6C664-A299-420B-AEF0-672B009C37D5}" sibTransId="{CFC0ECE2-01A8-4F82-A7A7-ED871599EBB8}"/>
    <dgm:cxn modelId="{20F8192B-8252-46FC-BCA4-FB44064CACD2}" type="presOf" srcId="{BB1EB10A-B308-4676-974A-10BC41FC63C3}" destId="{331BE74C-4559-4533-A5EE-EDBE963D35E2}" srcOrd="0" destOrd="2" presId="urn:microsoft.com/office/officeart/2005/8/layout/hList1"/>
    <dgm:cxn modelId="{7CC3FAC3-3E24-40BE-9F9F-BDC2CB1C499F}" srcId="{7FA0B0BC-CF49-48FC-AACD-496FD792372C}" destId="{84376971-DF6D-405F-8CB7-E618EAE857BB}" srcOrd="0" destOrd="0" parTransId="{853B9DC8-E3AC-409E-8C2B-BF7173FDFFD2}" sibTransId="{21773311-F835-411C-8D5C-3251A743973D}"/>
    <dgm:cxn modelId="{EF2A0811-62C2-4D82-B552-6713C53AB428}" type="presParOf" srcId="{86854A27-0B0C-440B-85D3-E602F17C6C9D}" destId="{7E724CF6-7927-4BB7-AF0B-91D7ECC068AE}" srcOrd="0" destOrd="0" presId="urn:microsoft.com/office/officeart/2005/8/layout/hList1"/>
    <dgm:cxn modelId="{5662F076-2829-4E61-9F70-1586F10526F5}" type="presParOf" srcId="{7E724CF6-7927-4BB7-AF0B-91D7ECC068AE}" destId="{02E87C91-046C-4B70-BA21-84DFE25E3C8C}" srcOrd="0" destOrd="0" presId="urn:microsoft.com/office/officeart/2005/8/layout/hList1"/>
    <dgm:cxn modelId="{72C18EFF-D0CE-4135-83D4-102FE68EF224}" type="presParOf" srcId="{7E724CF6-7927-4BB7-AF0B-91D7ECC068AE}" destId="{BF9C8D0A-8BB3-4666-9252-11D2E4336F2E}" srcOrd="1" destOrd="0" presId="urn:microsoft.com/office/officeart/2005/8/layout/hList1"/>
    <dgm:cxn modelId="{3DC96084-F2FF-4CF9-B616-C4A09FD6B892}" type="presParOf" srcId="{86854A27-0B0C-440B-85D3-E602F17C6C9D}" destId="{F598A7FA-67D7-4527-9340-387D3FA7295E}" srcOrd="1" destOrd="0" presId="urn:microsoft.com/office/officeart/2005/8/layout/hList1"/>
    <dgm:cxn modelId="{2C9F01A2-D2F0-4C5C-9812-91F0F7F1DC34}" type="presParOf" srcId="{86854A27-0B0C-440B-85D3-E602F17C6C9D}" destId="{580911C4-F79B-4AD9-9205-CF993913C821}" srcOrd="2" destOrd="0" presId="urn:microsoft.com/office/officeart/2005/8/layout/hList1"/>
    <dgm:cxn modelId="{1D33F635-30F9-4C79-9426-569B5B970577}" type="presParOf" srcId="{580911C4-F79B-4AD9-9205-CF993913C821}" destId="{78524028-D478-4564-9EB1-87580A31CC19}" srcOrd="0" destOrd="0" presId="urn:microsoft.com/office/officeart/2005/8/layout/hList1"/>
    <dgm:cxn modelId="{F7A3CABC-4D7D-4FE8-8063-9C60F7614CC3}" type="presParOf" srcId="{580911C4-F79B-4AD9-9205-CF993913C821}" destId="{331BE74C-4559-4533-A5EE-EDBE963D35E2}" srcOrd="1" destOrd="0" presId="urn:microsoft.com/office/officeart/2005/8/layout/hList1"/>
    <dgm:cxn modelId="{4B6FDA16-02CA-478A-959B-0872A200D00F}" type="presParOf" srcId="{86854A27-0B0C-440B-85D3-E602F17C6C9D}" destId="{6BC36B85-EDB5-41E5-A3ED-16E6A43CFFEB}" srcOrd="3" destOrd="0" presId="urn:microsoft.com/office/officeart/2005/8/layout/hList1"/>
    <dgm:cxn modelId="{C6BA4707-F262-4F45-8711-FDE23576CF0D}" type="presParOf" srcId="{86854A27-0B0C-440B-85D3-E602F17C6C9D}" destId="{4FDF1E82-BDAB-4589-9F45-49974026A8FC}" srcOrd="4" destOrd="0" presId="urn:microsoft.com/office/officeart/2005/8/layout/hList1"/>
    <dgm:cxn modelId="{33061333-6564-4318-B407-65D160369463}" type="presParOf" srcId="{4FDF1E82-BDAB-4589-9F45-49974026A8FC}" destId="{9109F162-E3C9-41F5-BA42-3A6C612F0792}" srcOrd="0" destOrd="0" presId="urn:microsoft.com/office/officeart/2005/8/layout/hList1"/>
    <dgm:cxn modelId="{8D6ACFDA-62E9-4965-BF16-6D5013BF9E82}" type="presParOf" srcId="{4FDF1E82-BDAB-4589-9F45-49974026A8FC}" destId="{A636EDDE-A96A-482C-A1D9-2C046012CFE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0CAA84-95D7-4F38-A922-016AAE7C97F1}" type="doc">
      <dgm:prSet loTypeId="urn:microsoft.com/office/officeart/2005/8/layout/list1" loCatId="list" qsTypeId="urn:microsoft.com/office/officeart/2005/8/quickstyle/simple4" qsCatId="simple" csTypeId="urn:microsoft.com/office/officeart/2005/8/colors/colorful3" csCatId="colorful" phldr="1"/>
      <dgm:spPr/>
      <dgm:t>
        <a:bodyPr/>
        <a:lstStyle/>
        <a:p>
          <a:endParaRPr lang="zh-TW" altLang="en-US"/>
        </a:p>
      </dgm:t>
    </dgm:pt>
    <dgm:pt modelId="{3F145777-C44D-4B13-ACE6-E0D196E393EE}">
      <dgm:prSet phldrT="[文字]" custT="1"/>
      <dgm:spPr/>
      <dgm:t>
        <a:bodyPr/>
        <a:lstStyle/>
        <a:p>
          <a:r>
            <a:rPr lang="zh-TW" altLang="en-US" sz="2400" b="1" dirty="0" smtClean="0">
              <a:latin typeface="標楷體" pitchFamily="65" charset="-120"/>
              <a:ea typeface="標楷體" pitchFamily="65" charset="-120"/>
            </a:rPr>
            <a:t>股東權益維護</a:t>
          </a:r>
          <a:endParaRPr lang="zh-TW" altLang="en-US" sz="2400" b="1" dirty="0">
            <a:latin typeface="標楷體" pitchFamily="65" charset="-120"/>
            <a:ea typeface="標楷體" pitchFamily="65" charset="-120"/>
          </a:endParaRPr>
        </a:p>
      </dgm:t>
    </dgm:pt>
    <dgm:pt modelId="{70DC2956-F612-41D4-95BB-7002E265C517}" type="parTrans" cxnId="{EC0A2671-F8E5-4F86-94B9-C31BCB7F785D}">
      <dgm:prSet/>
      <dgm:spPr/>
      <dgm:t>
        <a:bodyPr/>
        <a:lstStyle/>
        <a:p>
          <a:endParaRPr lang="zh-TW" altLang="en-US"/>
        </a:p>
      </dgm:t>
    </dgm:pt>
    <dgm:pt modelId="{80AC1784-B7CD-40B9-96BA-90726A060B8E}" type="sibTrans" cxnId="{EC0A2671-F8E5-4F86-94B9-C31BCB7F785D}">
      <dgm:prSet/>
      <dgm:spPr/>
      <dgm:t>
        <a:bodyPr/>
        <a:lstStyle/>
        <a:p>
          <a:endParaRPr lang="zh-TW" altLang="en-US"/>
        </a:p>
      </dgm:t>
    </dgm:pt>
    <dgm:pt modelId="{BBA86304-0262-4D5A-899F-7D438B53CB5B}">
      <dgm:prSet phldrT="[文字]" custT="1"/>
      <dgm:spPr/>
      <dgm:t>
        <a:bodyPr/>
        <a:lstStyle/>
        <a:p>
          <a:r>
            <a:rPr lang="zh-TW" altLang="en-US" sz="2400" b="1" dirty="0" smtClean="0">
              <a:latin typeface="標楷體" pitchFamily="65" charset="-120"/>
              <a:ea typeface="標楷體" pitchFamily="65" charset="-120"/>
            </a:rPr>
            <a:t>董事會運作</a:t>
          </a:r>
          <a:endParaRPr lang="zh-TW" altLang="en-US" sz="2400" b="1" dirty="0">
            <a:latin typeface="標楷體" pitchFamily="65" charset="-120"/>
            <a:ea typeface="標楷體" pitchFamily="65" charset="-120"/>
          </a:endParaRPr>
        </a:p>
      </dgm:t>
    </dgm:pt>
    <dgm:pt modelId="{67E7B9F9-FC89-4860-9223-A1B3704521A6}" type="parTrans" cxnId="{46523EDC-55CA-4647-885D-6040C071D32C}">
      <dgm:prSet/>
      <dgm:spPr/>
      <dgm:t>
        <a:bodyPr/>
        <a:lstStyle/>
        <a:p>
          <a:endParaRPr lang="zh-TW" altLang="en-US"/>
        </a:p>
      </dgm:t>
    </dgm:pt>
    <dgm:pt modelId="{F12891B4-53A4-43CC-867E-3FBF7526B743}" type="sibTrans" cxnId="{46523EDC-55CA-4647-885D-6040C071D32C}">
      <dgm:prSet/>
      <dgm:spPr/>
      <dgm:t>
        <a:bodyPr/>
        <a:lstStyle/>
        <a:p>
          <a:endParaRPr lang="zh-TW" altLang="en-US"/>
        </a:p>
      </dgm:t>
    </dgm:pt>
    <dgm:pt modelId="{6B25B29E-FBD6-4F36-B8A1-FD7E0B13390E}">
      <dgm:prSet phldrT="[文字]" custT="1"/>
      <dgm:spPr/>
      <dgm:t>
        <a:bodyPr/>
        <a:lstStyle/>
        <a:p>
          <a:r>
            <a:rPr lang="zh-TW" altLang="en-US" sz="2400" b="1" dirty="0" smtClean="0">
              <a:latin typeface="標楷體" pitchFamily="65" charset="-120"/>
              <a:ea typeface="標楷體" pitchFamily="65" charset="-120"/>
            </a:rPr>
            <a:t>企業社會責任</a:t>
          </a:r>
          <a:endParaRPr lang="zh-TW" altLang="en-US" sz="2400" b="1" dirty="0">
            <a:latin typeface="標楷體" pitchFamily="65" charset="-120"/>
            <a:ea typeface="標楷體" pitchFamily="65" charset="-120"/>
          </a:endParaRPr>
        </a:p>
      </dgm:t>
    </dgm:pt>
    <dgm:pt modelId="{157AB8BA-AD29-4B3D-8708-65A402017CF1}" type="parTrans" cxnId="{4F8A4940-FD2D-442A-8DF6-B0B56E99AAD6}">
      <dgm:prSet/>
      <dgm:spPr/>
      <dgm:t>
        <a:bodyPr/>
        <a:lstStyle/>
        <a:p>
          <a:endParaRPr lang="zh-TW" altLang="en-US"/>
        </a:p>
      </dgm:t>
    </dgm:pt>
    <dgm:pt modelId="{070DD4C0-984C-44DE-A52F-5B0BA8FB3FE1}" type="sibTrans" cxnId="{4F8A4940-FD2D-442A-8DF6-B0B56E99AAD6}">
      <dgm:prSet/>
      <dgm:spPr/>
      <dgm:t>
        <a:bodyPr/>
        <a:lstStyle/>
        <a:p>
          <a:endParaRPr lang="zh-TW" altLang="en-US"/>
        </a:p>
      </dgm:t>
    </dgm:pt>
    <dgm:pt modelId="{BE7F51DF-0DFF-4E8E-9ED6-4D3DEE73967F}">
      <dgm:prSet phldrT="[文字]"/>
      <dgm:spPr/>
      <dgm:t>
        <a:bodyPr/>
        <a:lstStyle/>
        <a:p>
          <a:r>
            <a:rPr lang="zh-TW" altLang="en-US" dirty="0" smtClean="0">
              <a:latin typeface="標楷體" pitchFamily="65" charset="-120"/>
              <a:ea typeface="標楷體" pitchFamily="65" charset="-120"/>
            </a:rPr>
            <a:t>是否採用電子投票：</a:t>
          </a:r>
          <a:r>
            <a:rPr lang="zh-TW" altLang="en-US"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rPr>
            <a:t> 是；□ 否</a:t>
          </a:r>
          <a:endParaRPr lang="zh-TW" altLang="en-US" dirty="0">
            <a:latin typeface="標楷體" pitchFamily="65" charset="-120"/>
            <a:ea typeface="標楷體" pitchFamily="65" charset="-120"/>
          </a:endParaRPr>
        </a:p>
      </dgm:t>
    </dgm:pt>
    <dgm:pt modelId="{CB280D08-D0E5-4FD7-843A-8C7F9CD66873}" type="parTrans" cxnId="{8F52F4D0-86EB-4E34-8F29-1ACB6DE1A1DE}">
      <dgm:prSet/>
      <dgm:spPr/>
      <dgm:t>
        <a:bodyPr/>
        <a:lstStyle/>
        <a:p>
          <a:endParaRPr lang="zh-TW" altLang="en-US"/>
        </a:p>
      </dgm:t>
    </dgm:pt>
    <dgm:pt modelId="{1C83B08E-1D49-4D0B-8B9F-D68BCC1CFB6B}" type="sibTrans" cxnId="{8F52F4D0-86EB-4E34-8F29-1ACB6DE1A1DE}">
      <dgm:prSet/>
      <dgm:spPr/>
      <dgm:t>
        <a:bodyPr/>
        <a:lstStyle/>
        <a:p>
          <a:endParaRPr lang="zh-TW" altLang="en-US"/>
        </a:p>
      </dgm:t>
    </dgm:pt>
    <dgm:pt modelId="{6910D087-1955-490E-8ACE-55A149A9B8A2}">
      <dgm:prSet/>
      <dgm:spPr/>
      <dgm:t>
        <a:bodyPr/>
        <a:lstStyle/>
        <a:p>
          <a:r>
            <a:rPr lang="zh-TW" altLang="en-US" dirty="0" smtClean="0">
              <a:latin typeface="標楷體" pitchFamily="65" charset="-120"/>
              <a:ea typeface="標楷體" pitchFamily="65" charset="-120"/>
            </a:rPr>
            <a:t>是否逐案票決：</a:t>
          </a:r>
          <a:r>
            <a:rPr lang="zh-TW" altLang="en-US"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rPr>
            <a:t> 是；□ 否</a:t>
          </a:r>
          <a:endParaRPr lang="zh-TW" altLang="en-US" dirty="0">
            <a:latin typeface="標楷體" pitchFamily="65" charset="-120"/>
            <a:ea typeface="標楷體" pitchFamily="65" charset="-120"/>
          </a:endParaRPr>
        </a:p>
      </dgm:t>
    </dgm:pt>
    <dgm:pt modelId="{D0C4DC51-FEC7-4823-833C-E1B0A7D78797}" type="parTrans" cxnId="{ECE2D762-16F1-405E-BCF1-1054BF6E08E2}">
      <dgm:prSet/>
      <dgm:spPr/>
      <dgm:t>
        <a:bodyPr/>
        <a:lstStyle/>
        <a:p>
          <a:endParaRPr lang="zh-TW" altLang="en-US"/>
        </a:p>
      </dgm:t>
    </dgm:pt>
    <dgm:pt modelId="{2492B071-6621-44C8-A297-5199BE124BE5}" type="sibTrans" cxnId="{ECE2D762-16F1-405E-BCF1-1054BF6E08E2}">
      <dgm:prSet/>
      <dgm:spPr/>
      <dgm:t>
        <a:bodyPr/>
        <a:lstStyle/>
        <a:p>
          <a:endParaRPr lang="zh-TW" altLang="en-US"/>
        </a:p>
      </dgm:t>
    </dgm:pt>
    <dgm:pt modelId="{9E71A31E-E8C1-47CF-84C2-07BEE75A7696}">
      <dgm:prSet/>
      <dgm:spPr/>
      <dgm:t>
        <a:bodyPr/>
        <a:lstStyle/>
        <a:p>
          <a:r>
            <a:rPr lang="zh-TW" altLang="en-US" dirty="0" smtClean="0">
              <a:solidFill>
                <a:srgbClr val="0000CC"/>
              </a:solidFill>
              <a:latin typeface="標楷體" pitchFamily="65" charset="-120"/>
              <a:ea typeface="標楷體" pitchFamily="65" charset="-120"/>
            </a:rPr>
            <a:t>章程是否訂定董監事選舉採候選人提名制</a:t>
          </a:r>
          <a:r>
            <a:rPr lang="zh-TW" altLang="en-US" dirty="0" smtClean="0">
              <a:latin typeface="標楷體" pitchFamily="65" charset="-120"/>
              <a:ea typeface="標楷體" pitchFamily="65" charset="-120"/>
            </a:rPr>
            <a:t>：□ 是；</a:t>
          </a:r>
          <a:r>
            <a:rPr lang="zh-TW" altLang="en-US" dirty="0" smtClean="0">
              <a:solidFill>
                <a:srgbClr val="0000CC"/>
              </a:solidFill>
              <a:latin typeface="標楷體" pitchFamily="65" charset="-120"/>
              <a:ea typeface="標楷體" pitchFamily="65" charset="-120"/>
              <a:sym typeface="Wingdings"/>
            </a:rPr>
            <a:t></a:t>
          </a:r>
          <a:r>
            <a:rPr lang="zh-TW" altLang="en-US" dirty="0" smtClean="0">
              <a:solidFill>
                <a:srgbClr val="0000CC"/>
              </a:solidFill>
              <a:latin typeface="標楷體" pitchFamily="65" charset="-120"/>
              <a:ea typeface="標楷體" pitchFamily="65" charset="-120"/>
            </a:rPr>
            <a:t> 否</a:t>
          </a:r>
          <a:endParaRPr lang="zh-TW" altLang="en-US" dirty="0">
            <a:solidFill>
              <a:srgbClr val="0000CC"/>
            </a:solidFill>
            <a:latin typeface="標楷體" pitchFamily="65" charset="-120"/>
            <a:ea typeface="標楷體" pitchFamily="65" charset="-120"/>
          </a:endParaRPr>
        </a:p>
      </dgm:t>
    </dgm:pt>
    <dgm:pt modelId="{CC13FB0F-9228-4E0A-8315-AF567CFDABBD}" type="parTrans" cxnId="{A2669296-7302-4D39-B86E-EACBA45E8819}">
      <dgm:prSet/>
      <dgm:spPr/>
      <dgm:t>
        <a:bodyPr/>
        <a:lstStyle/>
        <a:p>
          <a:endParaRPr lang="zh-TW" altLang="en-US"/>
        </a:p>
      </dgm:t>
    </dgm:pt>
    <dgm:pt modelId="{83517F3D-BCAA-4074-9098-1922CB11DED6}" type="sibTrans" cxnId="{A2669296-7302-4D39-B86E-EACBA45E8819}">
      <dgm:prSet/>
      <dgm:spPr/>
      <dgm:t>
        <a:bodyPr/>
        <a:lstStyle/>
        <a:p>
          <a:endParaRPr lang="zh-TW" altLang="en-US"/>
        </a:p>
      </dgm:t>
    </dgm:pt>
    <dgm:pt modelId="{697A8D6B-0F25-45E1-97C8-2B09348C2AC0}">
      <dgm:prSet/>
      <dgm:spPr/>
      <dgm:t>
        <a:bodyPr/>
        <a:lstStyle/>
        <a:p>
          <a:r>
            <a:rPr lang="zh-TW" altLang="en-US" dirty="0" smtClean="0">
              <a:latin typeface="標楷體" pitchFamily="65" charset="-120"/>
              <a:ea typeface="標楷體" pitchFamily="65" charset="-120"/>
            </a:rPr>
            <a:t>年度財報公告日：</a:t>
          </a:r>
          <a:r>
            <a:rPr lang="en-US" altLang="zh-TW" dirty="0" smtClean="0">
              <a:latin typeface="標楷體" pitchFamily="65" charset="-120"/>
              <a:ea typeface="標楷體" pitchFamily="65" charset="-120"/>
            </a:rPr>
            <a:t>104/3/6 (</a:t>
          </a:r>
          <a:r>
            <a:rPr lang="zh-TW" altLang="en-US" dirty="0" smtClean="0">
              <a:solidFill>
                <a:srgbClr val="0000CC"/>
              </a:solidFill>
              <a:latin typeface="標楷體" pitchFamily="65" charset="-120"/>
              <a:ea typeface="標楷體" pitchFamily="65" charset="-120"/>
            </a:rPr>
            <a:t>會計師查核報告日：</a:t>
          </a:r>
          <a:r>
            <a:rPr lang="en-US" altLang="zh-TW" dirty="0" smtClean="0">
              <a:solidFill>
                <a:srgbClr val="0000CC"/>
              </a:solidFill>
              <a:latin typeface="標楷體" pitchFamily="65" charset="-120"/>
              <a:ea typeface="標楷體" pitchFamily="65" charset="-120"/>
            </a:rPr>
            <a:t>104/2/26</a:t>
          </a: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dgm:t>
    </dgm:pt>
    <dgm:pt modelId="{6E220323-D454-4DEC-BF47-14A907C4E618}" type="parTrans" cxnId="{D1EABCB4-A5AA-43A4-B786-E11700D92BF9}">
      <dgm:prSet/>
      <dgm:spPr/>
      <dgm:t>
        <a:bodyPr/>
        <a:lstStyle/>
        <a:p>
          <a:endParaRPr lang="zh-TW" altLang="en-US"/>
        </a:p>
      </dgm:t>
    </dgm:pt>
    <dgm:pt modelId="{26A62672-0BA8-4D5F-B085-636E161B1323}" type="sibTrans" cxnId="{D1EABCB4-A5AA-43A4-B786-E11700D92BF9}">
      <dgm:prSet/>
      <dgm:spPr/>
      <dgm:t>
        <a:bodyPr/>
        <a:lstStyle/>
        <a:p>
          <a:endParaRPr lang="zh-TW" altLang="en-US"/>
        </a:p>
      </dgm:t>
    </dgm:pt>
    <dgm:pt modelId="{19045BA0-AC96-4338-B5E9-545866391D03}">
      <dgm:prSet/>
      <dgm:spPr/>
      <dgm:t>
        <a:bodyPr/>
        <a:lstStyle/>
        <a:p>
          <a:r>
            <a:rPr lang="zh-TW" altLang="en-US" dirty="0" smtClean="0">
              <a:latin typeface="標楷體" pitchFamily="65" charset="-120"/>
              <a:ea typeface="標楷體" pitchFamily="65" charset="-120"/>
            </a:rPr>
            <a:t>股東會召開日期：</a:t>
          </a:r>
          <a:r>
            <a:rPr lang="en-US" altLang="zh-TW" dirty="0" smtClean="0">
              <a:latin typeface="標楷體" pitchFamily="65" charset="-120"/>
              <a:ea typeface="標楷體" pitchFamily="65" charset="-120"/>
            </a:rPr>
            <a:t>104/6/11</a:t>
          </a:r>
          <a:endParaRPr lang="zh-TW" altLang="en-US" dirty="0">
            <a:latin typeface="標楷體" pitchFamily="65" charset="-120"/>
            <a:ea typeface="標楷體" pitchFamily="65" charset="-120"/>
          </a:endParaRPr>
        </a:p>
      </dgm:t>
    </dgm:pt>
    <dgm:pt modelId="{218DD463-C7BE-42D9-9A81-B9E0AC0F7EC8}" type="parTrans" cxnId="{237575A9-F356-4579-BE85-52AC8AF75AB0}">
      <dgm:prSet/>
      <dgm:spPr/>
      <dgm:t>
        <a:bodyPr/>
        <a:lstStyle/>
        <a:p>
          <a:endParaRPr lang="zh-TW" altLang="en-US"/>
        </a:p>
      </dgm:t>
    </dgm:pt>
    <dgm:pt modelId="{F190A42B-74FA-44E0-8F8A-3A2F9F60C1DF}" type="sibTrans" cxnId="{237575A9-F356-4579-BE85-52AC8AF75AB0}">
      <dgm:prSet/>
      <dgm:spPr/>
      <dgm:t>
        <a:bodyPr/>
        <a:lstStyle/>
        <a:p>
          <a:endParaRPr lang="zh-TW" altLang="en-US"/>
        </a:p>
      </dgm:t>
    </dgm:pt>
    <dgm:pt modelId="{51901C48-32EB-44D8-A200-8F5353630987}">
      <dgm:prSet/>
      <dgm:spPr/>
      <dgm:t>
        <a:bodyPr/>
        <a:lstStyle/>
        <a:p>
          <a:r>
            <a:rPr lang="zh-TW" altLang="en-US" dirty="0" smtClean="0">
              <a:latin typeface="標楷體" pitchFamily="65" charset="-120"/>
              <a:ea typeface="標楷體" pitchFamily="65" charset="-120"/>
            </a:rPr>
            <a:t>英文資訊提供情形：英文版開會通知、議事手冊、股東會年報（</a:t>
          </a:r>
          <a:r>
            <a:rPr lang="zh-TW" altLang="en-US" dirty="0" smtClean="0">
              <a:solidFill>
                <a:srgbClr val="0000CC"/>
              </a:solidFill>
              <a:latin typeface="標楷體" pitchFamily="65" charset="-120"/>
              <a:ea typeface="標楷體" pitchFamily="65" charset="-120"/>
            </a:rPr>
            <a:t>尚未提供英文財報</a:t>
          </a: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dgm:t>
    </dgm:pt>
    <dgm:pt modelId="{9E19AAA9-286B-4EAA-8437-4F7645A34F67}" type="parTrans" cxnId="{4E779367-022A-440A-97C8-59C8195EACDF}">
      <dgm:prSet/>
      <dgm:spPr/>
      <dgm:t>
        <a:bodyPr/>
        <a:lstStyle/>
        <a:p>
          <a:endParaRPr lang="zh-TW" altLang="en-US"/>
        </a:p>
      </dgm:t>
    </dgm:pt>
    <dgm:pt modelId="{A98FAAD9-2364-459E-B7C9-BE0A37A38E94}" type="sibTrans" cxnId="{4E779367-022A-440A-97C8-59C8195EACDF}">
      <dgm:prSet/>
      <dgm:spPr/>
      <dgm:t>
        <a:bodyPr/>
        <a:lstStyle/>
        <a:p>
          <a:endParaRPr lang="zh-TW" altLang="en-US"/>
        </a:p>
      </dgm:t>
    </dgm:pt>
    <dgm:pt modelId="{C6445E3B-3C93-46E6-B6F2-4535ACCDFCE7}">
      <dgm:prSet phldrT="[文字]"/>
      <dgm:spPr/>
      <dgm:t>
        <a:bodyPr/>
        <a:lstStyle/>
        <a:p>
          <a:r>
            <a:rPr lang="zh-TW" altLang="en-US" dirty="0" smtClean="0">
              <a:latin typeface="標楷體" pitchFamily="65" charset="-120"/>
              <a:ea typeface="標楷體" pitchFamily="65" charset="-120"/>
            </a:rPr>
            <a:t>是否設置審計委員會：</a:t>
          </a:r>
          <a:r>
            <a:rPr lang="zh-TW" altLang="en-US"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rPr>
            <a:t> 是</a:t>
          </a:r>
          <a:r>
            <a:rPr lang="en-US" altLang="zh-TW" dirty="0" smtClean="0">
              <a:latin typeface="標楷體" pitchFamily="65" charset="-120"/>
              <a:ea typeface="標楷體" pitchFamily="65" charset="-120"/>
            </a:rPr>
            <a:t>(</a:t>
          </a:r>
          <a:r>
            <a:rPr lang="en-US" altLang="zh-TW" dirty="0" smtClean="0">
              <a:solidFill>
                <a:schemeClr val="tx1">
                  <a:lumMod val="95000"/>
                  <a:lumOff val="5000"/>
                </a:schemeClr>
              </a:solidFill>
              <a:latin typeface="標楷體" pitchFamily="65" charset="-120"/>
              <a:ea typeface="標楷體" pitchFamily="65" charset="-120"/>
            </a:rPr>
            <a:t>104.6</a:t>
          </a:r>
          <a:r>
            <a:rPr lang="zh-TW" altLang="en-US" dirty="0" smtClean="0">
              <a:solidFill>
                <a:schemeClr val="tx1">
                  <a:lumMod val="95000"/>
                  <a:lumOff val="5000"/>
                </a:schemeClr>
              </a:solidFill>
              <a:latin typeface="標楷體" pitchFamily="65" charset="-120"/>
              <a:ea typeface="標楷體" pitchFamily="65" charset="-120"/>
            </a:rPr>
            <a:t>成立</a:t>
          </a:r>
          <a:r>
            <a:rPr lang="zh-TW" altLang="en-US" dirty="0" smtClean="0">
              <a:latin typeface="標楷體" pitchFamily="65" charset="-120"/>
              <a:ea typeface="標楷體" pitchFamily="65" charset="-120"/>
            </a:rPr>
            <a:t>）；□ 否</a:t>
          </a:r>
          <a:endParaRPr lang="zh-TW" altLang="en-US" dirty="0">
            <a:latin typeface="標楷體" pitchFamily="65" charset="-120"/>
            <a:ea typeface="標楷體" pitchFamily="65" charset="-120"/>
          </a:endParaRPr>
        </a:p>
      </dgm:t>
    </dgm:pt>
    <dgm:pt modelId="{F7DD48BE-898E-4D0F-98DA-B6AC7EBCDFD5}" type="parTrans" cxnId="{A04FBCC7-D974-4786-B773-3614108F0163}">
      <dgm:prSet/>
      <dgm:spPr/>
      <dgm:t>
        <a:bodyPr/>
        <a:lstStyle/>
        <a:p>
          <a:endParaRPr lang="zh-TW" altLang="en-US"/>
        </a:p>
      </dgm:t>
    </dgm:pt>
    <dgm:pt modelId="{F223C1D8-1374-4847-876E-67A939C53F56}" type="sibTrans" cxnId="{A04FBCC7-D974-4786-B773-3614108F0163}">
      <dgm:prSet/>
      <dgm:spPr/>
      <dgm:t>
        <a:bodyPr/>
        <a:lstStyle/>
        <a:p>
          <a:endParaRPr lang="zh-TW" altLang="en-US"/>
        </a:p>
      </dgm:t>
    </dgm:pt>
    <dgm:pt modelId="{520985B5-8FEF-4161-8C3E-A44CA33D40BD}">
      <dgm:prSet phldrT="[文字]"/>
      <dgm:spPr/>
      <dgm:t>
        <a:bodyPr/>
        <a:lstStyle/>
        <a:p>
          <a:r>
            <a:rPr lang="zh-TW" altLang="en-US" dirty="0" smtClean="0">
              <a:latin typeface="標楷體" pitchFamily="65" charset="-120"/>
              <a:ea typeface="標楷體" pitchFamily="65" charset="-120"/>
            </a:rPr>
            <a:t>是否編製</a:t>
          </a:r>
          <a:r>
            <a:rPr lang="en-US" altLang="zh-TW" dirty="0" smtClean="0">
              <a:latin typeface="標楷體" pitchFamily="65" charset="-120"/>
              <a:ea typeface="標楷體" pitchFamily="65" charset="-120"/>
            </a:rPr>
            <a:t>CSR</a:t>
          </a:r>
          <a:r>
            <a:rPr lang="zh-TW" altLang="en-US" dirty="0" smtClean="0">
              <a:latin typeface="標楷體" pitchFamily="65" charset="-120"/>
              <a:ea typeface="標楷體" pitchFamily="65" charset="-120"/>
            </a:rPr>
            <a:t>報告書：</a:t>
          </a:r>
          <a:r>
            <a:rPr lang="zh-TW" altLang="en-US" dirty="0" smtClean="0">
              <a:latin typeface="標楷體" pitchFamily="65" charset="-120"/>
              <a:ea typeface="標楷體" pitchFamily="65" charset="-120"/>
              <a:sym typeface="Wingdings"/>
            </a:rPr>
            <a:t></a:t>
          </a:r>
          <a:r>
            <a:rPr lang="zh-TW" altLang="en-US" dirty="0" smtClean="0">
              <a:latin typeface="標楷體" pitchFamily="65" charset="-120"/>
              <a:ea typeface="標楷體" pitchFamily="65" charset="-120"/>
            </a:rPr>
            <a:t> 是</a:t>
          </a:r>
          <a:r>
            <a:rPr lang="en-US" altLang="zh-TW" dirty="0" smtClean="0">
              <a:latin typeface="標楷體" pitchFamily="65" charset="-120"/>
              <a:ea typeface="標楷體" pitchFamily="65" charset="-120"/>
            </a:rPr>
            <a:t>(GRI G4, ISAE3000</a:t>
          </a:r>
          <a:r>
            <a:rPr lang="zh-TW" altLang="en-US" dirty="0" smtClean="0">
              <a:latin typeface="標楷體" pitchFamily="65" charset="-120"/>
              <a:ea typeface="標楷體" pitchFamily="65" charset="-120"/>
            </a:rPr>
            <a:t>確信）；□ 否</a:t>
          </a:r>
          <a:endParaRPr lang="zh-TW" altLang="en-US" dirty="0">
            <a:latin typeface="標楷體" pitchFamily="65" charset="-120"/>
            <a:ea typeface="標楷體" pitchFamily="65" charset="-120"/>
          </a:endParaRPr>
        </a:p>
      </dgm:t>
    </dgm:pt>
    <dgm:pt modelId="{466F30BD-0711-4DE2-AE9A-C1ACEF7F1817}" type="parTrans" cxnId="{D7AA7998-9555-4166-BEEB-A4AE39B0AA15}">
      <dgm:prSet/>
      <dgm:spPr/>
      <dgm:t>
        <a:bodyPr/>
        <a:lstStyle/>
        <a:p>
          <a:endParaRPr lang="zh-TW" altLang="en-US"/>
        </a:p>
      </dgm:t>
    </dgm:pt>
    <dgm:pt modelId="{34746F02-5505-4FEF-A608-03E54519C5C8}" type="sibTrans" cxnId="{D7AA7998-9555-4166-BEEB-A4AE39B0AA15}">
      <dgm:prSet/>
      <dgm:spPr/>
      <dgm:t>
        <a:bodyPr/>
        <a:lstStyle/>
        <a:p>
          <a:endParaRPr lang="zh-TW" altLang="en-US"/>
        </a:p>
      </dgm:t>
    </dgm:pt>
    <dgm:pt modelId="{3EFC2B83-BE2B-48A9-BB6C-1E8CA9A1BA6A}" type="pres">
      <dgm:prSet presAssocID="{AC0CAA84-95D7-4F38-A922-016AAE7C97F1}" presName="linear" presStyleCnt="0">
        <dgm:presLayoutVars>
          <dgm:dir/>
          <dgm:animLvl val="lvl"/>
          <dgm:resizeHandles val="exact"/>
        </dgm:presLayoutVars>
      </dgm:prSet>
      <dgm:spPr/>
      <dgm:t>
        <a:bodyPr/>
        <a:lstStyle/>
        <a:p>
          <a:endParaRPr lang="zh-TW" altLang="en-US"/>
        </a:p>
      </dgm:t>
    </dgm:pt>
    <dgm:pt modelId="{24C287DE-3FAF-49E3-B167-386B711A721F}" type="pres">
      <dgm:prSet presAssocID="{3F145777-C44D-4B13-ACE6-E0D196E393EE}" presName="parentLin" presStyleCnt="0"/>
      <dgm:spPr/>
    </dgm:pt>
    <dgm:pt modelId="{1678BA76-751C-4333-A193-BECF890FE26B}" type="pres">
      <dgm:prSet presAssocID="{3F145777-C44D-4B13-ACE6-E0D196E393EE}" presName="parentLeftMargin" presStyleLbl="node1" presStyleIdx="0" presStyleCnt="3"/>
      <dgm:spPr/>
      <dgm:t>
        <a:bodyPr/>
        <a:lstStyle/>
        <a:p>
          <a:endParaRPr lang="zh-TW" altLang="en-US"/>
        </a:p>
      </dgm:t>
    </dgm:pt>
    <dgm:pt modelId="{563370C6-15C3-4505-B7B0-2F894EF3A63A}" type="pres">
      <dgm:prSet presAssocID="{3F145777-C44D-4B13-ACE6-E0D196E393EE}" presName="parentText" presStyleLbl="node1" presStyleIdx="0" presStyleCnt="3">
        <dgm:presLayoutVars>
          <dgm:chMax val="0"/>
          <dgm:bulletEnabled val="1"/>
        </dgm:presLayoutVars>
      </dgm:prSet>
      <dgm:spPr/>
      <dgm:t>
        <a:bodyPr/>
        <a:lstStyle/>
        <a:p>
          <a:endParaRPr lang="zh-TW" altLang="en-US"/>
        </a:p>
      </dgm:t>
    </dgm:pt>
    <dgm:pt modelId="{5D3E7AD5-FC03-4544-AF77-618E26FA7634}" type="pres">
      <dgm:prSet presAssocID="{3F145777-C44D-4B13-ACE6-E0D196E393EE}" presName="negativeSpace" presStyleCnt="0"/>
      <dgm:spPr/>
    </dgm:pt>
    <dgm:pt modelId="{8C39F41A-4424-4D61-95F1-AE94BB3D2013}" type="pres">
      <dgm:prSet presAssocID="{3F145777-C44D-4B13-ACE6-E0D196E393EE}" presName="childText" presStyleLbl="conFgAcc1" presStyleIdx="0" presStyleCnt="3">
        <dgm:presLayoutVars>
          <dgm:bulletEnabled val="1"/>
        </dgm:presLayoutVars>
      </dgm:prSet>
      <dgm:spPr/>
      <dgm:t>
        <a:bodyPr/>
        <a:lstStyle/>
        <a:p>
          <a:endParaRPr lang="zh-TW" altLang="en-US"/>
        </a:p>
      </dgm:t>
    </dgm:pt>
    <dgm:pt modelId="{64F9699E-A060-4C72-902C-0F547785FE00}" type="pres">
      <dgm:prSet presAssocID="{80AC1784-B7CD-40B9-96BA-90726A060B8E}" presName="spaceBetweenRectangles" presStyleCnt="0"/>
      <dgm:spPr/>
    </dgm:pt>
    <dgm:pt modelId="{8888F33C-CFDD-45EB-AC1A-5489FB162ED3}" type="pres">
      <dgm:prSet presAssocID="{BBA86304-0262-4D5A-899F-7D438B53CB5B}" presName="parentLin" presStyleCnt="0"/>
      <dgm:spPr/>
    </dgm:pt>
    <dgm:pt modelId="{DA03F86C-7784-4A78-B797-983BA8A99182}" type="pres">
      <dgm:prSet presAssocID="{BBA86304-0262-4D5A-899F-7D438B53CB5B}" presName="parentLeftMargin" presStyleLbl="node1" presStyleIdx="0" presStyleCnt="3"/>
      <dgm:spPr/>
      <dgm:t>
        <a:bodyPr/>
        <a:lstStyle/>
        <a:p>
          <a:endParaRPr lang="zh-TW" altLang="en-US"/>
        </a:p>
      </dgm:t>
    </dgm:pt>
    <dgm:pt modelId="{5CE78655-A7BB-4D0D-BA26-39CC67382BA3}" type="pres">
      <dgm:prSet presAssocID="{BBA86304-0262-4D5A-899F-7D438B53CB5B}" presName="parentText" presStyleLbl="node1" presStyleIdx="1" presStyleCnt="3">
        <dgm:presLayoutVars>
          <dgm:chMax val="0"/>
          <dgm:bulletEnabled val="1"/>
        </dgm:presLayoutVars>
      </dgm:prSet>
      <dgm:spPr/>
      <dgm:t>
        <a:bodyPr/>
        <a:lstStyle/>
        <a:p>
          <a:endParaRPr lang="zh-TW" altLang="en-US"/>
        </a:p>
      </dgm:t>
    </dgm:pt>
    <dgm:pt modelId="{F1C5AF04-0B2E-4169-8BA1-5FFD5CB5CC0C}" type="pres">
      <dgm:prSet presAssocID="{BBA86304-0262-4D5A-899F-7D438B53CB5B}" presName="negativeSpace" presStyleCnt="0"/>
      <dgm:spPr/>
    </dgm:pt>
    <dgm:pt modelId="{FDD51C95-76FC-4B2F-8AA1-3C3384F5D84F}" type="pres">
      <dgm:prSet presAssocID="{BBA86304-0262-4D5A-899F-7D438B53CB5B}" presName="childText" presStyleLbl="conFgAcc1" presStyleIdx="1" presStyleCnt="3">
        <dgm:presLayoutVars>
          <dgm:bulletEnabled val="1"/>
        </dgm:presLayoutVars>
      </dgm:prSet>
      <dgm:spPr/>
      <dgm:t>
        <a:bodyPr/>
        <a:lstStyle/>
        <a:p>
          <a:endParaRPr lang="zh-TW" altLang="en-US"/>
        </a:p>
      </dgm:t>
    </dgm:pt>
    <dgm:pt modelId="{5A20285A-F99B-4152-A12E-D323446A5CE1}" type="pres">
      <dgm:prSet presAssocID="{F12891B4-53A4-43CC-867E-3FBF7526B743}" presName="spaceBetweenRectangles" presStyleCnt="0"/>
      <dgm:spPr/>
    </dgm:pt>
    <dgm:pt modelId="{A4AEFCCA-531B-44D3-A7F7-9C96DE067ADE}" type="pres">
      <dgm:prSet presAssocID="{6B25B29E-FBD6-4F36-B8A1-FD7E0B13390E}" presName="parentLin" presStyleCnt="0"/>
      <dgm:spPr/>
    </dgm:pt>
    <dgm:pt modelId="{C8A90B11-A5DC-4BFB-BB33-1C846AE57A64}" type="pres">
      <dgm:prSet presAssocID="{6B25B29E-FBD6-4F36-B8A1-FD7E0B13390E}" presName="parentLeftMargin" presStyleLbl="node1" presStyleIdx="1" presStyleCnt="3"/>
      <dgm:spPr/>
      <dgm:t>
        <a:bodyPr/>
        <a:lstStyle/>
        <a:p>
          <a:endParaRPr lang="zh-TW" altLang="en-US"/>
        </a:p>
      </dgm:t>
    </dgm:pt>
    <dgm:pt modelId="{702E0D38-2EDD-44FA-9659-CB91113167BE}" type="pres">
      <dgm:prSet presAssocID="{6B25B29E-FBD6-4F36-B8A1-FD7E0B13390E}" presName="parentText" presStyleLbl="node1" presStyleIdx="2" presStyleCnt="3">
        <dgm:presLayoutVars>
          <dgm:chMax val="0"/>
          <dgm:bulletEnabled val="1"/>
        </dgm:presLayoutVars>
      </dgm:prSet>
      <dgm:spPr/>
      <dgm:t>
        <a:bodyPr/>
        <a:lstStyle/>
        <a:p>
          <a:endParaRPr lang="zh-TW" altLang="en-US"/>
        </a:p>
      </dgm:t>
    </dgm:pt>
    <dgm:pt modelId="{D688736B-D0C5-41E9-8457-4D3091F44E9C}" type="pres">
      <dgm:prSet presAssocID="{6B25B29E-FBD6-4F36-B8A1-FD7E0B13390E}" presName="negativeSpace" presStyleCnt="0"/>
      <dgm:spPr/>
    </dgm:pt>
    <dgm:pt modelId="{CEF4535C-048A-46D5-A72A-E96288C4F87E}" type="pres">
      <dgm:prSet presAssocID="{6B25B29E-FBD6-4F36-B8A1-FD7E0B13390E}" presName="childText" presStyleLbl="conFgAcc1" presStyleIdx="2" presStyleCnt="3" custLinFactY="14962" custLinFactNeighborX="-598" custLinFactNeighborY="100000">
        <dgm:presLayoutVars>
          <dgm:bulletEnabled val="1"/>
        </dgm:presLayoutVars>
      </dgm:prSet>
      <dgm:spPr/>
      <dgm:t>
        <a:bodyPr/>
        <a:lstStyle/>
        <a:p>
          <a:endParaRPr lang="zh-TW" altLang="en-US"/>
        </a:p>
      </dgm:t>
    </dgm:pt>
  </dgm:ptLst>
  <dgm:cxnLst>
    <dgm:cxn modelId="{46523EDC-55CA-4647-885D-6040C071D32C}" srcId="{AC0CAA84-95D7-4F38-A922-016AAE7C97F1}" destId="{BBA86304-0262-4D5A-899F-7D438B53CB5B}" srcOrd="1" destOrd="0" parTransId="{67E7B9F9-FC89-4860-9223-A1B3704521A6}" sibTransId="{F12891B4-53A4-43CC-867E-3FBF7526B743}"/>
    <dgm:cxn modelId="{8D36E4BE-0FA5-418A-B6B4-60AF0E8B8C87}" type="presOf" srcId="{19045BA0-AC96-4338-B5E9-545866391D03}" destId="{8C39F41A-4424-4D61-95F1-AE94BB3D2013}" srcOrd="0" destOrd="4" presId="urn:microsoft.com/office/officeart/2005/8/layout/list1"/>
    <dgm:cxn modelId="{09249AAE-CA58-45A6-98E4-8429D45457B9}" type="presOf" srcId="{9E71A31E-E8C1-47CF-84C2-07BEE75A7696}" destId="{8C39F41A-4424-4D61-95F1-AE94BB3D2013}" srcOrd="0" destOrd="2" presId="urn:microsoft.com/office/officeart/2005/8/layout/list1"/>
    <dgm:cxn modelId="{E7995CF0-61A5-4F0D-99A4-EEFA0941A1CD}" type="presOf" srcId="{C6445E3B-3C93-46E6-B6F2-4535ACCDFCE7}" destId="{FDD51C95-76FC-4B2F-8AA1-3C3384F5D84F}" srcOrd="0" destOrd="0" presId="urn:microsoft.com/office/officeart/2005/8/layout/list1"/>
    <dgm:cxn modelId="{A04FBCC7-D974-4786-B773-3614108F0163}" srcId="{BBA86304-0262-4D5A-899F-7D438B53CB5B}" destId="{C6445E3B-3C93-46E6-B6F2-4535ACCDFCE7}" srcOrd="0" destOrd="0" parTransId="{F7DD48BE-898E-4D0F-98DA-B6AC7EBCDFD5}" sibTransId="{F223C1D8-1374-4847-876E-67A939C53F56}"/>
    <dgm:cxn modelId="{A2669296-7302-4D39-B86E-EACBA45E8819}" srcId="{3F145777-C44D-4B13-ACE6-E0D196E393EE}" destId="{9E71A31E-E8C1-47CF-84C2-07BEE75A7696}" srcOrd="2" destOrd="0" parTransId="{CC13FB0F-9228-4E0A-8315-AF567CFDABBD}" sibTransId="{83517F3D-BCAA-4074-9098-1922CB11DED6}"/>
    <dgm:cxn modelId="{EC0A2671-F8E5-4F86-94B9-C31BCB7F785D}" srcId="{AC0CAA84-95D7-4F38-A922-016AAE7C97F1}" destId="{3F145777-C44D-4B13-ACE6-E0D196E393EE}" srcOrd="0" destOrd="0" parTransId="{70DC2956-F612-41D4-95BB-7002E265C517}" sibTransId="{80AC1784-B7CD-40B9-96BA-90726A060B8E}"/>
    <dgm:cxn modelId="{5D7C3B59-66FD-40CA-A6E7-3E8CA6C8FC78}" type="presOf" srcId="{BBA86304-0262-4D5A-899F-7D438B53CB5B}" destId="{5CE78655-A7BB-4D0D-BA26-39CC67382BA3}" srcOrd="1" destOrd="0" presId="urn:microsoft.com/office/officeart/2005/8/layout/list1"/>
    <dgm:cxn modelId="{5234E2EF-89AE-4482-A2E3-0D08179315D6}" type="presOf" srcId="{520985B5-8FEF-4161-8C3E-A44CA33D40BD}" destId="{CEF4535C-048A-46D5-A72A-E96288C4F87E}" srcOrd="0" destOrd="0" presId="urn:microsoft.com/office/officeart/2005/8/layout/list1"/>
    <dgm:cxn modelId="{AF8E5649-90E0-4EB8-B83D-F8680FCBF968}" type="presOf" srcId="{AC0CAA84-95D7-4F38-A922-016AAE7C97F1}" destId="{3EFC2B83-BE2B-48A9-BB6C-1E8CA9A1BA6A}" srcOrd="0" destOrd="0" presId="urn:microsoft.com/office/officeart/2005/8/layout/list1"/>
    <dgm:cxn modelId="{7416266D-06D9-4530-BDBD-961BBD7F2AA0}" type="presOf" srcId="{51901C48-32EB-44D8-A200-8F5353630987}" destId="{8C39F41A-4424-4D61-95F1-AE94BB3D2013}" srcOrd="0" destOrd="5" presId="urn:microsoft.com/office/officeart/2005/8/layout/list1"/>
    <dgm:cxn modelId="{631E7544-2955-4B6F-80AC-2E033462B0C9}" type="presOf" srcId="{6B25B29E-FBD6-4F36-B8A1-FD7E0B13390E}" destId="{C8A90B11-A5DC-4BFB-BB33-1C846AE57A64}" srcOrd="0" destOrd="0" presId="urn:microsoft.com/office/officeart/2005/8/layout/list1"/>
    <dgm:cxn modelId="{F1DD8972-CAA6-4DCC-A62C-C6133DC05721}" type="presOf" srcId="{BBA86304-0262-4D5A-899F-7D438B53CB5B}" destId="{DA03F86C-7784-4A78-B797-983BA8A99182}" srcOrd="0" destOrd="0" presId="urn:microsoft.com/office/officeart/2005/8/layout/list1"/>
    <dgm:cxn modelId="{49582CDD-9584-404E-A5EB-DCDBFB2F8ED9}" type="presOf" srcId="{6B25B29E-FBD6-4F36-B8A1-FD7E0B13390E}" destId="{702E0D38-2EDD-44FA-9659-CB91113167BE}" srcOrd="1" destOrd="0" presId="urn:microsoft.com/office/officeart/2005/8/layout/list1"/>
    <dgm:cxn modelId="{4F0E6A59-549D-483A-9C4F-32C1C3D37FE2}" type="presOf" srcId="{697A8D6B-0F25-45E1-97C8-2B09348C2AC0}" destId="{8C39F41A-4424-4D61-95F1-AE94BB3D2013}" srcOrd="0" destOrd="3" presId="urn:microsoft.com/office/officeart/2005/8/layout/list1"/>
    <dgm:cxn modelId="{3945F79E-DA1F-484A-AF5D-48581EDC6855}" type="presOf" srcId="{BE7F51DF-0DFF-4E8E-9ED6-4D3DEE73967F}" destId="{8C39F41A-4424-4D61-95F1-AE94BB3D2013}" srcOrd="0" destOrd="0" presId="urn:microsoft.com/office/officeart/2005/8/layout/list1"/>
    <dgm:cxn modelId="{FFE9B57B-49E2-4FF1-A24A-0CF3B840FD83}" type="presOf" srcId="{3F145777-C44D-4B13-ACE6-E0D196E393EE}" destId="{1678BA76-751C-4333-A193-BECF890FE26B}" srcOrd="0" destOrd="0" presId="urn:microsoft.com/office/officeart/2005/8/layout/list1"/>
    <dgm:cxn modelId="{4E779367-022A-440A-97C8-59C8195EACDF}" srcId="{3F145777-C44D-4B13-ACE6-E0D196E393EE}" destId="{51901C48-32EB-44D8-A200-8F5353630987}" srcOrd="5" destOrd="0" parTransId="{9E19AAA9-286B-4EAA-8437-4F7645A34F67}" sibTransId="{A98FAAD9-2364-459E-B7C9-BE0A37A38E94}"/>
    <dgm:cxn modelId="{8F52F4D0-86EB-4E34-8F29-1ACB6DE1A1DE}" srcId="{3F145777-C44D-4B13-ACE6-E0D196E393EE}" destId="{BE7F51DF-0DFF-4E8E-9ED6-4D3DEE73967F}" srcOrd="0" destOrd="0" parTransId="{CB280D08-D0E5-4FD7-843A-8C7F9CD66873}" sibTransId="{1C83B08E-1D49-4D0B-8B9F-D68BCC1CFB6B}"/>
    <dgm:cxn modelId="{237575A9-F356-4579-BE85-52AC8AF75AB0}" srcId="{3F145777-C44D-4B13-ACE6-E0D196E393EE}" destId="{19045BA0-AC96-4338-B5E9-545866391D03}" srcOrd="4" destOrd="0" parTransId="{218DD463-C7BE-42D9-9A81-B9E0AC0F7EC8}" sibTransId="{F190A42B-74FA-44E0-8F8A-3A2F9F60C1DF}"/>
    <dgm:cxn modelId="{D1EABCB4-A5AA-43A4-B786-E11700D92BF9}" srcId="{3F145777-C44D-4B13-ACE6-E0D196E393EE}" destId="{697A8D6B-0F25-45E1-97C8-2B09348C2AC0}" srcOrd="3" destOrd="0" parTransId="{6E220323-D454-4DEC-BF47-14A907C4E618}" sibTransId="{26A62672-0BA8-4D5F-B085-636E161B1323}"/>
    <dgm:cxn modelId="{D7AA7998-9555-4166-BEEB-A4AE39B0AA15}" srcId="{6B25B29E-FBD6-4F36-B8A1-FD7E0B13390E}" destId="{520985B5-8FEF-4161-8C3E-A44CA33D40BD}" srcOrd="0" destOrd="0" parTransId="{466F30BD-0711-4DE2-AE9A-C1ACEF7F1817}" sibTransId="{34746F02-5505-4FEF-A608-03E54519C5C8}"/>
    <dgm:cxn modelId="{8370F82D-EA5A-4F47-964B-B3154AACFA46}" type="presOf" srcId="{3F145777-C44D-4B13-ACE6-E0D196E393EE}" destId="{563370C6-15C3-4505-B7B0-2F894EF3A63A}" srcOrd="1" destOrd="0" presId="urn:microsoft.com/office/officeart/2005/8/layout/list1"/>
    <dgm:cxn modelId="{6C800A80-60D4-4658-A9BC-8463116D6FE4}" type="presOf" srcId="{6910D087-1955-490E-8ACE-55A149A9B8A2}" destId="{8C39F41A-4424-4D61-95F1-AE94BB3D2013}" srcOrd="0" destOrd="1" presId="urn:microsoft.com/office/officeart/2005/8/layout/list1"/>
    <dgm:cxn modelId="{ECE2D762-16F1-405E-BCF1-1054BF6E08E2}" srcId="{3F145777-C44D-4B13-ACE6-E0D196E393EE}" destId="{6910D087-1955-490E-8ACE-55A149A9B8A2}" srcOrd="1" destOrd="0" parTransId="{D0C4DC51-FEC7-4823-833C-E1B0A7D78797}" sibTransId="{2492B071-6621-44C8-A297-5199BE124BE5}"/>
    <dgm:cxn modelId="{4F8A4940-FD2D-442A-8DF6-B0B56E99AAD6}" srcId="{AC0CAA84-95D7-4F38-A922-016AAE7C97F1}" destId="{6B25B29E-FBD6-4F36-B8A1-FD7E0B13390E}" srcOrd="2" destOrd="0" parTransId="{157AB8BA-AD29-4B3D-8708-65A402017CF1}" sibTransId="{070DD4C0-984C-44DE-A52F-5B0BA8FB3FE1}"/>
    <dgm:cxn modelId="{F853A13B-68DB-4E7F-90F1-C4B85462BEC2}" type="presParOf" srcId="{3EFC2B83-BE2B-48A9-BB6C-1E8CA9A1BA6A}" destId="{24C287DE-3FAF-49E3-B167-386B711A721F}" srcOrd="0" destOrd="0" presId="urn:microsoft.com/office/officeart/2005/8/layout/list1"/>
    <dgm:cxn modelId="{3D942E63-7AAF-4A5B-9D15-E0B6BCB134D0}" type="presParOf" srcId="{24C287DE-3FAF-49E3-B167-386B711A721F}" destId="{1678BA76-751C-4333-A193-BECF890FE26B}" srcOrd="0" destOrd="0" presId="urn:microsoft.com/office/officeart/2005/8/layout/list1"/>
    <dgm:cxn modelId="{AFE5814E-F3A6-4983-B847-B3215828CE4E}" type="presParOf" srcId="{24C287DE-3FAF-49E3-B167-386B711A721F}" destId="{563370C6-15C3-4505-B7B0-2F894EF3A63A}" srcOrd="1" destOrd="0" presId="urn:microsoft.com/office/officeart/2005/8/layout/list1"/>
    <dgm:cxn modelId="{4648148F-F756-44E1-B079-0E541DB1FF40}" type="presParOf" srcId="{3EFC2B83-BE2B-48A9-BB6C-1E8CA9A1BA6A}" destId="{5D3E7AD5-FC03-4544-AF77-618E26FA7634}" srcOrd="1" destOrd="0" presId="urn:microsoft.com/office/officeart/2005/8/layout/list1"/>
    <dgm:cxn modelId="{4D58B59F-B769-42B9-90D2-4EDD4DDC526E}" type="presParOf" srcId="{3EFC2B83-BE2B-48A9-BB6C-1E8CA9A1BA6A}" destId="{8C39F41A-4424-4D61-95F1-AE94BB3D2013}" srcOrd="2" destOrd="0" presId="urn:microsoft.com/office/officeart/2005/8/layout/list1"/>
    <dgm:cxn modelId="{CEE6705D-89B9-4D1B-B14C-2E998BC17F8E}" type="presParOf" srcId="{3EFC2B83-BE2B-48A9-BB6C-1E8CA9A1BA6A}" destId="{64F9699E-A060-4C72-902C-0F547785FE00}" srcOrd="3" destOrd="0" presId="urn:microsoft.com/office/officeart/2005/8/layout/list1"/>
    <dgm:cxn modelId="{DDC70E4C-0198-49EB-9D39-6EC656428903}" type="presParOf" srcId="{3EFC2B83-BE2B-48A9-BB6C-1E8CA9A1BA6A}" destId="{8888F33C-CFDD-45EB-AC1A-5489FB162ED3}" srcOrd="4" destOrd="0" presId="urn:microsoft.com/office/officeart/2005/8/layout/list1"/>
    <dgm:cxn modelId="{294728E3-E24A-4263-A261-A7BC15F390CF}" type="presParOf" srcId="{8888F33C-CFDD-45EB-AC1A-5489FB162ED3}" destId="{DA03F86C-7784-4A78-B797-983BA8A99182}" srcOrd="0" destOrd="0" presId="urn:microsoft.com/office/officeart/2005/8/layout/list1"/>
    <dgm:cxn modelId="{98AA7EB8-C690-442B-B4D8-E2092D35ABC8}" type="presParOf" srcId="{8888F33C-CFDD-45EB-AC1A-5489FB162ED3}" destId="{5CE78655-A7BB-4D0D-BA26-39CC67382BA3}" srcOrd="1" destOrd="0" presId="urn:microsoft.com/office/officeart/2005/8/layout/list1"/>
    <dgm:cxn modelId="{BDD32420-0BFD-4803-87B3-881A65CDFBA6}" type="presParOf" srcId="{3EFC2B83-BE2B-48A9-BB6C-1E8CA9A1BA6A}" destId="{F1C5AF04-0B2E-4169-8BA1-5FFD5CB5CC0C}" srcOrd="5" destOrd="0" presId="urn:microsoft.com/office/officeart/2005/8/layout/list1"/>
    <dgm:cxn modelId="{C9B2DC2E-DC60-404E-B2EF-B27CBDF8E0F1}" type="presParOf" srcId="{3EFC2B83-BE2B-48A9-BB6C-1E8CA9A1BA6A}" destId="{FDD51C95-76FC-4B2F-8AA1-3C3384F5D84F}" srcOrd="6" destOrd="0" presId="urn:microsoft.com/office/officeart/2005/8/layout/list1"/>
    <dgm:cxn modelId="{265DEAC9-F506-46C5-9269-A54661A2FA15}" type="presParOf" srcId="{3EFC2B83-BE2B-48A9-BB6C-1E8CA9A1BA6A}" destId="{5A20285A-F99B-4152-A12E-D323446A5CE1}" srcOrd="7" destOrd="0" presId="urn:microsoft.com/office/officeart/2005/8/layout/list1"/>
    <dgm:cxn modelId="{2DBBA325-E148-4E5F-B90C-E246D791CA06}" type="presParOf" srcId="{3EFC2B83-BE2B-48A9-BB6C-1E8CA9A1BA6A}" destId="{A4AEFCCA-531B-44D3-A7F7-9C96DE067ADE}" srcOrd="8" destOrd="0" presId="urn:microsoft.com/office/officeart/2005/8/layout/list1"/>
    <dgm:cxn modelId="{3E9D3503-2DA0-4527-8D50-82BE2F8EAF37}" type="presParOf" srcId="{A4AEFCCA-531B-44D3-A7F7-9C96DE067ADE}" destId="{C8A90B11-A5DC-4BFB-BB33-1C846AE57A64}" srcOrd="0" destOrd="0" presId="urn:microsoft.com/office/officeart/2005/8/layout/list1"/>
    <dgm:cxn modelId="{4F2564BD-9F2F-47A8-AB2F-8DF99B2612C8}" type="presParOf" srcId="{A4AEFCCA-531B-44D3-A7F7-9C96DE067ADE}" destId="{702E0D38-2EDD-44FA-9659-CB91113167BE}" srcOrd="1" destOrd="0" presId="urn:microsoft.com/office/officeart/2005/8/layout/list1"/>
    <dgm:cxn modelId="{47593C35-29B2-403E-9321-E8E414F2EBDB}" type="presParOf" srcId="{3EFC2B83-BE2B-48A9-BB6C-1E8CA9A1BA6A}" destId="{D688736B-D0C5-41E9-8457-4D3091F44E9C}" srcOrd="9" destOrd="0" presId="urn:microsoft.com/office/officeart/2005/8/layout/list1"/>
    <dgm:cxn modelId="{D0E40A56-FFAA-4CBC-99BA-79E427E3E734}" type="presParOf" srcId="{3EFC2B83-BE2B-48A9-BB6C-1E8CA9A1BA6A}" destId="{CEF4535C-048A-46D5-A72A-E96288C4F87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1EAECB-8F9A-4F78-9BBD-326B0D14B685}"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zh-TW" altLang="en-US"/>
        </a:p>
      </dgm:t>
    </dgm:pt>
    <dgm:pt modelId="{B134172E-FB6D-457D-8450-FAA9068DEF3D}">
      <dgm:prSet phldrT="[文字]" custT="1"/>
      <dgm:spPr/>
      <dgm:t>
        <a:bodyPr/>
        <a:lstStyle/>
        <a:p>
          <a:r>
            <a:rPr lang="zh-TW" altLang="en-US" sz="2400" b="1" dirty="0" smtClean="0">
              <a:latin typeface="標楷體" pitchFamily="65" charset="-120"/>
              <a:ea typeface="標楷體" pitchFamily="65" charset="-120"/>
            </a:rPr>
            <a:t>善用證基會網站「公司治理評鑑專區」</a:t>
          </a:r>
          <a:endParaRPr lang="zh-TW" altLang="en-US" sz="2400" b="1" dirty="0">
            <a:latin typeface="+mj-lt"/>
            <a:ea typeface="標楷體" pitchFamily="65" charset="-120"/>
          </a:endParaRPr>
        </a:p>
      </dgm:t>
    </dgm:pt>
    <dgm:pt modelId="{32C96142-D8F3-4B5F-8C97-5D7FF6D57B1C}" type="parTrans" cxnId="{7C7532FD-7C96-4D40-9845-CDFEC6056F74}">
      <dgm:prSet/>
      <dgm:spPr/>
      <dgm:t>
        <a:bodyPr/>
        <a:lstStyle/>
        <a:p>
          <a:endParaRPr lang="zh-TW" altLang="en-US"/>
        </a:p>
      </dgm:t>
    </dgm:pt>
    <dgm:pt modelId="{51E17D30-1496-4693-92BD-F27DD9F6C119}" type="sibTrans" cxnId="{7C7532FD-7C96-4D40-9845-CDFEC6056F74}">
      <dgm:prSet/>
      <dgm:spPr/>
      <dgm:t>
        <a:bodyPr/>
        <a:lstStyle/>
        <a:p>
          <a:endParaRPr lang="zh-TW" altLang="en-US"/>
        </a:p>
      </dgm:t>
    </dgm:pt>
    <dgm:pt modelId="{D4C19176-DF34-40E1-A13E-F2EEC9B57689}">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2000" dirty="0" smtClean="0">
              <a:latin typeface="+mj-lt"/>
              <a:ea typeface="標楷體" pitchFamily="65" charset="-120"/>
            </a:rPr>
            <a:t>網址：</a:t>
          </a:r>
          <a:r>
            <a:rPr lang="en-US" altLang="en-US" sz="2000" dirty="0" smtClean="0">
              <a:latin typeface="+mj-lt"/>
              <a:ea typeface="標楷體" pitchFamily="65" charset="-120"/>
              <a:hlinkClick xmlns:r="http://schemas.openxmlformats.org/officeDocument/2006/relationships" r:id="rId1"/>
            </a:rPr>
            <a:t>http://www.sfi.org.tw/E/Plate.aspx?ID=3404</a:t>
          </a:r>
          <a:endParaRPr lang="zh-TW" altLang="en-US" sz="2000" dirty="0" smtClean="0"/>
        </a:p>
      </dgm:t>
    </dgm:pt>
    <dgm:pt modelId="{F7960F65-FE28-4BEF-B9FD-38FB204BA01F}" type="parTrans" cxnId="{CD8F92BC-3FC1-48FA-82ED-9D98A43D00A7}">
      <dgm:prSet/>
      <dgm:spPr/>
      <dgm:t>
        <a:bodyPr/>
        <a:lstStyle/>
        <a:p>
          <a:endParaRPr lang="zh-TW" altLang="en-US"/>
        </a:p>
      </dgm:t>
    </dgm:pt>
    <dgm:pt modelId="{ACB8A582-8CB1-4936-9D4B-59D09FB13A0C}" type="sibTrans" cxnId="{CD8F92BC-3FC1-48FA-82ED-9D98A43D00A7}">
      <dgm:prSet/>
      <dgm:spPr/>
      <dgm:t>
        <a:bodyPr/>
        <a:lstStyle/>
        <a:p>
          <a:endParaRPr lang="zh-TW" altLang="en-US"/>
        </a:p>
      </dgm:t>
    </dgm:pt>
    <dgm:pt modelId="{52490899-90A3-473F-98C6-FF16E45669BE}">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2000" dirty="0" smtClean="0">
              <a:latin typeface="+mj-lt"/>
              <a:ea typeface="標楷體" pitchFamily="65" charset="-120"/>
            </a:rPr>
            <a:t>公司治理評鑑宣導說明會簡報資料</a:t>
          </a:r>
        </a:p>
      </dgm:t>
    </dgm:pt>
    <dgm:pt modelId="{31675748-03D6-4EFA-BAB1-D6426351A80C}" type="parTrans" cxnId="{C55A8860-B628-4D3C-BF09-5DFBCA611C28}">
      <dgm:prSet/>
      <dgm:spPr/>
      <dgm:t>
        <a:bodyPr/>
        <a:lstStyle/>
        <a:p>
          <a:endParaRPr lang="zh-TW" altLang="en-US"/>
        </a:p>
      </dgm:t>
    </dgm:pt>
    <dgm:pt modelId="{4F84D156-A82C-4F4C-A334-541CD95E689A}" type="sibTrans" cxnId="{C55A8860-B628-4D3C-BF09-5DFBCA611C28}">
      <dgm:prSet/>
      <dgm:spPr/>
      <dgm:t>
        <a:bodyPr/>
        <a:lstStyle/>
        <a:p>
          <a:endParaRPr lang="zh-TW" altLang="en-US"/>
        </a:p>
      </dgm:t>
    </dgm:pt>
    <dgm:pt modelId="{CC79AEE7-60C1-4F62-AA8C-FE53099D0C29}">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zh-TW" altLang="en-US" sz="2000" dirty="0" smtClean="0">
              <a:latin typeface="+mj-lt"/>
              <a:ea typeface="標楷體" pitchFamily="65" charset="-120"/>
            </a:rPr>
            <a:t> 指標參考範例</a:t>
          </a:r>
          <a:endParaRPr lang="en-US" altLang="zh-TW" sz="2000" dirty="0" smtClean="0">
            <a:latin typeface="+mj-lt"/>
            <a:ea typeface="標楷體" pitchFamily="65" charset="-120"/>
          </a:endParaRPr>
        </a:p>
      </dgm:t>
    </dgm:pt>
    <dgm:pt modelId="{1ACA9DDC-5336-4271-A8F0-0277BA5992C6}" type="parTrans" cxnId="{4DD023F2-3883-458A-BF9B-8550D6C5E6BB}">
      <dgm:prSet/>
      <dgm:spPr/>
      <dgm:t>
        <a:bodyPr/>
        <a:lstStyle/>
        <a:p>
          <a:endParaRPr lang="zh-TW" altLang="en-US"/>
        </a:p>
      </dgm:t>
    </dgm:pt>
    <dgm:pt modelId="{8BF6B081-B3E3-4C3F-9B30-63E807CCC8D6}" type="sibTrans" cxnId="{4DD023F2-3883-458A-BF9B-8550D6C5E6BB}">
      <dgm:prSet/>
      <dgm:spPr/>
      <dgm:t>
        <a:bodyPr/>
        <a:lstStyle/>
        <a:p>
          <a:endParaRPr lang="zh-TW" altLang="en-US"/>
        </a:p>
      </dgm:t>
    </dgm:pt>
    <dgm:pt modelId="{D60AA2C0-8FF6-408F-84AF-376E8B4F7B9D}">
      <dgm:prSet phldrT="[文字]" custT="1"/>
      <dgm:spPr/>
      <dgm:t>
        <a:bodyPr/>
        <a:lstStyle/>
        <a:p>
          <a:r>
            <a:rPr lang="zh-TW" altLang="en-US" sz="2400" b="1" dirty="0" smtClean="0">
              <a:latin typeface="+mj-lt"/>
              <a:ea typeface="標楷體" pitchFamily="65" charset="-120"/>
            </a:rPr>
            <a:t>公司治理中心網站</a:t>
          </a:r>
          <a:endParaRPr lang="zh-TW" altLang="en-US" sz="2400" b="1" dirty="0">
            <a:latin typeface="+mj-lt"/>
            <a:ea typeface="標楷體" pitchFamily="65" charset="-120"/>
          </a:endParaRPr>
        </a:p>
      </dgm:t>
    </dgm:pt>
    <dgm:pt modelId="{7562951F-C265-4BD6-8D7F-AB8890DB053E}" type="sibTrans" cxnId="{1848789B-2B60-4C35-9E83-2BCA3BC9491A}">
      <dgm:prSet/>
      <dgm:spPr/>
      <dgm:t>
        <a:bodyPr/>
        <a:lstStyle/>
        <a:p>
          <a:endParaRPr lang="zh-TW" altLang="en-US">
            <a:latin typeface="+mj-lt"/>
            <a:ea typeface="標楷體" pitchFamily="65" charset="-120"/>
          </a:endParaRPr>
        </a:p>
      </dgm:t>
    </dgm:pt>
    <dgm:pt modelId="{ACE4AEAF-1B0E-48A2-A503-4181837CA3E0}" type="parTrans" cxnId="{1848789B-2B60-4C35-9E83-2BCA3BC9491A}">
      <dgm:prSet/>
      <dgm:spPr/>
      <dgm:t>
        <a:bodyPr/>
        <a:lstStyle/>
        <a:p>
          <a:endParaRPr lang="zh-TW" altLang="en-US">
            <a:latin typeface="+mj-lt"/>
            <a:ea typeface="標楷體" pitchFamily="65" charset="-120"/>
          </a:endParaRPr>
        </a:p>
      </dgm:t>
    </dgm:pt>
    <dgm:pt modelId="{9248D20D-6FFF-4488-96C1-1AFBBD4FB717}">
      <dgm:prSet phldrT="[文字]" custT="1"/>
      <dgm:spPr/>
      <dgm:t>
        <a:bodyPr/>
        <a:lstStyle/>
        <a:p>
          <a:r>
            <a:rPr lang="zh-TW" altLang="en-US" sz="2000" dirty="0" smtClean="0">
              <a:latin typeface="+mj-lt"/>
              <a:ea typeface="標楷體" pitchFamily="65" charset="-120"/>
            </a:rPr>
            <a:t>評鑑資訊</a:t>
          </a:r>
          <a:endParaRPr lang="zh-TW" altLang="en-US" sz="2000" dirty="0">
            <a:latin typeface="+mj-lt"/>
            <a:ea typeface="標楷體" pitchFamily="65" charset="-120"/>
          </a:endParaRPr>
        </a:p>
      </dgm:t>
    </dgm:pt>
    <dgm:pt modelId="{D4FFC382-8F60-46F1-9D87-AD5BD8BE1742}" type="sibTrans" cxnId="{4536D3C6-D6A6-48EF-A79F-FFB95F49A6C8}">
      <dgm:prSet/>
      <dgm:spPr/>
      <dgm:t>
        <a:bodyPr/>
        <a:lstStyle/>
        <a:p>
          <a:endParaRPr lang="zh-TW" altLang="en-US">
            <a:latin typeface="+mj-lt"/>
            <a:ea typeface="標楷體" pitchFamily="65" charset="-120"/>
          </a:endParaRPr>
        </a:p>
      </dgm:t>
    </dgm:pt>
    <dgm:pt modelId="{126B4907-4B93-4B9F-A7C2-EB745E78AD59}" type="parTrans" cxnId="{4536D3C6-D6A6-48EF-A79F-FFB95F49A6C8}">
      <dgm:prSet/>
      <dgm:spPr/>
      <dgm:t>
        <a:bodyPr/>
        <a:lstStyle/>
        <a:p>
          <a:endParaRPr lang="zh-TW" altLang="en-US">
            <a:latin typeface="+mj-lt"/>
            <a:ea typeface="標楷體" pitchFamily="65" charset="-120"/>
          </a:endParaRPr>
        </a:p>
      </dgm:t>
    </dgm:pt>
    <dgm:pt modelId="{D38735D9-56A1-4032-B8E0-0D861D4AA990}">
      <dgm:prSet phldrT="[文字]" custT="1"/>
      <dgm:spPr/>
      <dgm:t>
        <a:bodyPr/>
        <a:lstStyle/>
        <a:p>
          <a:r>
            <a:rPr lang="zh-TW" altLang="en-US" sz="2000" dirty="0" smtClean="0">
              <a:latin typeface="+mj-lt"/>
              <a:ea typeface="標楷體" pitchFamily="65" charset="-120"/>
            </a:rPr>
            <a:t>法規及問答</a:t>
          </a:r>
          <a:endParaRPr lang="zh-TW" altLang="en-US" sz="2000" dirty="0">
            <a:latin typeface="+mj-lt"/>
            <a:ea typeface="標楷體" pitchFamily="65" charset="-120"/>
          </a:endParaRPr>
        </a:p>
      </dgm:t>
    </dgm:pt>
    <dgm:pt modelId="{831E9009-0D01-47D5-BAB5-6A68ACD3B5C4}" type="parTrans" cxnId="{1514AFDA-7FE9-4385-9F0C-9C891FD2A8BE}">
      <dgm:prSet/>
      <dgm:spPr/>
      <dgm:t>
        <a:bodyPr/>
        <a:lstStyle/>
        <a:p>
          <a:endParaRPr lang="zh-TW" altLang="en-US"/>
        </a:p>
      </dgm:t>
    </dgm:pt>
    <dgm:pt modelId="{FD5560CC-B8B2-4CC7-BC21-D8308C146287}" type="sibTrans" cxnId="{1514AFDA-7FE9-4385-9F0C-9C891FD2A8BE}">
      <dgm:prSet/>
      <dgm:spPr/>
      <dgm:t>
        <a:bodyPr/>
        <a:lstStyle/>
        <a:p>
          <a:endParaRPr lang="zh-TW" altLang="en-US"/>
        </a:p>
      </dgm:t>
    </dgm:pt>
    <dgm:pt modelId="{D073903C-877C-484A-B2C5-26098C15FD72}">
      <dgm:prSet phldrT="[文字]" custT="1"/>
      <dgm:spPr/>
      <dgm:t>
        <a:bodyPr/>
        <a:lstStyle/>
        <a:p>
          <a:r>
            <a:rPr lang="zh-TW" altLang="en-US" sz="2000" dirty="0" smtClean="0">
              <a:latin typeface="+mj-lt"/>
              <a:ea typeface="標楷體" pitchFamily="65" charset="-120"/>
            </a:rPr>
            <a:t>宣導活動、最新動態、最新時事、專題報導</a:t>
          </a:r>
          <a:endParaRPr lang="zh-TW" altLang="en-US" sz="2000" dirty="0">
            <a:latin typeface="+mj-lt"/>
            <a:ea typeface="標楷體" pitchFamily="65" charset="-120"/>
          </a:endParaRPr>
        </a:p>
      </dgm:t>
    </dgm:pt>
    <dgm:pt modelId="{9DA3D709-1915-4A18-AA2C-96CE0C526386}" type="parTrans" cxnId="{B2510F58-FDA9-4AEA-94B9-4E7264426AF1}">
      <dgm:prSet/>
      <dgm:spPr/>
      <dgm:t>
        <a:bodyPr/>
        <a:lstStyle/>
        <a:p>
          <a:endParaRPr lang="zh-TW" altLang="en-US"/>
        </a:p>
      </dgm:t>
    </dgm:pt>
    <dgm:pt modelId="{1DE4DB1B-223E-44BF-83DC-EFAB7D44F1C1}" type="sibTrans" cxnId="{B2510F58-FDA9-4AEA-94B9-4E7264426AF1}">
      <dgm:prSet/>
      <dgm:spPr/>
      <dgm:t>
        <a:bodyPr/>
        <a:lstStyle/>
        <a:p>
          <a:endParaRPr lang="zh-TW" altLang="en-US"/>
        </a:p>
      </dgm:t>
    </dgm:pt>
    <dgm:pt modelId="{561E4FE4-BAAE-4DAB-A968-FE5A9B21A833}">
      <dgm:prSet phldrT="[文字]" custT="1"/>
      <dgm:spPr/>
      <dgm:t>
        <a:bodyPr/>
        <a:lstStyle/>
        <a:p>
          <a:r>
            <a:rPr lang="zh-TW" altLang="en-US" sz="2000" dirty="0" smtClean="0">
              <a:latin typeface="+mj-lt"/>
              <a:ea typeface="標楷體" pitchFamily="65" charset="-120"/>
            </a:rPr>
            <a:t>訂閱電子報</a:t>
          </a:r>
          <a:endParaRPr lang="zh-TW" altLang="en-US" sz="2000" dirty="0">
            <a:latin typeface="+mj-lt"/>
            <a:ea typeface="標楷體" pitchFamily="65" charset="-120"/>
          </a:endParaRPr>
        </a:p>
      </dgm:t>
    </dgm:pt>
    <dgm:pt modelId="{CBBFF486-5939-4469-9659-958909914F01}" type="parTrans" cxnId="{91D18A2F-4576-43C1-9C14-556EAD2450B3}">
      <dgm:prSet/>
      <dgm:spPr/>
      <dgm:t>
        <a:bodyPr/>
        <a:lstStyle/>
        <a:p>
          <a:endParaRPr lang="zh-TW" altLang="en-US"/>
        </a:p>
      </dgm:t>
    </dgm:pt>
    <dgm:pt modelId="{7A4B6B0C-AC0D-400C-85AB-A47832ACE291}" type="sibTrans" cxnId="{91D18A2F-4576-43C1-9C14-556EAD2450B3}">
      <dgm:prSet/>
      <dgm:spPr/>
      <dgm:t>
        <a:bodyPr/>
        <a:lstStyle/>
        <a:p>
          <a:endParaRPr lang="zh-TW" altLang="en-US"/>
        </a:p>
      </dgm:t>
    </dgm:pt>
    <dgm:pt modelId="{A9DEB062-B8AE-4210-88B6-CFC3CB48B197}" type="pres">
      <dgm:prSet presAssocID="{341EAECB-8F9A-4F78-9BBD-326B0D14B685}" presName="linear" presStyleCnt="0">
        <dgm:presLayoutVars>
          <dgm:dir/>
          <dgm:animLvl val="lvl"/>
          <dgm:resizeHandles val="exact"/>
        </dgm:presLayoutVars>
      </dgm:prSet>
      <dgm:spPr/>
      <dgm:t>
        <a:bodyPr/>
        <a:lstStyle/>
        <a:p>
          <a:endParaRPr lang="zh-TW" altLang="en-US"/>
        </a:p>
      </dgm:t>
    </dgm:pt>
    <dgm:pt modelId="{2D9B10C6-9517-4B70-AB10-5AAEF278089B}" type="pres">
      <dgm:prSet presAssocID="{B134172E-FB6D-457D-8450-FAA9068DEF3D}" presName="parentLin" presStyleCnt="0"/>
      <dgm:spPr/>
      <dgm:t>
        <a:bodyPr/>
        <a:lstStyle/>
        <a:p>
          <a:endParaRPr lang="zh-TW" altLang="en-US"/>
        </a:p>
      </dgm:t>
    </dgm:pt>
    <dgm:pt modelId="{88A0FA8F-4CA9-4830-9480-45F4FBD91FED}" type="pres">
      <dgm:prSet presAssocID="{B134172E-FB6D-457D-8450-FAA9068DEF3D}" presName="parentLeftMargin" presStyleLbl="node1" presStyleIdx="0" presStyleCnt="2"/>
      <dgm:spPr/>
      <dgm:t>
        <a:bodyPr/>
        <a:lstStyle/>
        <a:p>
          <a:endParaRPr lang="zh-TW" altLang="en-US"/>
        </a:p>
      </dgm:t>
    </dgm:pt>
    <dgm:pt modelId="{0086162F-F78A-44BD-A881-363A9E051EBB}" type="pres">
      <dgm:prSet presAssocID="{B134172E-FB6D-457D-8450-FAA9068DEF3D}" presName="parentText" presStyleLbl="node1" presStyleIdx="0" presStyleCnt="2">
        <dgm:presLayoutVars>
          <dgm:chMax val="0"/>
          <dgm:bulletEnabled val="1"/>
        </dgm:presLayoutVars>
      </dgm:prSet>
      <dgm:spPr/>
      <dgm:t>
        <a:bodyPr/>
        <a:lstStyle/>
        <a:p>
          <a:endParaRPr lang="zh-TW" altLang="en-US"/>
        </a:p>
      </dgm:t>
    </dgm:pt>
    <dgm:pt modelId="{844DCB80-788E-4538-8BB0-2EE67942A688}" type="pres">
      <dgm:prSet presAssocID="{B134172E-FB6D-457D-8450-FAA9068DEF3D}" presName="negativeSpace" presStyleCnt="0"/>
      <dgm:spPr/>
      <dgm:t>
        <a:bodyPr/>
        <a:lstStyle/>
        <a:p>
          <a:endParaRPr lang="zh-TW" altLang="en-US"/>
        </a:p>
      </dgm:t>
    </dgm:pt>
    <dgm:pt modelId="{FE12F757-D367-440B-A903-C5B2A2B0C911}" type="pres">
      <dgm:prSet presAssocID="{B134172E-FB6D-457D-8450-FAA9068DEF3D}" presName="childText" presStyleLbl="conFgAcc1" presStyleIdx="0" presStyleCnt="2" custLinFactNeighborY="-25169">
        <dgm:presLayoutVars>
          <dgm:bulletEnabled val="1"/>
        </dgm:presLayoutVars>
      </dgm:prSet>
      <dgm:spPr/>
      <dgm:t>
        <a:bodyPr/>
        <a:lstStyle/>
        <a:p>
          <a:endParaRPr lang="zh-TW" altLang="en-US"/>
        </a:p>
      </dgm:t>
    </dgm:pt>
    <dgm:pt modelId="{D47ACA3C-09AE-40BC-B7F3-7473456A8555}" type="pres">
      <dgm:prSet presAssocID="{51E17D30-1496-4693-92BD-F27DD9F6C119}" presName="spaceBetweenRectangles" presStyleCnt="0"/>
      <dgm:spPr/>
      <dgm:t>
        <a:bodyPr/>
        <a:lstStyle/>
        <a:p>
          <a:endParaRPr lang="zh-TW" altLang="en-US"/>
        </a:p>
      </dgm:t>
    </dgm:pt>
    <dgm:pt modelId="{6F3C8420-C520-4FE0-A033-5D094C5160FE}" type="pres">
      <dgm:prSet presAssocID="{D60AA2C0-8FF6-408F-84AF-376E8B4F7B9D}" presName="parentLin" presStyleCnt="0"/>
      <dgm:spPr/>
      <dgm:t>
        <a:bodyPr/>
        <a:lstStyle/>
        <a:p>
          <a:endParaRPr lang="zh-TW" altLang="en-US"/>
        </a:p>
      </dgm:t>
    </dgm:pt>
    <dgm:pt modelId="{42AC9D98-E4CD-4771-B0F2-E31244487395}" type="pres">
      <dgm:prSet presAssocID="{D60AA2C0-8FF6-408F-84AF-376E8B4F7B9D}" presName="parentLeftMargin" presStyleLbl="node1" presStyleIdx="0" presStyleCnt="2"/>
      <dgm:spPr/>
      <dgm:t>
        <a:bodyPr/>
        <a:lstStyle/>
        <a:p>
          <a:endParaRPr lang="zh-TW" altLang="en-US"/>
        </a:p>
      </dgm:t>
    </dgm:pt>
    <dgm:pt modelId="{E883B279-C76F-4034-BAC2-AFD0FC54EE4B}" type="pres">
      <dgm:prSet presAssocID="{D60AA2C0-8FF6-408F-84AF-376E8B4F7B9D}" presName="parentText" presStyleLbl="node1" presStyleIdx="1" presStyleCnt="2" custScaleX="101499">
        <dgm:presLayoutVars>
          <dgm:chMax val="0"/>
          <dgm:bulletEnabled val="1"/>
        </dgm:presLayoutVars>
      </dgm:prSet>
      <dgm:spPr/>
      <dgm:t>
        <a:bodyPr/>
        <a:lstStyle/>
        <a:p>
          <a:endParaRPr lang="zh-TW" altLang="en-US"/>
        </a:p>
      </dgm:t>
    </dgm:pt>
    <dgm:pt modelId="{BAED64E9-C12F-4787-AACA-D46FA5906DAF}" type="pres">
      <dgm:prSet presAssocID="{D60AA2C0-8FF6-408F-84AF-376E8B4F7B9D}" presName="negativeSpace" presStyleCnt="0"/>
      <dgm:spPr/>
      <dgm:t>
        <a:bodyPr/>
        <a:lstStyle/>
        <a:p>
          <a:endParaRPr lang="zh-TW" altLang="en-US"/>
        </a:p>
      </dgm:t>
    </dgm:pt>
    <dgm:pt modelId="{FA6D0298-893C-47E1-B065-301E4D274B99}" type="pres">
      <dgm:prSet presAssocID="{D60AA2C0-8FF6-408F-84AF-376E8B4F7B9D}" presName="childText" presStyleLbl="conFgAcc1" presStyleIdx="1" presStyleCnt="2" custLinFactNeighborX="-855" custLinFactNeighborY="3672">
        <dgm:presLayoutVars>
          <dgm:bulletEnabled val="1"/>
        </dgm:presLayoutVars>
      </dgm:prSet>
      <dgm:spPr/>
      <dgm:t>
        <a:bodyPr/>
        <a:lstStyle/>
        <a:p>
          <a:endParaRPr lang="zh-TW" altLang="en-US"/>
        </a:p>
      </dgm:t>
    </dgm:pt>
  </dgm:ptLst>
  <dgm:cxnLst>
    <dgm:cxn modelId="{4DD023F2-3883-458A-BF9B-8550D6C5E6BB}" srcId="{B134172E-FB6D-457D-8450-FAA9068DEF3D}" destId="{CC79AEE7-60C1-4F62-AA8C-FE53099D0C29}" srcOrd="2" destOrd="0" parTransId="{1ACA9DDC-5336-4271-A8F0-0277BA5992C6}" sibTransId="{8BF6B081-B3E3-4C3F-9B30-63E807CCC8D6}"/>
    <dgm:cxn modelId="{17784BCB-5B5E-4242-82D0-7F7757B8D4D1}" type="presOf" srcId="{B134172E-FB6D-457D-8450-FAA9068DEF3D}" destId="{88A0FA8F-4CA9-4830-9480-45F4FBD91FED}" srcOrd="0" destOrd="0" presId="urn:microsoft.com/office/officeart/2005/8/layout/list1"/>
    <dgm:cxn modelId="{91D18A2F-4576-43C1-9C14-556EAD2450B3}" srcId="{D60AA2C0-8FF6-408F-84AF-376E8B4F7B9D}" destId="{561E4FE4-BAAE-4DAB-A968-FE5A9B21A833}" srcOrd="3" destOrd="0" parTransId="{CBBFF486-5939-4469-9659-958909914F01}" sibTransId="{7A4B6B0C-AC0D-400C-85AB-A47832ACE291}"/>
    <dgm:cxn modelId="{2ADA66EB-B6BE-4B50-938E-F97CDC079108}" type="presOf" srcId="{D60AA2C0-8FF6-408F-84AF-376E8B4F7B9D}" destId="{E883B279-C76F-4034-BAC2-AFD0FC54EE4B}" srcOrd="1" destOrd="0" presId="urn:microsoft.com/office/officeart/2005/8/layout/list1"/>
    <dgm:cxn modelId="{1848789B-2B60-4C35-9E83-2BCA3BC9491A}" srcId="{341EAECB-8F9A-4F78-9BBD-326B0D14B685}" destId="{D60AA2C0-8FF6-408F-84AF-376E8B4F7B9D}" srcOrd="1" destOrd="0" parTransId="{ACE4AEAF-1B0E-48A2-A503-4181837CA3E0}" sibTransId="{7562951F-C265-4BD6-8D7F-AB8890DB053E}"/>
    <dgm:cxn modelId="{EAAD3156-5D4F-4A53-8D46-6CF1A64153E1}" type="presOf" srcId="{341EAECB-8F9A-4F78-9BBD-326B0D14B685}" destId="{A9DEB062-B8AE-4210-88B6-CFC3CB48B197}" srcOrd="0" destOrd="0" presId="urn:microsoft.com/office/officeart/2005/8/layout/list1"/>
    <dgm:cxn modelId="{CE224096-30C5-4EB3-9D63-DF1BB0E3FF1E}" type="presOf" srcId="{9248D20D-6FFF-4488-96C1-1AFBBD4FB717}" destId="{FA6D0298-893C-47E1-B065-301E4D274B99}" srcOrd="0" destOrd="0" presId="urn:microsoft.com/office/officeart/2005/8/layout/list1"/>
    <dgm:cxn modelId="{7C7532FD-7C96-4D40-9845-CDFEC6056F74}" srcId="{341EAECB-8F9A-4F78-9BBD-326B0D14B685}" destId="{B134172E-FB6D-457D-8450-FAA9068DEF3D}" srcOrd="0" destOrd="0" parTransId="{32C96142-D8F3-4B5F-8C97-5D7FF6D57B1C}" sibTransId="{51E17D30-1496-4693-92BD-F27DD9F6C119}"/>
    <dgm:cxn modelId="{79E7E0AC-2FCB-41B0-8192-83A2A839F382}" type="presOf" srcId="{B134172E-FB6D-457D-8450-FAA9068DEF3D}" destId="{0086162F-F78A-44BD-A881-363A9E051EBB}" srcOrd="1" destOrd="0" presId="urn:microsoft.com/office/officeart/2005/8/layout/list1"/>
    <dgm:cxn modelId="{D09CFE9B-B5D3-450D-97F9-6D5C385F0323}" type="presOf" srcId="{D60AA2C0-8FF6-408F-84AF-376E8B4F7B9D}" destId="{42AC9D98-E4CD-4771-B0F2-E31244487395}" srcOrd="0" destOrd="0" presId="urn:microsoft.com/office/officeart/2005/8/layout/list1"/>
    <dgm:cxn modelId="{EB4C12B0-AF18-4525-98BB-8D0A9C0D5780}" type="presOf" srcId="{D073903C-877C-484A-B2C5-26098C15FD72}" destId="{FA6D0298-893C-47E1-B065-301E4D274B99}" srcOrd="0" destOrd="2" presId="urn:microsoft.com/office/officeart/2005/8/layout/list1"/>
    <dgm:cxn modelId="{C55A8860-B628-4D3C-BF09-5DFBCA611C28}" srcId="{B134172E-FB6D-457D-8450-FAA9068DEF3D}" destId="{52490899-90A3-473F-98C6-FF16E45669BE}" srcOrd="1" destOrd="0" parTransId="{31675748-03D6-4EFA-BAB1-D6426351A80C}" sibTransId="{4F84D156-A82C-4F4C-A334-541CD95E689A}"/>
    <dgm:cxn modelId="{2BD0C91D-24DD-462C-AA5A-C0E9D458712E}" type="presOf" srcId="{561E4FE4-BAAE-4DAB-A968-FE5A9B21A833}" destId="{FA6D0298-893C-47E1-B065-301E4D274B99}" srcOrd="0" destOrd="3" presId="urn:microsoft.com/office/officeart/2005/8/layout/list1"/>
    <dgm:cxn modelId="{09FDC7DC-04FF-494D-9097-E962E042CEC0}" type="presOf" srcId="{D38735D9-56A1-4032-B8E0-0D861D4AA990}" destId="{FA6D0298-893C-47E1-B065-301E4D274B99}" srcOrd="0" destOrd="1" presId="urn:microsoft.com/office/officeart/2005/8/layout/list1"/>
    <dgm:cxn modelId="{CD8F92BC-3FC1-48FA-82ED-9D98A43D00A7}" srcId="{B134172E-FB6D-457D-8450-FAA9068DEF3D}" destId="{D4C19176-DF34-40E1-A13E-F2EEC9B57689}" srcOrd="0" destOrd="0" parTransId="{F7960F65-FE28-4BEF-B9FD-38FB204BA01F}" sibTransId="{ACB8A582-8CB1-4936-9D4B-59D09FB13A0C}"/>
    <dgm:cxn modelId="{B2510F58-FDA9-4AEA-94B9-4E7264426AF1}" srcId="{D60AA2C0-8FF6-408F-84AF-376E8B4F7B9D}" destId="{D073903C-877C-484A-B2C5-26098C15FD72}" srcOrd="2" destOrd="0" parTransId="{9DA3D709-1915-4A18-AA2C-96CE0C526386}" sibTransId="{1DE4DB1B-223E-44BF-83DC-EFAB7D44F1C1}"/>
    <dgm:cxn modelId="{ED60EC27-5B02-433A-9AC4-90114C385402}" type="presOf" srcId="{CC79AEE7-60C1-4F62-AA8C-FE53099D0C29}" destId="{FE12F757-D367-440B-A903-C5B2A2B0C911}" srcOrd="0" destOrd="2" presId="urn:microsoft.com/office/officeart/2005/8/layout/list1"/>
    <dgm:cxn modelId="{1514AFDA-7FE9-4385-9F0C-9C891FD2A8BE}" srcId="{D60AA2C0-8FF6-408F-84AF-376E8B4F7B9D}" destId="{D38735D9-56A1-4032-B8E0-0D861D4AA990}" srcOrd="1" destOrd="0" parTransId="{831E9009-0D01-47D5-BAB5-6A68ACD3B5C4}" sibTransId="{FD5560CC-B8B2-4CC7-BC21-D8308C146287}"/>
    <dgm:cxn modelId="{2EF60B5A-10F8-4F8B-A8BC-F09F60CB1788}" type="presOf" srcId="{D4C19176-DF34-40E1-A13E-F2EEC9B57689}" destId="{FE12F757-D367-440B-A903-C5B2A2B0C911}" srcOrd="0" destOrd="0" presId="urn:microsoft.com/office/officeart/2005/8/layout/list1"/>
    <dgm:cxn modelId="{FC55B3B7-8F01-4257-9C05-7822AA387E03}" type="presOf" srcId="{52490899-90A3-473F-98C6-FF16E45669BE}" destId="{FE12F757-D367-440B-A903-C5B2A2B0C911}" srcOrd="0" destOrd="1" presId="urn:microsoft.com/office/officeart/2005/8/layout/list1"/>
    <dgm:cxn modelId="{4536D3C6-D6A6-48EF-A79F-FFB95F49A6C8}" srcId="{D60AA2C0-8FF6-408F-84AF-376E8B4F7B9D}" destId="{9248D20D-6FFF-4488-96C1-1AFBBD4FB717}" srcOrd="0" destOrd="0" parTransId="{126B4907-4B93-4B9F-A7C2-EB745E78AD59}" sibTransId="{D4FFC382-8F60-46F1-9D87-AD5BD8BE1742}"/>
    <dgm:cxn modelId="{8C6AF49F-BB25-4EDB-B648-63C2F724F40F}" type="presParOf" srcId="{A9DEB062-B8AE-4210-88B6-CFC3CB48B197}" destId="{2D9B10C6-9517-4B70-AB10-5AAEF278089B}" srcOrd="0" destOrd="0" presId="urn:microsoft.com/office/officeart/2005/8/layout/list1"/>
    <dgm:cxn modelId="{A2256C4E-65A1-4019-8DCD-E8A798BAAF52}" type="presParOf" srcId="{2D9B10C6-9517-4B70-AB10-5AAEF278089B}" destId="{88A0FA8F-4CA9-4830-9480-45F4FBD91FED}" srcOrd="0" destOrd="0" presId="urn:microsoft.com/office/officeart/2005/8/layout/list1"/>
    <dgm:cxn modelId="{1639D117-71ED-4DD1-A76F-FD4DEDA3868B}" type="presParOf" srcId="{2D9B10C6-9517-4B70-AB10-5AAEF278089B}" destId="{0086162F-F78A-44BD-A881-363A9E051EBB}" srcOrd="1" destOrd="0" presId="urn:microsoft.com/office/officeart/2005/8/layout/list1"/>
    <dgm:cxn modelId="{46D8AEF4-374C-4C15-B2AD-8224110C0718}" type="presParOf" srcId="{A9DEB062-B8AE-4210-88B6-CFC3CB48B197}" destId="{844DCB80-788E-4538-8BB0-2EE67942A688}" srcOrd="1" destOrd="0" presId="urn:microsoft.com/office/officeart/2005/8/layout/list1"/>
    <dgm:cxn modelId="{488C2CE0-BF29-4D80-A437-4338721BB3A4}" type="presParOf" srcId="{A9DEB062-B8AE-4210-88B6-CFC3CB48B197}" destId="{FE12F757-D367-440B-A903-C5B2A2B0C911}" srcOrd="2" destOrd="0" presId="urn:microsoft.com/office/officeart/2005/8/layout/list1"/>
    <dgm:cxn modelId="{FC4DE410-BF2A-445A-9B21-C4B680859D30}" type="presParOf" srcId="{A9DEB062-B8AE-4210-88B6-CFC3CB48B197}" destId="{D47ACA3C-09AE-40BC-B7F3-7473456A8555}" srcOrd="3" destOrd="0" presId="urn:microsoft.com/office/officeart/2005/8/layout/list1"/>
    <dgm:cxn modelId="{0DCE006F-4FE0-4B45-97D9-C8B079574DE3}" type="presParOf" srcId="{A9DEB062-B8AE-4210-88B6-CFC3CB48B197}" destId="{6F3C8420-C520-4FE0-A033-5D094C5160FE}" srcOrd="4" destOrd="0" presId="urn:microsoft.com/office/officeart/2005/8/layout/list1"/>
    <dgm:cxn modelId="{A77993A0-EE0A-4D2B-9C6A-D53E735818F0}" type="presParOf" srcId="{6F3C8420-C520-4FE0-A033-5D094C5160FE}" destId="{42AC9D98-E4CD-4771-B0F2-E31244487395}" srcOrd="0" destOrd="0" presId="urn:microsoft.com/office/officeart/2005/8/layout/list1"/>
    <dgm:cxn modelId="{94369ABE-E559-4534-A37D-D32A3FE1A726}" type="presParOf" srcId="{6F3C8420-C520-4FE0-A033-5D094C5160FE}" destId="{E883B279-C76F-4034-BAC2-AFD0FC54EE4B}" srcOrd="1" destOrd="0" presId="urn:microsoft.com/office/officeart/2005/8/layout/list1"/>
    <dgm:cxn modelId="{79F5F83F-E3CC-4E17-AA55-9CC9808475E2}" type="presParOf" srcId="{A9DEB062-B8AE-4210-88B6-CFC3CB48B197}" destId="{BAED64E9-C12F-4787-AACA-D46FA5906DAF}" srcOrd="5" destOrd="0" presId="urn:microsoft.com/office/officeart/2005/8/layout/list1"/>
    <dgm:cxn modelId="{2003A4D1-F27E-4CFB-9507-FCE595C3CD0B}" type="presParOf" srcId="{A9DEB062-B8AE-4210-88B6-CFC3CB48B197}" destId="{FA6D0298-893C-47E1-B065-301E4D274B99}"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C43180-10C7-4C3A-AEF2-C248303FA442}" type="doc">
      <dgm:prSet loTypeId="urn:microsoft.com/office/officeart/2005/8/layout/vList2" loCatId="list" qsTypeId="urn:microsoft.com/office/officeart/2005/8/quickstyle/simple2" qsCatId="simple" csTypeId="urn:microsoft.com/office/officeart/2005/8/colors/accent5_5" csCatId="accent5" phldr="1"/>
      <dgm:spPr/>
      <dgm:t>
        <a:bodyPr/>
        <a:lstStyle/>
        <a:p>
          <a:endParaRPr lang="zh-TW" altLang="en-US"/>
        </a:p>
      </dgm:t>
    </dgm:pt>
    <dgm:pt modelId="{2279BC04-1F2E-432F-8797-1920C72A7636}">
      <dgm:prSet phldrT="[文字]" custT="1"/>
      <dgm:spPr/>
      <dgm:t>
        <a:bodyPr/>
        <a:lstStyle/>
        <a:p>
          <a:r>
            <a:rPr lang="zh-TW" altLang="en-US" sz="3600" dirty="0" smtClean="0">
              <a:latin typeface="標楷體" pitchFamily="65" charset="-120"/>
              <a:ea typeface="標楷體" pitchFamily="65" charset="-120"/>
            </a:rPr>
            <a:t>利害關係人利益之維護及企業社會責任</a:t>
          </a:r>
          <a:endParaRPr lang="zh-TW" altLang="en-US" sz="3600" dirty="0">
            <a:latin typeface="標楷體" pitchFamily="65" charset="-120"/>
            <a:ea typeface="標楷體" pitchFamily="65" charset="-120"/>
          </a:endParaRPr>
        </a:p>
      </dgm:t>
    </dgm:pt>
    <dgm:pt modelId="{A95FB128-0918-4AE2-8D09-9E7010383770}" type="parTrans" cxnId="{DAF8381F-7FA8-40EA-952F-7F36214001D0}">
      <dgm:prSet/>
      <dgm:spPr/>
      <dgm:t>
        <a:bodyPr/>
        <a:lstStyle/>
        <a:p>
          <a:endParaRPr lang="zh-TW" altLang="en-US" sz="3600">
            <a:latin typeface="標楷體" pitchFamily="65" charset="-120"/>
            <a:ea typeface="標楷體" pitchFamily="65" charset="-120"/>
          </a:endParaRPr>
        </a:p>
      </dgm:t>
    </dgm:pt>
    <dgm:pt modelId="{C9A4A21E-39B2-4F4D-8F5F-13DB933F88A3}" type="sibTrans" cxnId="{DAF8381F-7FA8-40EA-952F-7F36214001D0}">
      <dgm:prSet/>
      <dgm:spPr/>
      <dgm:t>
        <a:bodyPr/>
        <a:lstStyle/>
        <a:p>
          <a:endParaRPr lang="zh-TW" altLang="en-US" sz="3600">
            <a:latin typeface="標楷體" pitchFamily="65" charset="-120"/>
            <a:ea typeface="標楷體" pitchFamily="65" charset="-120"/>
          </a:endParaRPr>
        </a:p>
      </dgm:t>
    </dgm:pt>
    <dgm:pt modelId="{F5FAD2E0-B7C4-4019-A198-5EB037FBF10C}" type="pres">
      <dgm:prSet presAssocID="{7EC43180-10C7-4C3A-AEF2-C248303FA442}" presName="linear" presStyleCnt="0">
        <dgm:presLayoutVars>
          <dgm:animLvl val="lvl"/>
          <dgm:resizeHandles val="exact"/>
        </dgm:presLayoutVars>
      </dgm:prSet>
      <dgm:spPr/>
      <dgm:t>
        <a:bodyPr/>
        <a:lstStyle/>
        <a:p>
          <a:endParaRPr lang="zh-TW" altLang="en-US"/>
        </a:p>
      </dgm:t>
    </dgm:pt>
    <dgm:pt modelId="{51B99580-6947-4D97-B3FF-174C2D2EF9E2}" type="pres">
      <dgm:prSet presAssocID="{2279BC04-1F2E-432F-8797-1920C72A7636}" presName="parentText" presStyleLbl="node1" presStyleIdx="0" presStyleCnt="1">
        <dgm:presLayoutVars>
          <dgm:chMax val="0"/>
          <dgm:bulletEnabled val="1"/>
        </dgm:presLayoutVars>
      </dgm:prSet>
      <dgm:spPr/>
      <dgm:t>
        <a:bodyPr/>
        <a:lstStyle/>
        <a:p>
          <a:endParaRPr lang="zh-TW" altLang="en-US"/>
        </a:p>
      </dgm:t>
    </dgm:pt>
  </dgm:ptLst>
  <dgm:cxnLst>
    <dgm:cxn modelId="{4F330DEE-6EF3-4FB5-9AB6-204E78724136}" type="presOf" srcId="{2279BC04-1F2E-432F-8797-1920C72A7636}" destId="{51B99580-6947-4D97-B3FF-174C2D2EF9E2}" srcOrd="0" destOrd="0" presId="urn:microsoft.com/office/officeart/2005/8/layout/vList2"/>
    <dgm:cxn modelId="{DAF8381F-7FA8-40EA-952F-7F36214001D0}" srcId="{7EC43180-10C7-4C3A-AEF2-C248303FA442}" destId="{2279BC04-1F2E-432F-8797-1920C72A7636}" srcOrd="0" destOrd="0" parTransId="{A95FB128-0918-4AE2-8D09-9E7010383770}" sibTransId="{C9A4A21E-39B2-4F4D-8F5F-13DB933F88A3}"/>
    <dgm:cxn modelId="{DBC2923B-BACE-463D-9F4F-A1F44C21FF2A}" type="presOf" srcId="{7EC43180-10C7-4C3A-AEF2-C248303FA442}" destId="{F5FAD2E0-B7C4-4019-A198-5EB037FBF10C}" srcOrd="0" destOrd="0" presId="urn:microsoft.com/office/officeart/2005/8/layout/vList2"/>
    <dgm:cxn modelId="{D8C5AFC9-DAEA-4C9A-8916-2FA9E67DF7C1}" type="presParOf" srcId="{F5FAD2E0-B7C4-4019-A198-5EB037FBF10C}" destId="{51B99580-6947-4D97-B3FF-174C2D2EF9E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8D345E-FC95-4663-9AE5-F21ADA78A063}" type="doc">
      <dgm:prSet loTypeId="urn:microsoft.com/office/officeart/2005/8/layout/hList1" loCatId="list" qsTypeId="urn:microsoft.com/office/officeart/2005/8/quickstyle/simple3" qsCatId="simple" csTypeId="urn:microsoft.com/office/officeart/2005/8/colors/colorful1#2" csCatId="colorful" phldr="1"/>
      <dgm:spPr/>
      <dgm:t>
        <a:bodyPr/>
        <a:lstStyle/>
        <a:p>
          <a:endParaRPr lang="zh-TW" altLang="en-US"/>
        </a:p>
      </dgm:t>
    </dgm:pt>
    <dgm:pt modelId="{D30C2405-201F-46E7-AAD1-286ECC445C5A}">
      <dgm:prSet phldrT="[文字]" custT="1"/>
      <dgm:spPr/>
      <dgm:t>
        <a:bodyPr/>
        <a:lstStyle/>
        <a:p>
          <a:r>
            <a:rPr lang="zh-TW" altLang="en-US" sz="2800" b="1" dirty="0" smtClean="0">
              <a:effectLst>
                <a:outerShdw blurRad="38100" dist="38100" dir="2700000" algn="tl">
                  <a:srgbClr val="000000">
                    <a:alpha val="43137"/>
                  </a:srgbClr>
                </a:outerShdw>
              </a:effectLst>
              <a:latin typeface="標楷體" pitchFamily="65" charset="-120"/>
              <a:ea typeface="標楷體" pitchFamily="65" charset="-120"/>
            </a:rPr>
            <a:t>訂定相關守則</a:t>
          </a:r>
          <a:endParaRPr lang="zh-TW" altLang="en-US" sz="2800" b="1" dirty="0">
            <a:effectLst>
              <a:outerShdw blurRad="38100" dist="38100" dir="2700000" algn="tl">
                <a:srgbClr val="000000">
                  <a:alpha val="43137"/>
                </a:srgbClr>
              </a:outerShdw>
            </a:effectLst>
            <a:latin typeface="標楷體" pitchFamily="65" charset="-120"/>
            <a:ea typeface="標楷體" pitchFamily="65" charset="-120"/>
          </a:endParaRPr>
        </a:p>
      </dgm:t>
    </dgm:pt>
    <dgm:pt modelId="{68358001-BE8F-4E3F-BA59-2E1B56B6B0E6}" type="parTrans" cxnId="{F4D7F968-39F7-49E2-9FC5-D6E6E9676AD5}">
      <dgm:prSet/>
      <dgm:spPr/>
      <dgm:t>
        <a:bodyPr/>
        <a:lstStyle/>
        <a:p>
          <a:endParaRPr lang="zh-TW" altLang="en-US" sz="2000">
            <a:latin typeface="標楷體" pitchFamily="65" charset="-120"/>
            <a:ea typeface="標楷體" pitchFamily="65" charset="-120"/>
          </a:endParaRPr>
        </a:p>
      </dgm:t>
    </dgm:pt>
    <dgm:pt modelId="{BA63CE68-C893-4225-B99A-675BCEF660B5}" type="sibTrans" cxnId="{F4D7F968-39F7-49E2-9FC5-D6E6E9676AD5}">
      <dgm:prSet/>
      <dgm:spPr/>
      <dgm:t>
        <a:bodyPr/>
        <a:lstStyle/>
        <a:p>
          <a:endParaRPr lang="zh-TW" altLang="en-US" sz="2000">
            <a:latin typeface="標楷體" pitchFamily="65" charset="-120"/>
            <a:ea typeface="標楷體" pitchFamily="65" charset="-120"/>
          </a:endParaRPr>
        </a:p>
      </dgm:t>
    </dgm:pt>
    <dgm:pt modelId="{A5A0775D-CDCA-464F-BF91-1E256F84C2DF}">
      <dgm:prSet phldrT="[文字]" custT="1"/>
      <dgm:spPr/>
      <dgm:t>
        <a:bodyPr/>
        <a:lstStyle/>
        <a:p>
          <a:r>
            <a:rPr lang="zh-TW" altLang="en-US" sz="2400" b="0" dirty="0" smtClean="0">
              <a:effectLst>
                <a:outerShdw blurRad="38100" dist="38100" dir="2700000" algn="tl">
                  <a:srgbClr val="000000">
                    <a:alpha val="43137"/>
                  </a:srgbClr>
                </a:outerShdw>
              </a:effectLst>
              <a:latin typeface="標楷體" pitchFamily="65" charset="-120"/>
              <a:ea typeface="標楷體" pitchFamily="65" charset="-120"/>
            </a:rPr>
            <a:t>上市上櫃公司治理實務守則</a:t>
          </a:r>
          <a:endParaRPr lang="zh-TW" altLang="en-US" sz="2400" b="0" dirty="0">
            <a:effectLst>
              <a:outerShdw blurRad="38100" dist="38100" dir="2700000" algn="tl">
                <a:srgbClr val="000000">
                  <a:alpha val="43137"/>
                </a:srgbClr>
              </a:outerShdw>
            </a:effectLst>
            <a:latin typeface="標楷體" pitchFamily="65" charset="-120"/>
            <a:ea typeface="標楷體" pitchFamily="65" charset="-120"/>
          </a:endParaRPr>
        </a:p>
      </dgm:t>
    </dgm:pt>
    <dgm:pt modelId="{103F96C0-1A79-41E7-82ED-D504362D7332}" type="parTrans" cxnId="{4E7DD897-2D9A-472E-BD49-2CE50410AB12}">
      <dgm:prSet/>
      <dgm:spPr/>
      <dgm:t>
        <a:bodyPr/>
        <a:lstStyle/>
        <a:p>
          <a:endParaRPr lang="zh-TW" altLang="en-US" sz="2000">
            <a:latin typeface="標楷體" pitchFamily="65" charset="-120"/>
            <a:ea typeface="標楷體" pitchFamily="65" charset="-120"/>
          </a:endParaRPr>
        </a:p>
      </dgm:t>
    </dgm:pt>
    <dgm:pt modelId="{AC63731F-7DE6-45E2-95EB-C79A29AB2502}" type="sibTrans" cxnId="{4E7DD897-2D9A-472E-BD49-2CE50410AB12}">
      <dgm:prSet/>
      <dgm:spPr/>
      <dgm:t>
        <a:bodyPr/>
        <a:lstStyle/>
        <a:p>
          <a:endParaRPr lang="zh-TW" altLang="en-US" sz="2000">
            <a:latin typeface="標楷體" pitchFamily="65" charset="-120"/>
            <a:ea typeface="標楷體" pitchFamily="65" charset="-120"/>
          </a:endParaRPr>
        </a:p>
      </dgm:t>
    </dgm:pt>
    <dgm:pt modelId="{7CF87F75-4B1E-42DE-BCC4-11FB9B27C3E4}">
      <dgm:prSet phldrT="[文字]" custT="1"/>
      <dgm:spPr/>
      <dgm:t>
        <a:bodyPr/>
        <a:lstStyle/>
        <a:p>
          <a:pPr>
            <a:lnSpc>
              <a:spcPts val="2800"/>
            </a:lnSpc>
          </a:pPr>
          <a:r>
            <a:rPr lang="zh-TW" altLang="en-US" sz="2600" b="1" dirty="0" smtClean="0">
              <a:effectLst>
                <a:outerShdw blurRad="38100" dist="38100" dir="2700000" algn="tl">
                  <a:srgbClr val="000000">
                    <a:alpha val="43137"/>
                  </a:srgbClr>
                </a:outerShdw>
              </a:effectLst>
              <a:latin typeface="標楷體" pitchFamily="65" charset="-120"/>
              <a:ea typeface="標楷體" pitchFamily="65" charset="-120"/>
            </a:rPr>
            <a:t>利害關係人</a:t>
          </a:r>
          <a:endParaRPr lang="en-US" altLang="zh-TW" sz="2600" b="1" dirty="0" smtClean="0">
            <a:effectLst>
              <a:outerShdw blurRad="38100" dist="38100" dir="2700000" algn="tl">
                <a:srgbClr val="000000">
                  <a:alpha val="43137"/>
                </a:srgbClr>
              </a:outerShdw>
            </a:effectLst>
            <a:latin typeface="標楷體" pitchFamily="65" charset="-120"/>
            <a:ea typeface="標楷體" pitchFamily="65" charset="-120"/>
          </a:endParaRPr>
        </a:p>
        <a:p>
          <a:pPr>
            <a:lnSpc>
              <a:spcPts val="2800"/>
            </a:lnSpc>
          </a:pPr>
          <a:r>
            <a:rPr lang="zh-TW" altLang="en-US" sz="2600" b="1" dirty="0" smtClean="0">
              <a:effectLst>
                <a:outerShdw blurRad="38100" dist="38100" dir="2700000" algn="tl">
                  <a:srgbClr val="000000">
                    <a:alpha val="43137"/>
                  </a:srgbClr>
                </a:outerShdw>
              </a:effectLst>
              <a:latin typeface="標楷體" pitchFamily="65" charset="-120"/>
              <a:ea typeface="標楷體" pitchFamily="65" charset="-120"/>
            </a:rPr>
            <a:t>相關保障條文</a:t>
          </a:r>
          <a:endParaRPr lang="zh-TW" altLang="en-US" sz="2600" b="1" dirty="0">
            <a:effectLst>
              <a:outerShdw blurRad="38100" dist="38100" dir="2700000" algn="tl">
                <a:srgbClr val="000000">
                  <a:alpha val="43137"/>
                </a:srgbClr>
              </a:outerShdw>
            </a:effectLst>
            <a:latin typeface="標楷體" pitchFamily="65" charset="-120"/>
            <a:ea typeface="標楷體" pitchFamily="65" charset="-120"/>
          </a:endParaRPr>
        </a:p>
      </dgm:t>
    </dgm:pt>
    <dgm:pt modelId="{A2235FCE-8B80-4729-B360-DC2BFEBE3745}" type="parTrans" cxnId="{B273C86E-7720-44AA-9BFC-F86E18738D64}">
      <dgm:prSet/>
      <dgm:spPr/>
      <dgm:t>
        <a:bodyPr/>
        <a:lstStyle/>
        <a:p>
          <a:endParaRPr lang="zh-TW" altLang="en-US" sz="2000">
            <a:latin typeface="標楷體" pitchFamily="65" charset="-120"/>
            <a:ea typeface="標楷體" pitchFamily="65" charset="-120"/>
          </a:endParaRPr>
        </a:p>
      </dgm:t>
    </dgm:pt>
    <dgm:pt modelId="{D47CF126-9F81-488C-9BEE-01984620D8CE}" type="sibTrans" cxnId="{B273C86E-7720-44AA-9BFC-F86E18738D64}">
      <dgm:prSet/>
      <dgm:spPr/>
      <dgm:t>
        <a:bodyPr/>
        <a:lstStyle/>
        <a:p>
          <a:endParaRPr lang="zh-TW" altLang="en-US" sz="2000">
            <a:latin typeface="標楷體" pitchFamily="65" charset="-120"/>
            <a:ea typeface="標楷體" pitchFamily="65" charset="-120"/>
          </a:endParaRPr>
        </a:p>
      </dgm:t>
    </dgm:pt>
    <dgm:pt modelId="{A7F09D22-6D99-46F1-ABA9-CF576FC9D0E6}">
      <dgm:prSet phldrT="[文字]" custT="1"/>
      <dgm:spPr/>
      <dgm:t>
        <a:bodyPr/>
        <a:lstStyle/>
        <a:p>
          <a:r>
            <a:rPr lang="zh-TW" altLang="en-US" sz="2400" b="0" dirty="0" smtClean="0">
              <a:effectLst>
                <a:outerShdw blurRad="38100" dist="38100" dir="2700000" algn="tl">
                  <a:srgbClr val="000000">
                    <a:alpha val="43137"/>
                  </a:srgbClr>
                </a:outerShdw>
              </a:effectLst>
              <a:latin typeface="標楷體" pitchFamily="65" charset="-120"/>
              <a:ea typeface="標楷體" pitchFamily="65" charset="-120"/>
            </a:rPr>
            <a:t>勞基法</a:t>
          </a:r>
          <a:endParaRPr lang="en-US" altLang="zh-TW" sz="2400" b="0" dirty="0" smtClean="0">
            <a:effectLst>
              <a:outerShdw blurRad="38100" dist="38100" dir="2700000" algn="tl">
                <a:srgbClr val="000000">
                  <a:alpha val="43137"/>
                </a:srgbClr>
              </a:outerShdw>
            </a:effectLst>
            <a:latin typeface="標楷體" pitchFamily="65" charset="-120"/>
            <a:ea typeface="標楷體" pitchFamily="65" charset="-120"/>
          </a:endParaRPr>
        </a:p>
      </dgm:t>
    </dgm:pt>
    <dgm:pt modelId="{A2425E94-8059-4F81-8DD0-310E6E794F93}" type="parTrans" cxnId="{B6961EFE-E1BF-4A12-BC26-8EDB03D0055D}">
      <dgm:prSet/>
      <dgm:spPr/>
      <dgm:t>
        <a:bodyPr/>
        <a:lstStyle/>
        <a:p>
          <a:endParaRPr lang="zh-TW" altLang="en-US" sz="2000">
            <a:latin typeface="標楷體" pitchFamily="65" charset="-120"/>
            <a:ea typeface="標楷體" pitchFamily="65" charset="-120"/>
          </a:endParaRPr>
        </a:p>
      </dgm:t>
    </dgm:pt>
    <dgm:pt modelId="{9B30CAD1-A66F-4577-9A3A-174236235A0F}" type="sibTrans" cxnId="{B6961EFE-E1BF-4A12-BC26-8EDB03D0055D}">
      <dgm:prSet/>
      <dgm:spPr/>
      <dgm:t>
        <a:bodyPr/>
        <a:lstStyle/>
        <a:p>
          <a:endParaRPr lang="zh-TW" altLang="en-US" sz="2000">
            <a:latin typeface="標楷體" pitchFamily="65" charset="-120"/>
            <a:ea typeface="標楷體" pitchFamily="65" charset="-120"/>
          </a:endParaRPr>
        </a:p>
      </dgm:t>
    </dgm:pt>
    <dgm:pt modelId="{FFDBFB6A-918B-4CF2-989B-81A2EB81880B}">
      <dgm:prSet phldrT="[文字]" custT="1"/>
      <dgm:spPr/>
      <dgm:t>
        <a:bodyPr/>
        <a:lstStyle/>
        <a:p>
          <a:pPr>
            <a:lnSpc>
              <a:spcPts val="2800"/>
            </a:lnSpc>
          </a:pPr>
          <a:r>
            <a:rPr lang="zh-TW" altLang="en-US" sz="2600" b="1" dirty="0" smtClean="0">
              <a:effectLst>
                <a:outerShdw blurRad="38100" dist="38100" dir="2700000" algn="tl">
                  <a:srgbClr val="000000">
                    <a:alpha val="43137"/>
                  </a:srgbClr>
                </a:outerShdw>
              </a:effectLst>
              <a:latin typeface="標楷體" pitchFamily="65" charset="-120"/>
              <a:ea typeface="標楷體" pitchFamily="65" charset="-120"/>
            </a:rPr>
            <a:t>企業社會責任</a:t>
          </a:r>
          <a:endParaRPr lang="en-US" altLang="zh-TW" sz="2600" b="1" dirty="0" smtClean="0">
            <a:effectLst>
              <a:outerShdw blurRad="38100" dist="38100" dir="2700000" algn="tl">
                <a:srgbClr val="000000">
                  <a:alpha val="43137"/>
                </a:srgbClr>
              </a:outerShdw>
            </a:effectLst>
            <a:latin typeface="標楷體" pitchFamily="65" charset="-120"/>
            <a:ea typeface="標楷體" pitchFamily="65" charset="-120"/>
          </a:endParaRPr>
        </a:p>
        <a:p>
          <a:pPr>
            <a:lnSpc>
              <a:spcPts val="2800"/>
            </a:lnSpc>
          </a:pPr>
          <a:r>
            <a:rPr lang="zh-TW" altLang="en-US" sz="2600" b="1" dirty="0" smtClean="0">
              <a:effectLst>
                <a:outerShdw blurRad="38100" dist="38100" dir="2700000" algn="tl">
                  <a:srgbClr val="000000">
                    <a:alpha val="43137"/>
                  </a:srgbClr>
                </a:outerShdw>
              </a:effectLst>
              <a:latin typeface="標楷體" pitchFamily="65" charset="-120"/>
              <a:ea typeface="標楷體" pitchFamily="65" charset="-120"/>
            </a:rPr>
            <a:t>之落實</a:t>
          </a:r>
          <a:endParaRPr lang="zh-TW" altLang="en-US" sz="2600" b="1" dirty="0">
            <a:effectLst>
              <a:outerShdw blurRad="38100" dist="38100" dir="2700000" algn="tl">
                <a:srgbClr val="000000">
                  <a:alpha val="43137"/>
                </a:srgbClr>
              </a:outerShdw>
            </a:effectLst>
            <a:latin typeface="標楷體" pitchFamily="65" charset="-120"/>
            <a:ea typeface="標楷體" pitchFamily="65" charset="-120"/>
          </a:endParaRPr>
        </a:p>
      </dgm:t>
    </dgm:pt>
    <dgm:pt modelId="{E7654AAD-6835-40A9-B4BC-AF0115C57594}" type="parTrans" cxnId="{1E8FF964-52F9-4174-ABCB-15EC2D1E8D66}">
      <dgm:prSet/>
      <dgm:spPr/>
      <dgm:t>
        <a:bodyPr/>
        <a:lstStyle/>
        <a:p>
          <a:endParaRPr lang="zh-TW" altLang="en-US" sz="2000">
            <a:latin typeface="標楷體" pitchFamily="65" charset="-120"/>
            <a:ea typeface="標楷體" pitchFamily="65" charset="-120"/>
          </a:endParaRPr>
        </a:p>
      </dgm:t>
    </dgm:pt>
    <dgm:pt modelId="{9D4BC095-DC2F-474B-BF8A-190C57B2E074}" type="sibTrans" cxnId="{1E8FF964-52F9-4174-ABCB-15EC2D1E8D66}">
      <dgm:prSet/>
      <dgm:spPr/>
      <dgm:t>
        <a:bodyPr/>
        <a:lstStyle/>
        <a:p>
          <a:endParaRPr lang="zh-TW" altLang="en-US" sz="2000">
            <a:latin typeface="標楷體" pitchFamily="65" charset="-120"/>
            <a:ea typeface="標楷體" pitchFamily="65" charset="-120"/>
          </a:endParaRPr>
        </a:p>
      </dgm:t>
    </dgm:pt>
    <dgm:pt modelId="{C37B153A-8448-4209-8A3B-0E9FCB5AED26}">
      <dgm:prSet phldrT="[文字]" custT="1"/>
      <dgm:spPr/>
      <dgm:t>
        <a:bodyPr/>
        <a:lstStyle/>
        <a:p>
          <a:r>
            <a:rPr lang="zh-TW" altLang="en-US" sz="2400" b="0" dirty="0" smtClean="0">
              <a:effectLst>
                <a:outerShdw blurRad="38100" dist="38100" dir="2700000" algn="tl">
                  <a:srgbClr val="000000">
                    <a:alpha val="43137"/>
                  </a:srgbClr>
                </a:outerShdw>
              </a:effectLst>
              <a:latin typeface="標楷體" pitchFamily="65" charset="-120"/>
              <a:ea typeface="標楷體" pitchFamily="65" charset="-120"/>
            </a:rPr>
            <a:t>鼓勵編製企業社會責任報告書</a:t>
          </a:r>
          <a:r>
            <a:rPr lang="en-US" altLang="zh-TW" sz="2400" b="0" dirty="0" smtClean="0">
              <a:effectLst>
                <a:outerShdw blurRad="38100" dist="38100" dir="2700000" algn="tl">
                  <a:srgbClr val="000000">
                    <a:alpha val="43137"/>
                  </a:srgbClr>
                </a:outerShdw>
              </a:effectLst>
              <a:latin typeface="標楷體" pitchFamily="65" charset="-120"/>
              <a:ea typeface="標楷體" pitchFamily="65" charset="-120"/>
            </a:rPr>
            <a:t>(103</a:t>
          </a:r>
          <a:r>
            <a:rPr lang="zh-TW" altLang="en-US" sz="2400" b="0" dirty="0" smtClean="0">
              <a:effectLst>
                <a:outerShdw blurRad="38100" dist="38100" dir="2700000" algn="tl">
                  <a:srgbClr val="000000">
                    <a:alpha val="43137"/>
                  </a:srgbClr>
                </a:outerShdw>
              </a:effectLst>
              <a:latin typeface="標楷體" pitchFamily="65" charset="-120"/>
              <a:ea typeface="標楷體" pitchFamily="65" charset="-120"/>
            </a:rPr>
            <a:t>年起，部分產業強制編製</a:t>
          </a:r>
          <a:r>
            <a:rPr lang="en-US" altLang="zh-TW" sz="2400" b="0" dirty="0" smtClean="0">
              <a:effectLst>
                <a:outerShdw blurRad="38100" dist="38100" dir="2700000" algn="tl">
                  <a:srgbClr val="000000">
                    <a:alpha val="43137"/>
                  </a:srgbClr>
                </a:outerShdw>
              </a:effectLst>
              <a:latin typeface="標楷體" pitchFamily="65" charset="-120"/>
              <a:ea typeface="標楷體" pitchFamily="65" charset="-120"/>
            </a:rPr>
            <a:t>)</a:t>
          </a:r>
          <a:endParaRPr lang="zh-TW" altLang="en-US" sz="2400" b="0" dirty="0">
            <a:effectLst>
              <a:outerShdw blurRad="38100" dist="38100" dir="2700000" algn="tl">
                <a:srgbClr val="000000">
                  <a:alpha val="43137"/>
                </a:srgbClr>
              </a:outerShdw>
            </a:effectLst>
            <a:latin typeface="標楷體" pitchFamily="65" charset="-120"/>
            <a:ea typeface="標楷體" pitchFamily="65" charset="-120"/>
          </a:endParaRPr>
        </a:p>
      </dgm:t>
    </dgm:pt>
    <dgm:pt modelId="{2A14A854-039C-4DDA-B422-596AD6D8FDAF}" type="parTrans" cxnId="{8353E51A-C3D4-4B14-AFB7-C005D01A2AAB}">
      <dgm:prSet/>
      <dgm:spPr/>
      <dgm:t>
        <a:bodyPr/>
        <a:lstStyle/>
        <a:p>
          <a:endParaRPr lang="zh-TW" altLang="en-US" sz="2000">
            <a:latin typeface="標楷體" pitchFamily="65" charset="-120"/>
            <a:ea typeface="標楷體" pitchFamily="65" charset="-120"/>
          </a:endParaRPr>
        </a:p>
      </dgm:t>
    </dgm:pt>
    <dgm:pt modelId="{93ED8DAE-DF09-477D-A41C-17E112BCEFF9}" type="sibTrans" cxnId="{8353E51A-C3D4-4B14-AFB7-C005D01A2AAB}">
      <dgm:prSet/>
      <dgm:spPr/>
      <dgm:t>
        <a:bodyPr/>
        <a:lstStyle/>
        <a:p>
          <a:endParaRPr lang="zh-TW" altLang="en-US" sz="2000">
            <a:latin typeface="標楷體" pitchFamily="65" charset="-120"/>
            <a:ea typeface="標楷體" pitchFamily="65" charset="-120"/>
          </a:endParaRPr>
        </a:p>
      </dgm:t>
    </dgm:pt>
    <dgm:pt modelId="{0298CEFD-5C12-4BA5-9468-3EACA876072F}">
      <dgm:prSet phldrT="[文字]" custT="1"/>
      <dgm:spPr/>
      <dgm:t>
        <a:bodyPr/>
        <a:lstStyle/>
        <a:p>
          <a:endParaRPr lang="zh-TW" altLang="en-US" sz="2000" b="1" dirty="0">
            <a:solidFill>
              <a:schemeClr val="tx1"/>
            </a:solidFill>
            <a:effectLst>
              <a:outerShdw blurRad="38100" dist="38100" dir="2700000" algn="tl">
                <a:srgbClr val="000000">
                  <a:alpha val="43137"/>
                </a:srgbClr>
              </a:outerShdw>
            </a:effectLst>
            <a:latin typeface="標楷體" pitchFamily="65" charset="-120"/>
            <a:ea typeface="標楷體" pitchFamily="65" charset="-120"/>
          </a:endParaRPr>
        </a:p>
      </dgm:t>
    </dgm:pt>
    <dgm:pt modelId="{66F9EC09-D7C6-49F5-8825-4392780FE41D}" type="parTrans" cxnId="{50C4EA62-4B96-41CE-83F8-3C3ACBF0DD98}">
      <dgm:prSet/>
      <dgm:spPr/>
      <dgm:t>
        <a:bodyPr/>
        <a:lstStyle/>
        <a:p>
          <a:endParaRPr lang="zh-TW" altLang="en-US"/>
        </a:p>
      </dgm:t>
    </dgm:pt>
    <dgm:pt modelId="{0856B060-7294-4798-9AE9-B93DC780760C}" type="sibTrans" cxnId="{50C4EA62-4B96-41CE-83F8-3C3ACBF0DD98}">
      <dgm:prSet/>
      <dgm:spPr/>
      <dgm:t>
        <a:bodyPr/>
        <a:lstStyle/>
        <a:p>
          <a:endParaRPr lang="zh-TW" altLang="en-US"/>
        </a:p>
      </dgm:t>
    </dgm:pt>
    <dgm:pt modelId="{24F32759-C68F-4412-A86C-E3213A597619}">
      <dgm:prSet phldrT="[文字]" custT="1"/>
      <dgm:spPr/>
      <dgm:t>
        <a:bodyPr/>
        <a:lstStyle/>
        <a:p>
          <a:endParaRPr lang="en-US" altLang="zh-TW" sz="2000" b="1" dirty="0" smtClean="0">
            <a:effectLst>
              <a:outerShdw blurRad="38100" dist="38100" dir="2700000" algn="tl">
                <a:srgbClr val="000000">
                  <a:alpha val="43137"/>
                </a:srgbClr>
              </a:outerShdw>
            </a:effectLst>
            <a:latin typeface="標楷體" pitchFamily="65" charset="-120"/>
            <a:ea typeface="標楷體" pitchFamily="65" charset="-120"/>
          </a:endParaRPr>
        </a:p>
      </dgm:t>
    </dgm:pt>
    <dgm:pt modelId="{5B802C39-DFB7-4222-B447-422A765AA608}" type="parTrans" cxnId="{0E45ACD9-3DCE-4F31-9607-E17B7611B622}">
      <dgm:prSet/>
      <dgm:spPr/>
      <dgm:t>
        <a:bodyPr/>
        <a:lstStyle/>
        <a:p>
          <a:endParaRPr lang="zh-TW" altLang="en-US"/>
        </a:p>
      </dgm:t>
    </dgm:pt>
    <dgm:pt modelId="{B1DFFE99-9204-4DE7-977A-BF50AA6233BB}" type="sibTrans" cxnId="{0E45ACD9-3DCE-4F31-9607-E17B7611B622}">
      <dgm:prSet/>
      <dgm:spPr/>
      <dgm:t>
        <a:bodyPr/>
        <a:lstStyle/>
        <a:p>
          <a:endParaRPr lang="zh-TW" altLang="en-US"/>
        </a:p>
      </dgm:t>
    </dgm:pt>
    <dgm:pt modelId="{9BAE965B-F700-47C0-9034-429672A96D1E}">
      <dgm:prSet phldrT="[文字]" custT="1"/>
      <dgm:spPr/>
      <dgm:t>
        <a:bodyPr/>
        <a:lstStyle/>
        <a:p>
          <a:r>
            <a:rPr lang="zh-TW" altLang="en-US" sz="2400" b="0" dirty="0" smtClean="0">
              <a:solidFill>
                <a:schemeClr val="tx1"/>
              </a:solidFill>
              <a:effectLst>
                <a:outerShdw blurRad="38100" dist="38100" dir="2700000" algn="tl">
                  <a:srgbClr val="000000">
                    <a:alpha val="43137"/>
                  </a:srgbClr>
                </a:outerShdw>
              </a:effectLst>
              <a:latin typeface="標楷體" pitchFamily="65" charset="-120"/>
              <a:ea typeface="標楷體" pitchFamily="65" charset="-120"/>
            </a:rPr>
            <a:t>上市上櫃公司誠信經營守則</a:t>
          </a:r>
          <a:endParaRPr lang="zh-TW" altLang="en-US" sz="2400" b="0" dirty="0">
            <a:effectLst>
              <a:outerShdw blurRad="38100" dist="38100" dir="2700000" algn="tl">
                <a:srgbClr val="000000">
                  <a:alpha val="43137"/>
                </a:srgbClr>
              </a:outerShdw>
            </a:effectLst>
            <a:latin typeface="標楷體" pitchFamily="65" charset="-120"/>
            <a:ea typeface="標楷體" pitchFamily="65" charset="-120"/>
          </a:endParaRPr>
        </a:p>
      </dgm:t>
    </dgm:pt>
    <dgm:pt modelId="{4C1D67DF-D359-4E14-A8B7-EC50B5B0A375}" type="parTrans" cxnId="{8C0D97B6-E0DB-4144-8E35-8DFB76097C8D}">
      <dgm:prSet/>
      <dgm:spPr/>
      <dgm:t>
        <a:bodyPr/>
        <a:lstStyle/>
        <a:p>
          <a:endParaRPr lang="zh-TW" altLang="en-US"/>
        </a:p>
      </dgm:t>
    </dgm:pt>
    <dgm:pt modelId="{DD6473B4-F49C-4FEA-B9DA-202093E0E48A}" type="sibTrans" cxnId="{8C0D97B6-E0DB-4144-8E35-8DFB76097C8D}">
      <dgm:prSet/>
      <dgm:spPr/>
      <dgm:t>
        <a:bodyPr/>
        <a:lstStyle/>
        <a:p>
          <a:endParaRPr lang="zh-TW" altLang="en-US"/>
        </a:p>
      </dgm:t>
    </dgm:pt>
    <dgm:pt modelId="{DB415045-B846-46B3-B736-1FA6D32EAD31}">
      <dgm:prSet phldrT="[文字]" custT="1"/>
      <dgm:spPr/>
      <dgm:t>
        <a:bodyPr/>
        <a:lstStyle/>
        <a:p>
          <a:r>
            <a:rPr lang="zh-TW" altLang="en-US" sz="2400" b="0" i="0" dirty="0" smtClean="0">
              <a:effectLst>
                <a:outerShdw blurRad="38100" dist="38100" dir="2700000" algn="tl">
                  <a:srgbClr val="000000">
                    <a:alpha val="43137"/>
                  </a:srgbClr>
                </a:outerShdw>
              </a:effectLst>
              <a:latin typeface="標楷體" pitchFamily="65" charset="-120"/>
              <a:ea typeface="標楷體" pitchFamily="65" charset="-120"/>
            </a:rPr>
            <a:t>上市上櫃公司企業社會責任實務守則</a:t>
          </a:r>
          <a:endParaRPr lang="zh-TW" altLang="en-US" sz="2400" b="0" dirty="0">
            <a:solidFill>
              <a:schemeClr val="tx1"/>
            </a:solidFill>
            <a:effectLst>
              <a:outerShdw blurRad="38100" dist="38100" dir="2700000" algn="tl">
                <a:srgbClr val="000000">
                  <a:alpha val="43137"/>
                </a:srgbClr>
              </a:outerShdw>
            </a:effectLst>
            <a:latin typeface="標楷體" pitchFamily="65" charset="-120"/>
            <a:ea typeface="標楷體" pitchFamily="65" charset="-120"/>
          </a:endParaRPr>
        </a:p>
      </dgm:t>
    </dgm:pt>
    <dgm:pt modelId="{BAE49DC1-E5E5-48CF-9615-2C08FC676E2D}" type="parTrans" cxnId="{5CE55791-D972-4A11-BF3F-3E3C18CD5B87}">
      <dgm:prSet/>
      <dgm:spPr/>
      <dgm:t>
        <a:bodyPr/>
        <a:lstStyle/>
        <a:p>
          <a:endParaRPr lang="zh-TW" altLang="en-US"/>
        </a:p>
      </dgm:t>
    </dgm:pt>
    <dgm:pt modelId="{03F3587A-6437-4109-9673-7BD22E841DE8}" type="sibTrans" cxnId="{5CE55791-D972-4A11-BF3F-3E3C18CD5B87}">
      <dgm:prSet/>
      <dgm:spPr/>
      <dgm:t>
        <a:bodyPr/>
        <a:lstStyle/>
        <a:p>
          <a:endParaRPr lang="zh-TW" altLang="en-US"/>
        </a:p>
      </dgm:t>
    </dgm:pt>
    <dgm:pt modelId="{03BA486C-EB95-4D05-ADF8-0E0F4346BDDD}">
      <dgm:prSet phldrT="[文字]" custT="1"/>
      <dgm:spPr/>
      <dgm:t>
        <a:bodyPr/>
        <a:lstStyle/>
        <a:p>
          <a:r>
            <a:rPr lang="zh-TW" altLang="en-US" sz="2400" b="0" dirty="0" smtClean="0">
              <a:effectLst>
                <a:outerShdw blurRad="38100" dist="38100" dir="2700000" algn="tl">
                  <a:srgbClr val="000000">
                    <a:alpha val="43137"/>
                  </a:srgbClr>
                </a:outerShdw>
              </a:effectLst>
              <a:latin typeface="標楷體" pitchFamily="65" charset="-120"/>
              <a:ea typeface="標楷體" pitchFamily="65" charset="-120"/>
            </a:rPr>
            <a:t>水污染防治法、空氣汙染防治法、噪音管制法、廢棄物清理法等環保相關法規</a:t>
          </a:r>
          <a:endParaRPr lang="en-US" altLang="zh-TW" sz="2400" b="0" dirty="0" smtClean="0">
            <a:effectLst>
              <a:outerShdw blurRad="38100" dist="38100" dir="2700000" algn="tl">
                <a:srgbClr val="000000">
                  <a:alpha val="43137"/>
                </a:srgbClr>
              </a:outerShdw>
            </a:effectLst>
            <a:latin typeface="標楷體" pitchFamily="65" charset="-120"/>
            <a:ea typeface="標楷體" pitchFamily="65" charset="-120"/>
          </a:endParaRPr>
        </a:p>
      </dgm:t>
    </dgm:pt>
    <dgm:pt modelId="{D69FF356-FD8C-4A5D-A706-DFC1F48C3B3C}" type="parTrans" cxnId="{86DCBE69-1F17-4FF8-9B8C-B8A853BA70F2}">
      <dgm:prSet/>
      <dgm:spPr/>
      <dgm:t>
        <a:bodyPr/>
        <a:lstStyle/>
        <a:p>
          <a:endParaRPr lang="zh-TW" altLang="en-US"/>
        </a:p>
      </dgm:t>
    </dgm:pt>
    <dgm:pt modelId="{B1B7C806-0289-4B66-90BB-B936C75693E3}" type="sibTrans" cxnId="{86DCBE69-1F17-4FF8-9B8C-B8A853BA70F2}">
      <dgm:prSet/>
      <dgm:spPr/>
      <dgm:t>
        <a:bodyPr/>
        <a:lstStyle/>
        <a:p>
          <a:endParaRPr lang="zh-TW" altLang="en-US"/>
        </a:p>
      </dgm:t>
    </dgm:pt>
    <dgm:pt modelId="{CDF66FDD-9920-4B8A-9ABF-907DA5AFB7EC}">
      <dgm:prSet phldrT="[文字]" custT="1"/>
      <dgm:spPr/>
      <dgm:t>
        <a:bodyPr/>
        <a:lstStyle/>
        <a:p>
          <a:r>
            <a:rPr lang="zh-TW" altLang="en-US" sz="2400" b="0" dirty="0" smtClean="0">
              <a:effectLst>
                <a:outerShdw blurRad="38100" dist="38100" dir="2700000" algn="tl">
                  <a:srgbClr val="000000">
                    <a:alpha val="43137"/>
                  </a:srgbClr>
                </a:outerShdw>
              </a:effectLst>
              <a:latin typeface="標楷體" pitchFamily="65" charset="-120"/>
              <a:ea typeface="標楷體" pitchFamily="65" charset="-120"/>
            </a:rPr>
            <a:t>鼓勵申報溫室氣體年排放量</a:t>
          </a:r>
          <a:endParaRPr lang="zh-TW" altLang="en-US" sz="2400" b="0" dirty="0">
            <a:effectLst>
              <a:outerShdw blurRad="38100" dist="38100" dir="2700000" algn="tl">
                <a:srgbClr val="000000">
                  <a:alpha val="43137"/>
                </a:srgbClr>
              </a:outerShdw>
            </a:effectLst>
            <a:latin typeface="標楷體" pitchFamily="65" charset="-120"/>
            <a:ea typeface="標楷體" pitchFamily="65" charset="-120"/>
          </a:endParaRPr>
        </a:p>
      </dgm:t>
    </dgm:pt>
    <dgm:pt modelId="{21D4FE04-1663-4EF7-AF8B-4EF3E21F00C7}" type="parTrans" cxnId="{12F24D68-B25D-46F0-9456-F5767140CE69}">
      <dgm:prSet/>
      <dgm:spPr/>
      <dgm:t>
        <a:bodyPr/>
        <a:lstStyle/>
        <a:p>
          <a:endParaRPr lang="zh-TW" altLang="en-US"/>
        </a:p>
      </dgm:t>
    </dgm:pt>
    <dgm:pt modelId="{C6157BEE-B66A-4A10-8D77-AB3C8EB83959}" type="sibTrans" cxnId="{12F24D68-B25D-46F0-9456-F5767140CE69}">
      <dgm:prSet/>
      <dgm:spPr/>
      <dgm:t>
        <a:bodyPr/>
        <a:lstStyle/>
        <a:p>
          <a:endParaRPr lang="zh-TW" altLang="en-US"/>
        </a:p>
      </dgm:t>
    </dgm:pt>
    <dgm:pt modelId="{0E807591-ED0C-475C-8818-7CFC3646B9BE}">
      <dgm:prSet phldrT="[文字]" custT="1"/>
      <dgm:spPr/>
      <dgm:t>
        <a:bodyPr/>
        <a:lstStyle/>
        <a:p>
          <a:r>
            <a:rPr lang="zh-TW" altLang="en-US" sz="2400" b="0" dirty="0" smtClean="0">
              <a:effectLst>
                <a:outerShdw blurRad="38100" dist="38100" dir="2700000" algn="tl">
                  <a:srgbClr val="000000">
                    <a:alpha val="43137"/>
                  </a:srgbClr>
                </a:outerShdw>
              </a:effectLst>
              <a:latin typeface="標楷體" pitchFamily="65" charset="-120"/>
              <a:ea typeface="標楷體" pitchFamily="65" charset="-120"/>
            </a:rPr>
            <a:t>與供應商合作提升企業社會責任</a:t>
          </a:r>
          <a:endParaRPr lang="zh-TW" altLang="en-US" sz="2400" b="0" dirty="0">
            <a:effectLst>
              <a:outerShdw blurRad="38100" dist="38100" dir="2700000" algn="tl">
                <a:srgbClr val="000000">
                  <a:alpha val="43137"/>
                </a:srgbClr>
              </a:outerShdw>
            </a:effectLst>
            <a:latin typeface="標楷體" pitchFamily="65" charset="-120"/>
            <a:ea typeface="標楷體" pitchFamily="65" charset="-120"/>
          </a:endParaRPr>
        </a:p>
      </dgm:t>
    </dgm:pt>
    <dgm:pt modelId="{8AF6ABF5-DC19-47A0-926C-4DCF6464AAAB}" type="parTrans" cxnId="{59D9C88F-A187-48C5-B8E6-A66FDE81C7BA}">
      <dgm:prSet/>
      <dgm:spPr/>
      <dgm:t>
        <a:bodyPr/>
        <a:lstStyle/>
        <a:p>
          <a:endParaRPr lang="zh-TW" altLang="en-US"/>
        </a:p>
      </dgm:t>
    </dgm:pt>
    <dgm:pt modelId="{AB90538F-2D33-4C9D-A9BC-35FE57D75BC0}" type="sibTrans" cxnId="{59D9C88F-A187-48C5-B8E6-A66FDE81C7BA}">
      <dgm:prSet/>
      <dgm:spPr/>
      <dgm:t>
        <a:bodyPr/>
        <a:lstStyle/>
        <a:p>
          <a:endParaRPr lang="zh-TW" altLang="en-US"/>
        </a:p>
      </dgm:t>
    </dgm:pt>
    <dgm:pt modelId="{3157EED3-62CB-484E-BFC4-D849F5B87D80}">
      <dgm:prSet phldrT="[文字]" custT="1"/>
      <dgm:spPr/>
      <dgm:t>
        <a:bodyPr/>
        <a:lstStyle/>
        <a:p>
          <a:endParaRPr lang="zh-TW" altLang="en-US" sz="1000" b="0" dirty="0">
            <a:effectLst>
              <a:outerShdw blurRad="38100" dist="38100" dir="2700000" algn="tl">
                <a:srgbClr val="000000">
                  <a:alpha val="43137"/>
                </a:srgbClr>
              </a:outerShdw>
            </a:effectLst>
            <a:latin typeface="標楷體" pitchFamily="65" charset="-120"/>
            <a:ea typeface="標楷體" pitchFamily="65" charset="-120"/>
          </a:endParaRPr>
        </a:p>
      </dgm:t>
    </dgm:pt>
    <dgm:pt modelId="{9550B49D-E587-4721-91B7-A54FCD36E644}" type="parTrans" cxnId="{9430A776-EB91-438E-B707-09CEDA87A6EA}">
      <dgm:prSet/>
      <dgm:spPr/>
      <dgm:t>
        <a:bodyPr/>
        <a:lstStyle/>
        <a:p>
          <a:endParaRPr lang="zh-TW" altLang="en-US"/>
        </a:p>
      </dgm:t>
    </dgm:pt>
    <dgm:pt modelId="{DBB7B8C0-0B69-4BEA-AB00-0CFED9B47AB7}" type="sibTrans" cxnId="{9430A776-EB91-438E-B707-09CEDA87A6EA}">
      <dgm:prSet/>
      <dgm:spPr/>
      <dgm:t>
        <a:bodyPr/>
        <a:lstStyle/>
        <a:p>
          <a:endParaRPr lang="zh-TW" altLang="en-US"/>
        </a:p>
      </dgm:t>
    </dgm:pt>
    <dgm:pt modelId="{A40A4C43-B962-4250-8BDA-EA23E230C34C}">
      <dgm:prSet phldrT="[文字]" custT="1"/>
      <dgm:spPr/>
      <dgm:t>
        <a:bodyPr/>
        <a:lstStyle/>
        <a:p>
          <a:endParaRPr lang="zh-TW" altLang="en-US" sz="1000" b="0" dirty="0">
            <a:effectLst>
              <a:outerShdw blurRad="38100" dist="38100" dir="2700000" algn="tl">
                <a:srgbClr val="000000">
                  <a:alpha val="43137"/>
                </a:srgbClr>
              </a:outerShdw>
            </a:effectLst>
            <a:latin typeface="標楷體" pitchFamily="65" charset="-120"/>
            <a:ea typeface="標楷體" pitchFamily="65" charset="-120"/>
          </a:endParaRPr>
        </a:p>
      </dgm:t>
    </dgm:pt>
    <dgm:pt modelId="{60D6D8E4-B78B-4B13-AA4C-57629B855A37}" type="parTrans" cxnId="{C4B3142C-DCA0-442B-AC16-BD9D34CB410A}">
      <dgm:prSet/>
      <dgm:spPr/>
      <dgm:t>
        <a:bodyPr/>
        <a:lstStyle/>
        <a:p>
          <a:endParaRPr lang="zh-TW" altLang="en-US"/>
        </a:p>
      </dgm:t>
    </dgm:pt>
    <dgm:pt modelId="{C3CE8581-F692-4FCE-91D9-EEA264122EB9}" type="sibTrans" cxnId="{C4B3142C-DCA0-442B-AC16-BD9D34CB410A}">
      <dgm:prSet/>
      <dgm:spPr/>
      <dgm:t>
        <a:bodyPr/>
        <a:lstStyle/>
        <a:p>
          <a:endParaRPr lang="zh-TW" altLang="en-US"/>
        </a:p>
      </dgm:t>
    </dgm:pt>
    <dgm:pt modelId="{9FD27F84-0BAA-4A7A-B1FB-147E0098F719}">
      <dgm:prSet phldrT="[文字]" custT="1"/>
      <dgm:spPr/>
      <dgm:t>
        <a:bodyPr/>
        <a:lstStyle/>
        <a:p>
          <a:endParaRPr lang="en-US" altLang="zh-TW" sz="1000" b="0" dirty="0" smtClean="0">
            <a:effectLst>
              <a:outerShdw blurRad="38100" dist="38100" dir="2700000" algn="tl">
                <a:srgbClr val="000000">
                  <a:alpha val="43137"/>
                </a:srgbClr>
              </a:outerShdw>
            </a:effectLst>
            <a:latin typeface="標楷體" pitchFamily="65" charset="-120"/>
            <a:ea typeface="標楷體" pitchFamily="65" charset="-120"/>
          </a:endParaRPr>
        </a:p>
      </dgm:t>
    </dgm:pt>
    <dgm:pt modelId="{55767141-876E-4755-B0DD-D22A7322B244}" type="parTrans" cxnId="{50B01315-DA06-454A-83DA-DDCFD0AAE416}">
      <dgm:prSet/>
      <dgm:spPr/>
      <dgm:t>
        <a:bodyPr/>
        <a:lstStyle/>
        <a:p>
          <a:endParaRPr lang="zh-TW" altLang="en-US"/>
        </a:p>
      </dgm:t>
    </dgm:pt>
    <dgm:pt modelId="{EEDB0FCC-BB67-4A7E-A371-8B7A29119463}" type="sibTrans" cxnId="{50B01315-DA06-454A-83DA-DDCFD0AAE416}">
      <dgm:prSet/>
      <dgm:spPr/>
      <dgm:t>
        <a:bodyPr/>
        <a:lstStyle/>
        <a:p>
          <a:endParaRPr lang="zh-TW" altLang="en-US"/>
        </a:p>
      </dgm:t>
    </dgm:pt>
    <dgm:pt modelId="{31737C3D-AB01-45E8-8449-75C7AC3544DE}">
      <dgm:prSet phldrT="[文字]" custT="1"/>
      <dgm:spPr/>
      <dgm:t>
        <a:bodyPr/>
        <a:lstStyle/>
        <a:p>
          <a:endParaRPr lang="zh-TW" altLang="en-US" sz="1000" b="0" dirty="0">
            <a:effectLst>
              <a:outerShdw blurRad="38100" dist="38100" dir="2700000" algn="tl">
                <a:srgbClr val="000000">
                  <a:alpha val="43137"/>
                </a:srgbClr>
              </a:outerShdw>
            </a:effectLst>
            <a:latin typeface="標楷體" pitchFamily="65" charset="-120"/>
            <a:ea typeface="標楷體" pitchFamily="65" charset="-120"/>
          </a:endParaRPr>
        </a:p>
      </dgm:t>
    </dgm:pt>
    <dgm:pt modelId="{D5A86422-6A95-4DF6-BA72-29BD01194883}" type="parTrans" cxnId="{98C08008-7F33-4CE3-94F3-9FD689BCAC76}">
      <dgm:prSet/>
      <dgm:spPr/>
      <dgm:t>
        <a:bodyPr/>
        <a:lstStyle/>
        <a:p>
          <a:endParaRPr lang="zh-TW" altLang="en-US"/>
        </a:p>
      </dgm:t>
    </dgm:pt>
    <dgm:pt modelId="{60903D2B-9067-4553-B8AD-CD5113BA3E0B}" type="sibTrans" cxnId="{98C08008-7F33-4CE3-94F3-9FD689BCAC76}">
      <dgm:prSet/>
      <dgm:spPr/>
      <dgm:t>
        <a:bodyPr/>
        <a:lstStyle/>
        <a:p>
          <a:endParaRPr lang="zh-TW" altLang="en-US"/>
        </a:p>
      </dgm:t>
    </dgm:pt>
    <dgm:pt modelId="{BB30AB0A-C883-4DFE-B889-DB1CE9DCAADD}">
      <dgm:prSet phldrT="[文字]" custT="1"/>
      <dgm:spPr/>
      <dgm:t>
        <a:bodyPr/>
        <a:lstStyle/>
        <a:p>
          <a:endParaRPr lang="zh-TW" altLang="en-US" sz="1000" b="0" dirty="0">
            <a:effectLst>
              <a:outerShdw blurRad="38100" dist="38100" dir="2700000" algn="tl">
                <a:srgbClr val="000000">
                  <a:alpha val="43137"/>
                </a:srgbClr>
              </a:outerShdw>
            </a:effectLst>
            <a:latin typeface="標楷體" pitchFamily="65" charset="-120"/>
            <a:ea typeface="標楷體" pitchFamily="65" charset="-120"/>
          </a:endParaRPr>
        </a:p>
      </dgm:t>
    </dgm:pt>
    <dgm:pt modelId="{CF4C2C6B-585F-4A22-92B3-EA5D5C431367}" type="parTrans" cxnId="{ED1581E0-8FCD-4796-AED0-E9677DB4B34F}">
      <dgm:prSet/>
      <dgm:spPr/>
      <dgm:t>
        <a:bodyPr/>
        <a:lstStyle/>
        <a:p>
          <a:endParaRPr lang="zh-TW" altLang="en-US"/>
        </a:p>
      </dgm:t>
    </dgm:pt>
    <dgm:pt modelId="{24BCB72A-7406-4F68-A2E7-D4BEA5A924C8}" type="sibTrans" cxnId="{ED1581E0-8FCD-4796-AED0-E9677DB4B34F}">
      <dgm:prSet/>
      <dgm:spPr/>
      <dgm:t>
        <a:bodyPr/>
        <a:lstStyle/>
        <a:p>
          <a:endParaRPr lang="zh-TW" altLang="en-US"/>
        </a:p>
      </dgm:t>
    </dgm:pt>
    <dgm:pt modelId="{34FC500D-F5D4-46D2-B771-524003ABCDD7}" type="pres">
      <dgm:prSet presAssocID="{3B8D345E-FC95-4663-9AE5-F21ADA78A063}" presName="Name0" presStyleCnt="0">
        <dgm:presLayoutVars>
          <dgm:dir/>
          <dgm:animLvl val="lvl"/>
          <dgm:resizeHandles val="exact"/>
        </dgm:presLayoutVars>
      </dgm:prSet>
      <dgm:spPr/>
      <dgm:t>
        <a:bodyPr/>
        <a:lstStyle/>
        <a:p>
          <a:endParaRPr lang="zh-TW" altLang="en-US"/>
        </a:p>
      </dgm:t>
    </dgm:pt>
    <dgm:pt modelId="{913186F6-6511-428C-BE7E-99CC0E3279EF}" type="pres">
      <dgm:prSet presAssocID="{D30C2405-201F-46E7-AAD1-286ECC445C5A}" presName="composite" presStyleCnt="0"/>
      <dgm:spPr/>
      <dgm:t>
        <a:bodyPr/>
        <a:lstStyle/>
        <a:p>
          <a:endParaRPr lang="zh-TW" altLang="en-US"/>
        </a:p>
      </dgm:t>
    </dgm:pt>
    <dgm:pt modelId="{07C01DF3-4055-4048-9230-5DC69E05E81E}" type="pres">
      <dgm:prSet presAssocID="{D30C2405-201F-46E7-AAD1-286ECC445C5A}" presName="parTx" presStyleLbl="alignNode1" presStyleIdx="0" presStyleCnt="3" custLinFactNeighborX="-59" custLinFactNeighborY="-671">
        <dgm:presLayoutVars>
          <dgm:chMax val="0"/>
          <dgm:chPref val="0"/>
          <dgm:bulletEnabled val="1"/>
        </dgm:presLayoutVars>
      </dgm:prSet>
      <dgm:spPr/>
      <dgm:t>
        <a:bodyPr/>
        <a:lstStyle/>
        <a:p>
          <a:endParaRPr lang="zh-TW" altLang="en-US"/>
        </a:p>
      </dgm:t>
    </dgm:pt>
    <dgm:pt modelId="{6B5084B9-EABC-46B0-AEFF-1EBA1E21B730}" type="pres">
      <dgm:prSet presAssocID="{D30C2405-201F-46E7-AAD1-286ECC445C5A}" presName="desTx" presStyleLbl="alignAccFollowNode1" presStyleIdx="0" presStyleCnt="3" custLinFactNeighborX="-59" custLinFactNeighborY="-1087">
        <dgm:presLayoutVars>
          <dgm:bulletEnabled val="1"/>
        </dgm:presLayoutVars>
      </dgm:prSet>
      <dgm:spPr/>
      <dgm:t>
        <a:bodyPr/>
        <a:lstStyle/>
        <a:p>
          <a:endParaRPr lang="zh-TW" altLang="en-US"/>
        </a:p>
      </dgm:t>
    </dgm:pt>
    <dgm:pt modelId="{E180500E-0E36-43E9-A1F1-C3616FE33AA2}" type="pres">
      <dgm:prSet presAssocID="{BA63CE68-C893-4225-B99A-675BCEF660B5}" presName="space" presStyleCnt="0"/>
      <dgm:spPr/>
      <dgm:t>
        <a:bodyPr/>
        <a:lstStyle/>
        <a:p>
          <a:endParaRPr lang="zh-TW" altLang="en-US"/>
        </a:p>
      </dgm:t>
    </dgm:pt>
    <dgm:pt modelId="{57842FC4-7EA9-4D16-93A7-8C6F778FFBBE}" type="pres">
      <dgm:prSet presAssocID="{7CF87F75-4B1E-42DE-BCC4-11FB9B27C3E4}" presName="composite" presStyleCnt="0"/>
      <dgm:spPr/>
      <dgm:t>
        <a:bodyPr/>
        <a:lstStyle/>
        <a:p>
          <a:endParaRPr lang="zh-TW" altLang="en-US"/>
        </a:p>
      </dgm:t>
    </dgm:pt>
    <dgm:pt modelId="{55AF868D-8BE9-4590-8B23-D12DB6167598}" type="pres">
      <dgm:prSet presAssocID="{7CF87F75-4B1E-42DE-BCC4-11FB9B27C3E4}" presName="parTx" presStyleLbl="alignNode1" presStyleIdx="1" presStyleCnt="3" custLinFactNeighborX="-484" custLinFactNeighborY="-671">
        <dgm:presLayoutVars>
          <dgm:chMax val="0"/>
          <dgm:chPref val="0"/>
          <dgm:bulletEnabled val="1"/>
        </dgm:presLayoutVars>
      </dgm:prSet>
      <dgm:spPr/>
      <dgm:t>
        <a:bodyPr/>
        <a:lstStyle/>
        <a:p>
          <a:endParaRPr lang="zh-TW" altLang="en-US"/>
        </a:p>
      </dgm:t>
    </dgm:pt>
    <dgm:pt modelId="{62F10EFF-528E-4A66-B57E-9FAF12038126}" type="pres">
      <dgm:prSet presAssocID="{7CF87F75-4B1E-42DE-BCC4-11FB9B27C3E4}" presName="desTx" presStyleLbl="alignAccFollowNode1" presStyleIdx="1" presStyleCnt="3" custLinFactNeighborX="-484" custLinFactNeighborY="938">
        <dgm:presLayoutVars>
          <dgm:bulletEnabled val="1"/>
        </dgm:presLayoutVars>
      </dgm:prSet>
      <dgm:spPr/>
      <dgm:t>
        <a:bodyPr/>
        <a:lstStyle/>
        <a:p>
          <a:endParaRPr lang="zh-TW" altLang="en-US"/>
        </a:p>
      </dgm:t>
    </dgm:pt>
    <dgm:pt modelId="{1F489F14-8167-4695-8356-0A7424C93A32}" type="pres">
      <dgm:prSet presAssocID="{D47CF126-9F81-488C-9BEE-01984620D8CE}" presName="space" presStyleCnt="0"/>
      <dgm:spPr/>
      <dgm:t>
        <a:bodyPr/>
        <a:lstStyle/>
        <a:p>
          <a:endParaRPr lang="zh-TW" altLang="en-US"/>
        </a:p>
      </dgm:t>
    </dgm:pt>
    <dgm:pt modelId="{A6A0B758-D6EF-4D75-854E-F455D1D3A882}" type="pres">
      <dgm:prSet presAssocID="{FFDBFB6A-918B-4CF2-989B-81A2EB81880B}" presName="composite" presStyleCnt="0"/>
      <dgm:spPr/>
      <dgm:t>
        <a:bodyPr/>
        <a:lstStyle/>
        <a:p>
          <a:endParaRPr lang="zh-TW" altLang="en-US"/>
        </a:p>
      </dgm:t>
    </dgm:pt>
    <dgm:pt modelId="{A7D9069B-21AB-45FF-869C-C502C3108BDC}" type="pres">
      <dgm:prSet presAssocID="{FFDBFB6A-918B-4CF2-989B-81A2EB81880B}" presName="parTx" presStyleLbl="alignNode1" presStyleIdx="2" presStyleCnt="3" custScaleX="107245" custLinFactNeighborX="565" custLinFactNeighborY="-671">
        <dgm:presLayoutVars>
          <dgm:chMax val="0"/>
          <dgm:chPref val="0"/>
          <dgm:bulletEnabled val="1"/>
        </dgm:presLayoutVars>
      </dgm:prSet>
      <dgm:spPr/>
      <dgm:t>
        <a:bodyPr/>
        <a:lstStyle/>
        <a:p>
          <a:endParaRPr lang="zh-TW" altLang="en-US"/>
        </a:p>
      </dgm:t>
    </dgm:pt>
    <dgm:pt modelId="{289D0D1D-CD3D-4438-9804-C1609EAF5A3C}" type="pres">
      <dgm:prSet presAssocID="{FFDBFB6A-918B-4CF2-989B-81A2EB81880B}" presName="desTx" presStyleLbl="alignAccFollowNode1" presStyleIdx="2" presStyleCnt="3" custScaleX="106233" custLinFactNeighborX="6965" custLinFactNeighborY="938">
        <dgm:presLayoutVars>
          <dgm:bulletEnabled val="1"/>
        </dgm:presLayoutVars>
      </dgm:prSet>
      <dgm:spPr/>
      <dgm:t>
        <a:bodyPr/>
        <a:lstStyle/>
        <a:p>
          <a:endParaRPr lang="zh-TW" altLang="en-US"/>
        </a:p>
      </dgm:t>
    </dgm:pt>
  </dgm:ptLst>
  <dgm:cxnLst>
    <dgm:cxn modelId="{59D9C88F-A187-48C5-B8E6-A66FDE81C7BA}" srcId="{FFDBFB6A-918B-4CF2-989B-81A2EB81880B}" destId="{0E807591-ED0C-475C-8818-7CFC3646B9BE}" srcOrd="4" destOrd="0" parTransId="{8AF6ABF5-DC19-47A0-926C-4DCF6464AAAB}" sibTransId="{AB90538F-2D33-4C9D-A9BC-35FE57D75BC0}"/>
    <dgm:cxn modelId="{AED94F84-05C1-41C3-9C34-08B0CC8E7315}" type="presOf" srcId="{C37B153A-8448-4209-8A3B-0E9FCB5AED26}" destId="{289D0D1D-CD3D-4438-9804-C1609EAF5A3C}" srcOrd="0" destOrd="0" presId="urn:microsoft.com/office/officeart/2005/8/layout/hList1"/>
    <dgm:cxn modelId="{12F24D68-B25D-46F0-9456-F5767140CE69}" srcId="{FFDBFB6A-918B-4CF2-989B-81A2EB81880B}" destId="{CDF66FDD-9920-4B8A-9ABF-907DA5AFB7EC}" srcOrd="2" destOrd="0" parTransId="{21D4FE04-1663-4EF7-AF8B-4EF3E21F00C7}" sibTransId="{C6157BEE-B66A-4A10-8D77-AB3C8EB83959}"/>
    <dgm:cxn modelId="{A4A4B18B-0F75-4D14-80F4-C0FB775ED1E5}" type="presOf" srcId="{DB415045-B846-46B3-B736-1FA6D32EAD31}" destId="{6B5084B9-EABC-46B0-AEFF-1EBA1E21B730}" srcOrd="0" destOrd="4" presId="urn:microsoft.com/office/officeart/2005/8/layout/hList1"/>
    <dgm:cxn modelId="{BEBD529C-8D35-4DDD-9678-60F37E9C233C}" type="presOf" srcId="{3B8D345E-FC95-4663-9AE5-F21ADA78A063}" destId="{34FC500D-F5D4-46D2-B771-524003ABCDD7}" srcOrd="0" destOrd="0" presId="urn:microsoft.com/office/officeart/2005/8/layout/hList1"/>
    <dgm:cxn modelId="{00AD64EE-C4C2-42C1-B603-09D6AADDA54E}" type="presOf" srcId="{0298CEFD-5C12-4BA5-9468-3EACA876072F}" destId="{6B5084B9-EABC-46B0-AEFF-1EBA1E21B730}" srcOrd="0" destOrd="5" presId="urn:microsoft.com/office/officeart/2005/8/layout/hList1"/>
    <dgm:cxn modelId="{86DCBE69-1F17-4FF8-9B8C-B8A853BA70F2}" srcId="{7CF87F75-4B1E-42DE-BCC4-11FB9B27C3E4}" destId="{03BA486C-EB95-4D05-ADF8-0E0F4346BDDD}" srcOrd="2" destOrd="0" parTransId="{D69FF356-FD8C-4A5D-A706-DFC1F48C3B3C}" sibTransId="{B1B7C806-0289-4B66-90BB-B936C75693E3}"/>
    <dgm:cxn modelId="{765A9D96-5E1F-4387-B730-AE90C39D5F72}" type="presOf" srcId="{7CF87F75-4B1E-42DE-BCC4-11FB9B27C3E4}" destId="{55AF868D-8BE9-4590-8B23-D12DB6167598}" srcOrd="0" destOrd="0" presId="urn:microsoft.com/office/officeart/2005/8/layout/hList1"/>
    <dgm:cxn modelId="{F970779B-5414-4C5F-8668-BD9216F12A15}" type="presOf" srcId="{BB30AB0A-C883-4DFE-B889-DB1CE9DCAADD}" destId="{289D0D1D-CD3D-4438-9804-C1609EAF5A3C}" srcOrd="0" destOrd="3" presId="urn:microsoft.com/office/officeart/2005/8/layout/hList1"/>
    <dgm:cxn modelId="{C4B3142C-DCA0-442B-AC16-BD9D34CB410A}" srcId="{D30C2405-201F-46E7-AAD1-286ECC445C5A}" destId="{A40A4C43-B962-4250-8BDA-EA23E230C34C}" srcOrd="3" destOrd="0" parTransId="{60D6D8E4-B78B-4B13-AA4C-57629B855A37}" sibTransId="{C3CE8581-F692-4FCE-91D9-EEA264122EB9}"/>
    <dgm:cxn modelId="{DD110ADC-BA8F-4976-9072-469D87BB347A}" type="presOf" srcId="{31737C3D-AB01-45E8-8449-75C7AC3544DE}" destId="{289D0D1D-CD3D-4438-9804-C1609EAF5A3C}" srcOrd="0" destOrd="1" presId="urn:microsoft.com/office/officeart/2005/8/layout/hList1"/>
    <dgm:cxn modelId="{B497960C-E8A9-4E0B-8873-F4ACF5AC83AD}" type="presOf" srcId="{03BA486C-EB95-4D05-ADF8-0E0F4346BDDD}" destId="{62F10EFF-528E-4A66-B57E-9FAF12038126}" srcOrd="0" destOrd="2" presId="urn:microsoft.com/office/officeart/2005/8/layout/hList1"/>
    <dgm:cxn modelId="{8AD6E0D6-69F9-461D-A142-9F59C60A4757}" type="presOf" srcId="{FFDBFB6A-918B-4CF2-989B-81A2EB81880B}" destId="{A7D9069B-21AB-45FF-869C-C502C3108BDC}" srcOrd="0" destOrd="0" presId="urn:microsoft.com/office/officeart/2005/8/layout/hList1"/>
    <dgm:cxn modelId="{B8CD60A7-83F5-459F-8E17-93E861591C9F}" type="presOf" srcId="{CDF66FDD-9920-4B8A-9ABF-907DA5AFB7EC}" destId="{289D0D1D-CD3D-4438-9804-C1609EAF5A3C}" srcOrd="0" destOrd="2" presId="urn:microsoft.com/office/officeart/2005/8/layout/hList1"/>
    <dgm:cxn modelId="{AA25BED4-BE15-491A-9351-97D4103501AE}" type="presOf" srcId="{A7F09D22-6D99-46F1-ABA9-CF576FC9D0E6}" destId="{62F10EFF-528E-4A66-B57E-9FAF12038126}" srcOrd="0" destOrd="0" presId="urn:microsoft.com/office/officeart/2005/8/layout/hList1"/>
    <dgm:cxn modelId="{07323CED-001C-4F11-A3B2-B9685B123090}" type="presOf" srcId="{3157EED3-62CB-484E-BFC4-D849F5B87D80}" destId="{6B5084B9-EABC-46B0-AEFF-1EBA1E21B730}" srcOrd="0" destOrd="1" presId="urn:microsoft.com/office/officeart/2005/8/layout/hList1"/>
    <dgm:cxn modelId="{98CC2517-D8F9-48E3-9883-0E540A45E5A9}" type="presOf" srcId="{A40A4C43-B962-4250-8BDA-EA23E230C34C}" destId="{6B5084B9-EABC-46B0-AEFF-1EBA1E21B730}" srcOrd="0" destOrd="3" presId="urn:microsoft.com/office/officeart/2005/8/layout/hList1"/>
    <dgm:cxn modelId="{AD2B0BC2-8491-43EE-A039-435406AF9BCE}" type="presOf" srcId="{24F32759-C68F-4412-A86C-E3213A597619}" destId="{62F10EFF-528E-4A66-B57E-9FAF12038126}" srcOrd="0" destOrd="3" presId="urn:microsoft.com/office/officeart/2005/8/layout/hList1"/>
    <dgm:cxn modelId="{5CE55791-D972-4A11-BF3F-3E3C18CD5B87}" srcId="{D30C2405-201F-46E7-AAD1-286ECC445C5A}" destId="{DB415045-B846-46B3-B736-1FA6D32EAD31}" srcOrd="4" destOrd="0" parTransId="{BAE49DC1-E5E5-48CF-9615-2C08FC676E2D}" sibTransId="{03F3587A-6437-4109-9673-7BD22E841DE8}"/>
    <dgm:cxn modelId="{8353E51A-C3D4-4B14-AFB7-C005D01A2AAB}" srcId="{FFDBFB6A-918B-4CF2-989B-81A2EB81880B}" destId="{C37B153A-8448-4209-8A3B-0E9FCB5AED26}" srcOrd="0" destOrd="0" parTransId="{2A14A854-039C-4DDA-B422-596AD6D8FDAF}" sibTransId="{93ED8DAE-DF09-477D-A41C-17E112BCEFF9}"/>
    <dgm:cxn modelId="{0E45ACD9-3DCE-4F31-9607-E17B7611B622}" srcId="{7CF87F75-4B1E-42DE-BCC4-11FB9B27C3E4}" destId="{24F32759-C68F-4412-A86C-E3213A597619}" srcOrd="3" destOrd="0" parTransId="{5B802C39-DFB7-4222-B447-422A765AA608}" sibTransId="{B1DFFE99-9204-4DE7-977A-BF50AA6233BB}"/>
    <dgm:cxn modelId="{CC4727A4-B792-4F30-AF49-9E3EA9B7281A}" type="presOf" srcId="{9BAE965B-F700-47C0-9034-429672A96D1E}" destId="{6B5084B9-EABC-46B0-AEFF-1EBA1E21B730}" srcOrd="0" destOrd="2" presId="urn:microsoft.com/office/officeart/2005/8/layout/hList1"/>
    <dgm:cxn modelId="{50B01315-DA06-454A-83DA-DDCFD0AAE416}" srcId="{7CF87F75-4B1E-42DE-BCC4-11FB9B27C3E4}" destId="{9FD27F84-0BAA-4A7A-B1FB-147E0098F719}" srcOrd="1" destOrd="0" parTransId="{55767141-876E-4755-B0DD-D22A7322B244}" sibTransId="{EEDB0FCC-BB67-4A7E-A371-8B7A29119463}"/>
    <dgm:cxn modelId="{741AFBC2-0E38-4A18-B78F-5651A240FDD4}" type="presOf" srcId="{D30C2405-201F-46E7-AAD1-286ECC445C5A}" destId="{07C01DF3-4055-4048-9230-5DC69E05E81E}" srcOrd="0" destOrd="0" presId="urn:microsoft.com/office/officeart/2005/8/layout/hList1"/>
    <dgm:cxn modelId="{753FC740-CD92-4037-91D7-604165063565}" type="presOf" srcId="{9FD27F84-0BAA-4A7A-B1FB-147E0098F719}" destId="{62F10EFF-528E-4A66-B57E-9FAF12038126}" srcOrd="0" destOrd="1" presId="urn:microsoft.com/office/officeart/2005/8/layout/hList1"/>
    <dgm:cxn modelId="{F4D7F968-39F7-49E2-9FC5-D6E6E9676AD5}" srcId="{3B8D345E-FC95-4663-9AE5-F21ADA78A063}" destId="{D30C2405-201F-46E7-AAD1-286ECC445C5A}" srcOrd="0" destOrd="0" parTransId="{68358001-BE8F-4E3F-BA59-2E1B56B6B0E6}" sibTransId="{BA63CE68-C893-4225-B99A-675BCEF660B5}"/>
    <dgm:cxn modelId="{0239AEA3-DBEC-48B3-AC6C-BEDA6796FC19}" type="presOf" srcId="{0E807591-ED0C-475C-8818-7CFC3646B9BE}" destId="{289D0D1D-CD3D-4438-9804-C1609EAF5A3C}" srcOrd="0" destOrd="4" presId="urn:microsoft.com/office/officeart/2005/8/layout/hList1"/>
    <dgm:cxn modelId="{50C4EA62-4B96-41CE-83F8-3C3ACBF0DD98}" srcId="{D30C2405-201F-46E7-AAD1-286ECC445C5A}" destId="{0298CEFD-5C12-4BA5-9468-3EACA876072F}" srcOrd="5" destOrd="0" parTransId="{66F9EC09-D7C6-49F5-8825-4392780FE41D}" sibTransId="{0856B060-7294-4798-9AE9-B93DC780760C}"/>
    <dgm:cxn modelId="{9430A776-EB91-438E-B707-09CEDA87A6EA}" srcId="{D30C2405-201F-46E7-AAD1-286ECC445C5A}" destId="{3157EED3-62CB-484E-BFC4-D849F5B87D80}" srcOrd="1" destOrd="0" parTransId="{9550B49D-E587-4721-91B7-A54FCD36E644}" sibTransId="{DBB7B8C0-0B69-4BEA-AB00-0CFED9B47AB7}"/>
    <dgm:cxn modelId="{1E8FF964-52F9-4174-ABCB-15EC2D1E8D66}" srcId="{3B8D345E-FC95-4663-9AE5-F21ADA78A063}" destId="{FFDBFB6A-918B-4CF2-989B-81A2EB81880B}" srcOrd="2" destOrd="0" parTransId="{E7654AAD-6835-40A9-B4BC-AF0115C57594}" sibTransId="{9D4BC095-DC2F-474B-BF8A-190C57B2E074}"/>
    <dgm:cxn modelId="{B6961EFE-E1BF-4A12-BC26-8EDB03D0055D}" srcId="{7CF87F75-4B1E-42DE-BCC4-11FB9B27C3E4}" destId="{A7F09D22-6D99-46F1-ABA9-CF576FC9D0E6}" srcOrd="0" destOrd="0" parTransId="{A2425E94-8059-4F81-8DD0-310E6E794F93}" sibTransId="{9B30CAD1-A66F-4577-9A3A-174236235A0F}"/>
    <dgm:cxn modelId="{ED1581E0-8FCD-4796-AED0-E9677DB4B34F}" srcId="{FFDBFB6A-918B-4CF2-989B-81A2EB81880B}" destId="{BB30AB0A-C883-4DFE-B889-DB1CE9DCAADD}" srcOrd="3" destOrd="0" parTransId="{CF4C2C6B-585F-4A22-92B3-EA5D5C431367}" sibTransId="{24BCB72A-7406-4F68-A2E7-D4BEA5A924C8}"/>
    <dgm:cxn modelId="{98C08008-7F33-4CE3-94F3-9FD689BCAC76}" srcId="{FFDBFB6A-918B-4CF2-989B-81A2EB81880B}" destId="{31737C3D-AB01-45E8-8449-75C7AC3544DE}" srcOrd="1" destOrd="0" parTransId="{D5A86422-6A95-4DF6-BA72-29BD01194883}" sibTransId="{60903D2B-9067-4553-B8AD-CD5113BA3E0B}"/>
    <dgm:cxn modelId="{8C0D97B6-E0DB-4144-8E35-8DFB76097C8D}" srcId="{D30C2405-201F-46E7-AAD1-286ECC445C5A}" destId="{9BAE965B-F700-47C0-9034-429672A96D1E}" srcOrd="2" destOrd="0" parTransId="{4C1D67DF-D359-4E14-A8B7-EC50B5B0A375}" sibTransId="{DD6473B4-F49C-4FEA-B9DA-202093E0E48A}"/>
    <dgm:cxn modelId="{4E7DD897-2D9A-472E-BD49-2CE50410AB12}" srcId="{D30C2405-201F-46E7-AAD1-286ECC445C5A}" destId="{A5A0775D-CDCA-464F-BF91-1E256F84C2DF}" srcOrd="0" destOrd="0" parTransId="{103F96C0-1A79-41E7-82ED-D504362D7332}" sibTransId="{AC63731F-7DE6-45E2-95EB-C79A29AB2502}"/>
    <dgm:cxn modelId="{B273C86E-7720-44AA-9BFC-F86E18738D64}" srcId="{3B8D345E-FC95-4663-9AE5-F21ADA78A063}" destId="{7CF87F75-4B1E-42DE-BCC4-11FB9B27C3E4}" srcOrd="1" destOrd="0" parTransId="{A2235FCE-8B80-4729-B360-DC2BFEBE3745}" sibTransId="{D47CF126-9F81-488C-9BEE-01984620D8CE}"/>
    <dgm:cxn modelId="{D4081B08-9CF5-4022-82A6-DDCADB3E1AB5}" type="presOf" srcId="{A5A0775D-CDCA-464F-BF91-1E256F84C2DF}" destId="{6B5084B9-EABC-46B0-AEFF-1EBA1E21B730}" srcOrd="0" destOrd="0" presId="urn:microsoft.com/office/officeart/2005/8/layout/hList1"/>
    <dgm:cxn modelId="{5D564A08-91E5-44FF-8030-54542B660DCF}" type="presParOf" srcId="{34FC500D-F5D4-46D2-B771-524003ABCDD7}" destId="{913186F6-6511-428C-BE7E-99CC0E3279EF}" srcOrd="0" destOrd="0" presId="urn:microsoft.com/office/officeart/2005/8/layout/hList1"/>
    <dgm:cxn modelId="{EC15BA89-D7DC-4D2F-9799-3C588ED16C62}" type="presParOf" srcId="{913186F6-6511-428C-BE7E-99CC0E3279EF}" destId="{07C01DF3-4055-4048-9230-5DC69E05E81E}" srcOrd="0" destOrd="0" presId="urn:microsoft.com/office/officeart/2005/8/layout/hList1"/>
    <dgm:cxn modelId="{D3F8E18F-F5A2-4C1C-9352-4D8D17C9C9FE}" type="presParOf" srcId="{913186F6-6511-428C-BE7E-99CC0E3279EF}" destId="{6B5084B9-EABC-46B0-AEFF-1EBA1E21B730}" srcOrd="1" destOrd="0" presId="urn:microsoft.com/office/officeart/2005/8/layout/hList1"/>
    <dgm:cxn modelId="{E0180C76-579D-4B84-83B0-0C52411394C2}" type="presParOf" srcId="{34FC500D-F5D4-46D2-B771-524003ABCDD7}" destId="{E180500E-0E36-43E9-A1F1-C3616FE33AA2}" srcOrd="1" destOrd="0" presId="urn:microsoft.com/office/officeart/2005/8/layout/hList1"/>
    <dgm:cxn modelId="{745025B0-6E1C-4CD6-9264-2A7925CE97BD}" type="presParOf" srcId="{34FC500D-F5D4-46D2-B771-524003ABCDD7}" destId="{57842FC4-7EA9-4D16-93A7-8C6F778FFBBE}" srcOrd="2" destOrd="0" presId="urn:microsoft.com/office/officeart/2005/8/layout/hList1"/>
    <dgm:cxn modelId="{8D16EB61-BCFA-425C-85A5-22B791A2EFC2}" type="presParOf" srcId="{57842FC4-7EA9-4D16-93A7-8C6F778FFBBE}" destId="{55AF868D-8BE9-4590-8B23-D12DB6167598}" srcOrd="0" destOrd="0" presId="urn:microsoft.com/office/officeart/2005/8/layout/hList1"/>
    <dgm:cxn modelId="{D3B2CF24-4C33-45CB-A32D-2B276620C6E1}" type="presParOf" srcId="{57842FC4-7EA9-4D16-93A7-8C6F778FFBBE}" destId="{62F10EFF-528E-4A66-B57E-9FAF12038126}" srcOrd="1" destOrd="0" presId="urn:microsoft.com/office/officeart/2005/8/layout/hList1"/>
    <dgm:cxn modelId="{CB0500AE-11A6-4B01-A7C8-45A0BE0E8C86}" type="presParOf" srcId="{34FC500D-F5D4-46D2-B771-524003ABCDD7}" destId="{1F489F14-8167-4695-8356-0A7424C93A32}" srcOrd="3" destOrd="0" presId="urn:microsoft.com/office/officeart/2005/8/layout/hList1"/>
    <dgm:cxn modelId="{5658AB0B-E32B-4E86-9BFB-66224DDC233E}" type="presParOf" srcId="{34FC500D-F5D4-46D2-B771-524003ABCDD7}" destId="{A6A0B758-D6EF-4D75-854E-F455D1D3A882}" srcOrd="4" destOrd="0" presId="urn:microsoft.com/office/officeart/2005/8/layout/hList1"/>
    <dgm:cxn modelId="{720165CA-F6F3-4CF4-9D44-43696153424D}" type="presParOf" srcId="{A6A0B758-D6EF-4D75-854E-F455D1D3A882}" destId="{A7D9069B-21AB-45FF-869C-C502C3108BDC}" srcOrd="0" destOrd="0" presId="urn:microsoft.com/office/officeart/2005/8/layout/hList1"/>
    <dgm:cxn modelId="{0C13DF54-F2DF-4913-BA7E-17755CD33AD7}" type="presParOf" srcId="{A6A0B758-D6EF-4D75-854E-F455D1D3A882}" destId="{289D0D1D-CD3D-4438-9804-C1609EAF5A3C}"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87C91-046C-4B70-BA21-84DFE25E3C8C}">
      <dsp:nvSpPr>
        <dsp:cNvPr id="0" name=""/>
        <dsp:cNvSpPr/>
      </dsp:nvSpPr>
      <dsp:spPr>
        <a:xfrm>
          <a:off x="6545" y="-311673"/>
          <a:ext cx="2365840" cy="796649"/>
        </a:xfrm>
        <a:prstGeom prst="rect">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w="9525" cap="flat" cmpd="sng" algn="ctr">
          <a:solidFill>
            <a:schemeClr val="accent3">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3">
              <a:hueOff val="0"/>
              <a:satOff val="0"/>
              <a:lumOff val="0"/>
              <a:alphaOff val="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altLang="zh-TW" sz="2800" b="1" kern="1200" dirty="0" smtClean="0"/>
            <a:t>A</a:t>
          </a:r>
          <a:r>
            <a:rPr lang="zh-TW" altLang="en-US" sz="2800" b="1" kern="1200" smtClean="0"/>
            <a:t>題型</a:t>
          </a:r>
          <a:endParaRPr lang="zh-TW" altLang="en-US" sz="2800" b="1" kern="1200" dirty="0"/>
        </a:p>
      </dsp:txBody>
      <dsp:txXfrm>
        <a:off x="6545" y="-311673"/>
        <a:ext cx="2365840" cy="796649"/>
      </dsp:txXfrm>
    </dsp:sp>
    <dsp:sp modelId="{BF9C8D0A-8BB3-4666-9252-11D2E4336F2E}">
      <dsp:nvSpPr>
        <dsp:cNvPr id="0" name=""/>
        <dsp:cNvSpPr/>
      </dsp:nvSpPr>
      <dsp:spPr>
        <a:xfrm>
          <a:off x="6545" y="484976"/>
          <a:ext cx="2365840" cy="4255822"/>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3">
              <a:tint val="40000"/>
              <a:alpha val="90000"/>
              <a:hueOff val="0"/>
              <a:satOff val="0"/>
              <a:lumOff val="0"/>
              <a:alphaOff val="0"/>
              <a:shade val="80000"/>
            </a:schemeClr>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TW" altLang="en-US" sz="2000" kern="1200" dirty="0" smtClean="0">
              <a:solidFill>
                <a:schemeClr val="tx2">
                  <a:lumMod val="50000"/>
                </a:schemeClr>
              </a:solidFill>
              <a:latin typeface="標楷體" pitchFamily="65" charset="-120"/>
              <a:ea typeface="標楷體" pitchFamily="65" charset="-120"/>
            </a:rPr>
            <a:t>全部受評公司均適用</a:t>
          </a:r>
          <a:endParaRPr lang="zh-TW" altLang="en-US" sz="2000" kern="1200" dirty="0">
            <a:solidFill>
              <a:schemeClr val="tx2">
                <a:lumMod val="50000"/>
              </a:schemeClr>
            </a:solidFill>
            <a:latin typeface="標楷體" pitchFamily="65" charset="-120"/>
            <a:ea typeface="標楷體" pitchFamily="65" charset="-120"/>
          </a:endParaRPr>
        </a:p>
      </dsp:txBody>
      <dsp:txXfrm>
        <a:off x="6545" y="484976"/>
        <a:ext cx="2365840" cy="4255822"/>
      </dsp:txXfrm>
    </dsp:sp>
    <dsp:sp modelId="{78524028-D478-4564-9EB1-87580A31CC19}">
      <dsp:nvSpPr>
        <dsp:cNvPr id="0" name=""/>
        <dsp:cNvSpPr/>
      </dsp:nvSpPr>
      <dsp:spPr>
        <a:xfrm>
          <a:off x="2703279" y="-311673"/>
          <a:ext cx="2365840" cy="796649"/>
        </a:xfrm>
        <a:prstGeom prst="rect">
          <a:avLst/>
        </a:prstGeom>
        <a:gradFill rotWithShape="0">
          <a:gsLst>
            <a:gs pos="0">
              <a:schemeClr val="accent3">
                <a:hueOff val="-8413219"/>
                <a:satOff val="-4326"/>
                <a:lumOff val="-1863"/>
                <a:alphaOff val="0"/>
                <a:tint val="92000"/>
                <a:satMod val="170000"/>
              </a:schemeClr>
            </a:gs>
            <a:gs pos="15000">
              <a:schemeClr val="accent3">
                <a:hueOff val="-8413219"/>
                <a:satOff val="-4326"/>
                <a:lumOff val="-1863"/>
                <a:alphaOff val="0"/>
                <a:tint val="92000"/>
                <a:shade val="99000"/>
                <a:satMod val="170000"/>
              </a:schemeClr>
            </a:gs>
            <a:gs pos="62000">
              <a:schemeClr val="accent3">
                <a:hueOff val="-8413219"/>
                <a:satOff val="-4326"/>
                <a:lumOff val="-1863"/>
                <a:alphaOff val="0"/>
                <a:tint val="96000"/>
                <a:shade val="80000"/>
                <a:satMod val="170000"/>
              </a:schemeClr>
            </a:gs>
            <a:gs pos="97000">
              <a:schemeClr val="accent3">
                <a:hueOff val="-8413219"/>
                <a:satOff val="-4326"/>
                <a:lumOff val="-1863"/>
                <a:alphaOff val="0"/>
                <a:tint val="98000"/>
                <a:shade val="63000"/>
                <a:satMod val="170000"/>
              </a:schemeClr>
            </a:gs>
            <a:gs pos="100000">
              <a:schemeClr val="accent3">
                <a:hueOff val="-8413219"/>
                <a:satOff val="-4326"/>
                <a:lumOff val="-1863"/>
                <a:alphaOff val="0"/>
                <a:shade val="62000"/>
                <a:satMod val="170000"/>
              </a:schemeClr>
            </a:gs>
          </a:gsLst>
          <a:path path="circle">
            <a:fillToRect l="50000" t="50000" r="50000" b="50000"/>
          </a:path>
        </a:gradFill>
        <a:ln w="9525" cap="flat" cmpd="sng" algn="ctr">
          <a:solidFill>
            <a:schemeClr val="accent3">
              <a:hueOff val="-8413219"/>
              <a:satOff val="-4326"/>
              <a:lumOff val="-1863"/>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3">
              <a:hueOff val="-8413219"/>
              <a:satOff val="-4326"/>
              <a:lumOff val="-1863"/>
              <a:alphaOff val="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altLang="zh-TW" sz="2800" b="1" kern="1200" dirty="0" smtClean="0"/>
            <a:t>B</a:t>
          </a:r>
          <a:r>
            <a:rPr lang="zh-TW" altLang="en-US" sz="2800" b="1" kern="1200" smtClean="0"/>
            <a:t>題型</a:t>
          </a:r>
          <a:endParaRPr lang="zh-TW" altLang="en-US" sz="2800" b="1" kern="1200" dirty="0"/>
        </a:p>
      </dsp:txBody>
      <dsp:txXfrm>
        <a:off x="2703279" y="-311673"/>
        <a:ext cx="2365840" cy="796649"/>
      </dsp:txXfrm>
    </dsp:sp>
    <dsp:sp modelId="{331BE74C-4559-4533-A5EE-EDBE963D35E2}">
      <dsp:nvSpPr>
        <dsp:cNvPr id="0" name=""/>
        <dsp:cNvSpPr/>
      </dsp:nvSpPr>
      <dsp:spPr>
        <a:xfrm>
          <a:off x="2703279" y="484976"/>
          <a:ext cx="2365840" cy="4255822"/>
        </a:xfrm>
        <a:prstGeom prst="rect">
          <a:avLst/>
        </a:prstGeom>
        <a:solidFill>
          <a:schemeClr val="accent3">
            <a:tint val="40000"/>
            <a:alpha val="90000"/>
            <a:hueOff val="-8188396"/>
            <a:satOff val="-6737"/>
            <a:lumOff val="-686"/>
            <a:alphaOff val="0"/>
          </a:schemeClr>
        </a:solidFill>
        <a:ln w="9525" cap="flat" cmpd="sng" algn="ctr">
          <a:solidFill>
            <a:schemeClr val="accent3">
              <a:tint val="40000"/>
              <a:alpha val="90000"/>
              <a:hueOff val="-8188396"/>
              <a:satOff val="-6737"/>
              <a:lumOff val="-686"/>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3">
              <a:tint val="40000"/>
              <a:alpha val="90000"/>
              <a:hueOff val="-8188396"/>
              <a:satOff val="-6737"/>
              <a:lumOff val="-686"/>
              <a:alphaOff val="0"/>
              <a:shade val="80000"/>
            </a:schemeClr>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TW" altLang="en-US" sz="2000" kern="1200" dirty="0" smtClean="0">
              <a:solidFill>
                <a:schemeClr val="tx2">
                  <a:lumMod val="50000"/>
                </a:schemeClr>
              </a:solidFill>
              <a:latin typeface="標楷體" pitchFamily="65" charset="-120"/>
              <a:ea typeface="標楷體" pitchFamily="65" charset="-120"/>
            </a:rPr>
            <a:t>部分公司不適用</a:t>
          </a:r>
          <a:endParaRPr lang="zh-TW" altLang="en-US" sz="2000" kern="1200" dirty="0">
            <a:solidFill>
              <a:schemeClr val="tx2">
                <a:lumMod val="50000"/>
              </a:schemeClr>
            </a:solidFill>
            <a:latin typeface="標楷體" pitchFamily="65" charset="-120"/>
            <a:ea typeface="標楷體" pitchFamily="65" charset="-120"/>
          </a:endParaRPr>
        </a:p>
        <a:p>
          <a:pPr marL="228600" lvl="1" indent="-228600" algn="l" defTabSz="889000">
            <a:lnSpc>
              <a:spcPct val="90000"/>
            </a:lnSpc>
            <a:spcBef>
              <a:spcPct val="0"/>
            </a:spcBef>
            <a:spcAft>
              <a:spcPct val="15000"/>
            </a:spcAft>
            <a:buChar char="••"/>
          </a:pPr>
          <a:r>
            <a:rPr lang="zh-TW" altLang="en-US" sz="2000" kern="1200" dirty="0" smtClean="0">
              <a:solidFill>
                <a:schemeClr val="tx2">
                  <a:lumMod val="50000"/>
                </a:schemeClr>
              </a:solidFill>
              <a:latin typeface="標楷體" pitchFamily="65" charset="-120"/>
              <a:ea typeface="標楷體" pitchFamily="65" charset="-120"/>
            </a:rPr>
            <a:t>受評年度無下列情形者即不適用：            </a:t>
          </a:r>
          <a:endParaRPr lang="zh-TW" altLang="en-US" sz="2000" kern="1200" dirty="0">
            <a:solidFill>
              <a:schemeClr val="tx2">
                <a:lumMod val="50000"/>
              </a:schemeClr>
            </a:solidFill>
            <a:latin typeface="標楷體" pitchFamily="65" charset="-120"/>
            <a:ea typeface="標楷體" pitchFamily="65" charset="-120"/>
          </a:endParaRPr>
        </a:p>
        <a:p>
          <a:pPr marL="468000" lvl="1" indent="-228600" algn="l" defTabSz="889000">
            <a:lnSpc>
              <a:spcPct val="90000"/>
            </a:lnSpc>
            <a:spcBef>
              <a:spcPct val="0"/>
            </a:spcBef>
            <a:spcAft>
              <a:spcPct val="15000"/>
            </a:spcAft>
            <a:buChar char="••"/>
          </a:pPr>
          <a:r>
            <a:rPr lang="zh-TW" altLang="en-US" sz="2000" kern="1200" dirty="0" smtClean="0">
              <a:solidFill>
                <a:schemeClr val="tx2">
                  <a:lumMod val="50000"/>
                </a:schemeClr>
              </a:solidFill>
              <a:latin typeface="標楷體" pitchFamily="65" charset="-120"/>
              <a:ea typeface="標楷體" pitchFamily="65" charset="-120"/>
            </a:rPr>
            <a:t>改</a:t>
          </a:r>
          <a:r>
            <a:rPr lang="en-US" altLang="zh-TW" sz="2000" kern="1200" dirty="0" smtClean="0">
              <a:solidFill>
                <a:schemeClr val="tx2">
                  <a:lumMod val="50000"/>
                </a:schemeClr>
              </a:solidFill>
              <a:latin typeface="標楷體" pitchFamily="65" charset="-120"/>
              <a:ea typeface="標楷體" pitchFamily="65" charset="-120"/>
            </a:rPr>
            <a:t>(</a:t>
          </a:r>
          <a:r>
            <a:rPr lang="zh-TW" altLang="en-US" sz="2000" kern="1200" dirty="0" smtClean="0">
              <a:solidFill>
                <a:schemeClr val="tx2">
                  <a:lumMod val="50000"/>
                </a:schemeClr>
              </a:solidFill>
              <a:latin typeface="標楷體" pitchFamily="65" charset="-120"/>
              <a:ea typeface="標楷體" pitchFamily="65" charset="-120"/>
            </a:rPr>
            <a:t>補</a:t>
          </a:r>
          <a:r>
            <a:rPr lang="en-US" altLang="zh-TW" sz="2000" kern="1200" dirty="0" smtClean="0">
              <a:solidFill>
                <a:schemeClr val="tx2">
                  <a:lumMod val="50000"/>
                </a:schemeClr>
              </a:solidFill>
              <a:latin typeface="標楷體" pitchFamily="65" charset="-120"/>
              <a:ea typeface="標楷體" pitchFamily="65" charset="-120"/>
            </a:rPr>
            <a:t>)</a:t>
          </a:r>
          <a:r>
            <a:rPr lang="zh-TW" altLang="en-US" sz="2000" kern="1200" dirty="0" smtClean="0">
              <a:solidFill>
                <a:schemeClr val="tx2">
                  <a:lumMod val="50000"/>
                </a:schemeClr>
              </a:solidFill>
              <a:latin typeface="標楷體" pitchFamily="65" charset="-120"/>
              <a:ea typeface="標楷體" pitchFamily="65" charset="-120"/>
            </a:rPr>
            <a:t>選董事、監察人</a:t>
          </a:r>
          <a:endParaRPr lang="zh-TW" altLang="en-US" sz="2000" kern="1200" dirty="0">
            <a:solidFill>
              <a:schemeClr val="tx2">
                <a:lumMod val="50000"/>
              </a:schemeClr>
            </a:solidFill>
            <a:latin typeface="標楷體" pitchFamily="65" charset="-120"/>
            <a:ea typeface="標楷體" pitchFamily="65" charset="-120"/>
          </a:endParaRPr>
        </a:p>
      </dsp:txBody>
      <dsp:txXfrm>
        <a:off x="2703279" y="484976"/>
        <a:ext cx="2365840" cy="4255822"/>
      </dsp:txXfrm>
    </dsp:sp>
    <dsp:sp modelId="{9109F162-E3C9-41F5-BA42-3A6C612F0792}">
      <dsp:nvSpPr>
        <dsp:cNvPr id="0" name=""/>
        <dsp:cNvSpPr/>
      </dsp:nvSpPr>
      <dsp:spPr>
        <a:xfrm>
          <a:off x="5400014" y="-311673"/>
          <a:ext cx="2365840" cy="796649"/>
        </a:xfrm>
        <a:prstGeom prst="rect">
          <a:avLst/>
        </a:prstGeom>
        <a:gradFill rotWithShape="0">
          <a:gsLst>
            <a:gs pos="0">
              <a:schemeClr val="accent3">
                <a:hueOff val="-16826439"/>
                <a:satOff val="-8652"/>
                <a:lumOff val="-3725"/>
                <a:alphaOff val="0"/>
                <a:tint val="92000"/>
                <a:satMod val="170000"/>
              </a:schemeClr>
            </a:gs>
            <a:gs pos="15000">
              <a:schemeClr val="accent3">
                <a:hueOff val="-16826439"/>
                <a:satOff val="-8652"/>
                <a:lumOff val="-3725"/>
                <a:alphaOff val="0"/>
                <a:tint val="92000"/>
                <a:shade val="99000"/>
                <a:satMod val="170000"/>
              </a:schemeClr>
            </a:gs>
            <a:gs pos="62000">
              <a:schemeClr val="accent3">
                <a:hueOff val="-16826439"/>
                <a:satOff val="-8652"/>
                <a:lumOff val="-3725"/>
                <a:alphaOff val="0"/>
                <a:tint val="96000"/>
                <a:shade val="80000"/>
                <a:satMod val="170000"/>
              </a:schemeClr>
            </a:gs>
            <a:gs pos="97000">
              <a:schemeClr val="accent3">
                <a:hueOff val="-16826439"/>
                <a:satOff val="-8652"/>
                <a:lumOff val="-3725"/>
                <a:alphaOff val="0"/>
                <a:tint val="98000"/>
                <a:shade val="63000"/>
                <a:satMod val="170000"/>
              </a:schemeClr>
            </a:gs>
            <a:gs pos="100000">
              <a:schemeClr val="accent3">
                <a:hueOff val="-16826439"/>
                <a:satOff val="-8652"/>
                <a:lumOff val="-3725"/>
                <a:alphaOff val="0"/>
                <a:shade val="62000"/>
                <a:satMod val="170000"/>
              </a:schemeClr>
            </a:gs>
          </a:gsLst>
          <a:path path="circle">
            <a:fillToRect l="50000" t="50000" r="50000" b="50000"/>
          </a:path>
        </a:gradFill>
        <a:ln w="9525" cap="flat" cmpd="sng" algn="ctr">
          <a:solidFill>
            <a:schemeClr val="accent3">
              <a:hueOff val="-16826439"/>
              <a:satOff val="-8652"/>
              <a:lumOff val="-3725"/>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3">
              <a:hueOff val="-16826439"/>
              <a:satOff val="-8652"/>
              <a:lumOff val="-3725"/>
              <a:alphaOff val="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altLang="zh-TW" sz="2800" b="1" kern="1200" dirty="0" smtClean="0"/>
            <a:t>C</a:t>
          </a:r>
          <a:r>
            <a:rPr lang="zh-TW" altLang="en-US" sz="2800" b="1" kern="1200" dirty="0" smtClean="0"/>
            <a:t>題型</a:t>
          </a:r>
          <a:endParaRPr lang="zh-TW" altLang="en-US" sz="2800" b="1" kern="1200" dirty="0"/>
        </a:p>
      </dsp:txBody>
      <dsp:txXfrm>
        <a:off x="5400014" y="-311673"/>
        <a:ext cx="2365840" cy="796649"/>
      </dsp:txXfrm>
    </dsp:sp>
    <dsp:sp modelId="{A636EDDE-A96A-482C-A1D9-2C046012CFE6}">
      <dsp:nvSpPr>
        <dsp:cNvPr id="0" name=""/>
        <dsp:cNvSpPr/>
      </dsp:nvSpPr>
      <dsp:spPr>
        <a:xfrm>
          <a:off x="5400014" y="484976"/>
          <a:ext cx="2365840" cy="4255822"/>
        </a:xfrm>
        <a:prstGeom prst="rect">
          <a:avLst/>
        </a:prstGeom>
        <a:solidFill>
          <a:schemeClr val="accent3">
            <a:tint val="40000"/>
            <a:alpha val="90000"/>
            <a:hueOff val="-16376792"/>
            <a:satOff val="-13475"/>
            <a:lumOff val="-1371"/>
            <a:alphaOff val="0"/>
          </a:schemeClr>
        </a:solidFill>
        <a:ln w="9525" cap="flat" cmpd="sng" algn="ctr">
          <a:solidFill>
            <a:schemeClr val="accent3">
              <a:tint val="40000"/>
              <a:alpha val="90000"/>
              <a:hueOff val="-16376792"/>
              <a:satOff val="-13475"/>
              <a:lumOff val="-1371"/>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3">
              <a:tint val="40000"/>
              <a:alpha val="90000"/>
              <a:hueOff val="-16376792"/>
              <a:satOff val="-13475"/>
              <a:lumOff val="-1371"/>
              <a:alphaOff val="0"/>
              <a:shade val="80000"/>
            </a:schemeClr>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TW" altLang="en-US" sz="2000" kern="1200" dirty="0" smtClean="0">
              <a:solidFill>
                <a:schemeClr val="tx2">
                  <a:lumMod val="50000"/>
                </a:schemeClr>
              </a:solidFill>
              <a:latin typeface="標楷體" pitchFamily="65" charset="-120"/>
              <a:ea typeface="標楷體" pitchFamily="65" charset="-120"/>
            </a:rPr>
            <a:t>對採行公司予以給分，未採行者則不適用</a:t>
          </a:r>
          <a:endParaRPr lang="zh-TW" altLang="en-US" sz="2000" kern="1200" dirty="0">
            <a:solidFill>
              <a:schemeClr val="tx2">
                <a:lumMod val="50000"/>
              </a:schemeClr>
            </a:solidFill>
            <a:latin typeface="標楷體" pitchFamily="65" charset="-120"/>
            <a:ea typeface="標楷體" pitchFamily="65" charset="-120"/>
          </a:endParaRPr>
        </a:p>
        <a:p>
          <a:pPr marL="228600" lvl="1" indent="-228600" algn="l" defTabSz="889000">
            <a:lnSpc>
              <a:spcPct val="90000"/>
            </a:lnSpc>
            <a:spcBef>
              <a:spcPct val="0"/>
            </a:spcBef>
            <a:spcAft>
              <a:spcPct val="15000"/>
            </a:spcAft>
            <a:buChar char="••"/>
          </a:pPr>
          <a:r>
            <a:rPr lang="zh-TW" altLang="en-US" sz="2000" kern="1200" dirty="0" smtClean="0">
              <a:solidFill>
                <a:schemeClr val="tx2">
                  <a:lumMod val="50000"/>
                </a:schemeClr>
              </a:solidFill>
              <a:latin typeface="標楷體" pitchFamily="65" charset="-120"/>
              <a:ea typeface="標楷體" pitchFamily="65" charset="-120"/>
            </a:rPr>
            <a:t>不適用者的計分方式為分子分母皆減除。</a:t>
          </a:r>
          <a:endParaRPr lang="zh-TW" altLang="en-US" sz="2000" kern="1200" dirty="0">
            <a:solidFill>
              <a:schemeClr val="tx2">
                <a:lumMod val="50000"/>
              </a:schemeClr>
            </a:solidFill>
            <a:latin typeface="標楷體" pitchFamily="65" charset="-120"/>
            <a:ea typeface="標楷體" pitchFamily="65" charset="-120"/>
          </a:endParaRPr>
        </a:p>
        <a:p>
          <a:pPr marL="228600" lvl="1" indent="-228600" algn="l" defTabSz="889000">
            <a:lnSpc>
              <a:spcPct val="90000"/>
            </a:lnSpc>
            <a:spcBef>
              <a:spcPct val="0"/>
            </a:spcBef>
            <a:spcAft>
              <a:spcPct val="15000"/>
            </a:spcAft>
            <a:buChar char="••"/>
          </a:pPr>
          <a:r>
            <a:rPr lang="zh-TW" altLang="en-US" sz="2000" kern="1200" dirty="0" smtClean="0">
              <a:solidFill>
                <a:schemeClr val="tx2">
                  <a:lumMod val="50000"/>
                </a:schemeClr>
              </a:solidFill>
              <a:latin typeface="標楷體" pitchFamily="65" charset="-120"/>
              <a:ea typeface="標楷體" pitchFamily="65" charset="-120"/>
            </a:rPr>
            <a:t>多屬國際間重視議題，然考量我國政策推動時程及實務運作現況，尚不宜直接採計是與否之計分型態者。</a:t>
          </a:r>
          <a:endParaRPr lang="zh-TW" altLang="en-US" sz="2000" kern="1200" dirty="0">
            <a:solidFill>
              <a:schemeClr val="tx2">
                <a:lumMod val="50000"/>
              </a:schemeClr>
            </a:solidFill>
            <a:latin typeface="標楷體" pitchFamily="65" charset="-120"/>
            <a:ea typeface="標楷體" pitchFamily="65" charset="-120"/>
          </a:endParaRPr>
        </a:p>
      </dsp:txBody>
      <dsp:txXfrm>
        <a:off x="5400014" y="484976"/>
        <a:ext cx="2365840" cy="42558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9F41A-4424-4D61-95F1-AE94BB3D2013}">
      <dsp:nvSpPr>
        <dsp:cNvPr id="0" name=""/>
        <dsp:cNvSpPr/>
      </dsp:nvSpPr>
      <dsp:spPr>
        <a:xfrm>
          <a:off x="0" y="293996"/>
          <a:ext cx="7992888" cy="27531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0337" tIns="395732" rIns="620337" bIns="135128" numCol="1" spcCol="1270" anchor="t" anchorCtr="0">
          <a:noAutofit/>
        </a:bodyPr>
        <a:lstStyle/>
        <a:p>
          <a:pPr marL="171450" lvl="1" indent="-171450" algn="l" defTabSz="844550">
            <a:lnSpc>
              <a:spcPct val="90000"/>
            </a:lnSpc>
            <a:spcBef>
              <a:spcPct val="0"/>
            </a:spcBef>
            <a:spcAft>
              <a:spcPct val="15000"/>
            </a:spcAft>
            <a:buChar char="••"/>
          </a:pPr>
          <a:r>
            <a:rPr lang="zh-TW" altLang="en-US" sz="1900" kern="1200" dirty="0" smtClean="0">
              <a:latin typeface="標楷體" pitchFamily="65" charset="-120"/>
              <a:ea typeface="標楷體" pitchFamily="65" charset="-120"/>
            </a:rPr>
            <a:t>是否採用電子投票：</a:t>
          </a:r>
          <a:r>
            <a:rPr lang="zh-TW" altLang="en-US" sz="1900" kern="1200" dirty="0" smtClean="0">
              <a:latin typeface="標楷體" pitchFamily="65" charset="-120"/>
              <a:ea typeface="標楷體" pitchFamily="65" charset="-120"/>
              <a:sym typeface="Wingdings"/>
            </a:rPr>
            <a:t></a:t>
          </a:r>
          <a:r>
            <a:rPr lang="zh-TW" altLang="en-US" sz="1900" kern="1200" dirty="0" smtClean="0">
              <a:latin typeface="標楷體" pitchFamily="65" charset="-120"/>
              <a:ea typeface="標楷體" pitchFamily="65" charset="-120"/>
            </a:rPr>
            <a:t> 是；□ 否</a:t>
          </a:r>
          <a:endParaRPr lang="zh-TW" altLang="en-US" sz="1900" kern="1200" dirty="0">
            <a:latin typeface="標楷體" pitchFamily="65" charset="-120"/>
            <a:ea typeface="標楷體" pitchFamily="65" charset="-120"/>
          </a:endParaRPr>
        </a:p>
        <a:p>
          <a:pPr marL="171450" lvl="1" indent="-171450" algn="l" defTabSz="844550">
            <a:lnSpc>
              <a:spcPct val="90000"/>
            </a:lnSpc>
            <a:spcBef>
              <a:spcPct val="0"/>
            </a:spcBef>
            <a:spcAft>
              <a:spcPct val="15000"/>
            </a:spcAft>
            <a:buChar char="••"/>
          </a:pPr>
          <a:r>
            <a:rPr lang="zh-TW" altLang="en-US" sz="1900" kern="1200" dirty="0" smtClean="0">
              <a:latin typeface="標楷體" pitchFamily="65" charset="-120"/>
              <a:ea typeface="標楷體" pitchFamily="65" charset="-120"/>
            </a:rPr>
            <a:t>是否逐案票決：</a:t>
          </a:r>
          <a:r>
            <a:rPr lang="zh-TW" altLang="en-US" sz="1900" kern="1200" dirty="0" smtClean="0">
              <a:latin typeface="標楷體" pitchFamily="65" charset="-120"/>
              <a:ea typeface="標楷體" pitchFamily="65" charset="-120"/>
              <a:sym typeface="Wingdings"/>
            </a:rPr>
            <a:t></a:t>
          </a:r>
          <a:r>
            <a:rPr lang="zh-TW" altLang="en-US" sz="1900" kern="1200" dirty="0" smtClean="0">
              <a:latin typeface="標楷體" pitchFamily="65" charset="-120"/>
              <a:ea typeface="標楷體" pitchFamily="65" charset="-120"/>
            </a:rPr>
            <a:t> 是；□ 否</a:t>
          </a:r>
          <a:endParaRPr lang="zh-TW" altLang="en-US" sz="1900" kern="1200" dirty="0">
            <a:latin typeface="標楷體" pitchFamily="65" charset="-120"/>
            <a:ea typeface="標楷體" pitchFamily="65" charset="-120"/>
          </a:endParaRPr>
        </a:p>
        <a:p>
          <a:pPr marL="171450" lvl="1" indent="-171450" algn="l" defTabSz="844550">
            <a:lnSpc>
              <a:spcPct val="90000"/>
            </a:lnSpc>
            <a:spcBef>
              <a:spcPct val="0"/>
            </a:spcBef>
            <a:spcAft>
              <a:spcPct val="15000"/>
            </a:spcAft>
            <a:buChar char="••"/>
          </a:pPr>
          <a:r>
            <a:rPr lang="zh-TW" altLang="en-US" sz="1900" kern="1200" dirty="0" smtClean="0">
              <a:solidFill>
                <a:srgbClr val="0000CC"/>
              </a:solidFill>
              <a:latin typeface="標楷體" pitchFamily="65" charset="-120"/>
              <a:ea typeface="標楷體" pitchFamily="65" charset="-120"/>
            </a:rPr>
            <a:t>章程是否訂定董監事選舉採候選人提名制</a:t>
          </a:r>
          <a:r>
            <a:rPr lang="zh-TW" altLang="en-US" sz="1900" kern="1200" dirty="0" smtClean="0">
              <a:latin typeface="標楷體" pitchFamily="65" charset="-120"/>
              <a:ea typeface="標楷體" pitchFamily="65" charset="-120"/>
            </a:rPr>
            <a:t>：□ 是；</a:t>
          </a:r>
          <a:r>
            <a:rPr lang="zh-TW" altLang="en-US" sz="1900" kern="1200" dirty="0" smtClean="0">
              <a:solidFill>
                <a:srgbClr val="0000CC"/>
              </a:solidFill>
              <a:latin typeface="標楷體" pitchFamily="65" charset="-120"/>
              <a:ea typeface="標楷體" pitchFamily="65" charset="-120"/>
              <a:sym typeface="Wingdings"/>
            </a:rPr>
            <a:t></a:t>
          </a:r>
          <a:r>
            <a:rPr lang="zh-TW" altLang="en-US" sz="1900" kern="1200" dirty="0" smtClean="0">
              <a:solidFill>
                <a:srgbClr val="0000CC"/>
              </a:solidFill>
              <a:latin typeface="標楷體" pitchFamily="65" charset="-120"/>
              <a:ea typeface="標楷體" pitchFamily="65" charset="-120"/>
            </a:rPr>
            <a:t> 否</a:t>
          </a:r>
          <a:endParaRPr lang="zh-TW" altLang="en-US" sz="1900" kern="1200" dirty="0">
            <a:solidFill>
              <a:srgbClr val="0000CC"/>
            </a:solidFill>
            <a:latin typeface="標楷體" pitchFamily="65" charset="-120"/>
            <a:ea typeface="標楷體" pitchFamily="65" charset="-120"/>
          </a:endParaRPr>
        </a:p>
        <a:p>
          <a:pPr marL="171450" lvl="1" indent="-171450" algn="l" defTabSz="844550">
            <a:lnSpc>
              <a:spcPct val="90000"/>
            </a:lnSpc>
            <a:spcBef>
              <a:spcPct val="0"/>
            </a:spcBef>
            <a:spcAft>
              <a:spcPct val="15000"/>
            </a:spcAft>
            <a:buChar char="••"/>
          </a:pPr>
          <a:r>
            <a:rPr lang="zh-TW" altLang="en-US" sz="1900" kern="1200" dirty="0" smtClean="0">
              <a:latin typeface="標楷體" pitchFamily="65" charset="-120"/>
              <a:ea typeface="標楷體" pitchFamily="65" charset="-120"/>
            </a:rPr>
            <a:t>年度財報公告日：</a:t>
          </a:r>
          <a:r>
            <a:rPr lang="en-US" altLang="zh-TW" sz="1900" kern="1200" dirty="0" smtClean="0">
              <a:latin typeface="標楷體" pitchFamily="65" charset="-120"/>
              <a:ea typeface="標楷體" pitchFamily="65" charset="-120"/>
            </a:rPr>
            <a:t>104/3/6 (</a:t>
          </a:r>
          <a:r>
            <a:rPr lang="zh-TW" altLang="en-US" sz="1900" kern="1200" dirty="0" smtClean="0">
              <a:solidFill>
                <a:srgbClr val="0000CC"/>
              </a:solidFill>
              <a:latin typeface="標楷體" pitchFamily="65" charset="-120"/>
              <a:ea typeface="標楷體" pitchFamily="65" charset="-120"/>
            </a:rPr>
            <a:t>會計師查核報告日：</a:t>
          </a:r>
          <a:r>
            <a:rPr lang="en-US" altLang="zh-TW" sz="1900" kern="1200" dirty="0" smtClean="0">
              <a:solidFill>
                <a:srgbClr val="0000CC"/>
              </a:solidFill>
              <a:latin typeface="標楷體" pitchFamily="65" charset="-120"/>
              <a:ea typeface="標楷體" pitchFamily="65" charset="-120"/>
            </a:rPr>
            <a:t>104/2/26</a:t>
          </a:r>
          <a:r>
            <a:rPr lang="zh-TW" altLang="en-US" sz="1900" kern="1200" dirty="0" smtClean="0">
              <a:latin typeface="標楷體" pitchFamily="65" charset="-120"/>
              <a:ea typeface="標楷體" pitchFamily="65" charset="-120"/>
            </a:rPr>
            <a:t>）</a:t>
          </a:r>
          <a:endParaRPr lang="zh-TW" altLang="en-US" sz="1900" kern="1200" dirty="0">
            <a:latin typeface="標楷體" pitchFamily="65" charset="-120"/>
            <a:ea typeface="標楷體" pitchFamily="65" charset="-120"/>
          </a:endParaRPr>
        </a:p>
        <a:p>
          <a:pPr marL="171450" lvl="1" indent="-171450" algn="l" defTabSz="844550">
            <a:lnSpc>
              <a:spcPct val="90000"/>
            </a:lnSpc>
            <a:spcBef>
              <a:spcPct val="0"/>
            </a:spcBef>
            <a:spcAft>
              <a:spcPct val="15000"/>
            </a:spcAft>
            <a:buChar char="••"/>
          </a:pPr>
          <a:r>
            <a:rPr lang="zh-TW" altLang="en-US" sz="1900" kern="1200" dirty="0" smtClean="0">
              <a:latin typeface="標楷體" pitchFamily="65" charset="-120"/>
              <a:ea typeface="標楷體" pitchFamily="65" charset="-120"/>
            </a:rPr>
            <a:t>股東會召開日期：</a:t>
          </a:r>
          <a:r>
            <a:rPr lang="en-US" altLang="zh-TW" sz="1900" kern="1200" dirty="0" smtClean="0">
              <a:latin typeface="標楷體" pitchFamily="65" charset="-120"/>
              <a:ea typeface="標楷體" pitchFamily="65" charset="-120"/>
            </a:rPr>
            <a:t>104/6/11</a:t>
          </a:r>
          <a:endParaRPr lang="zh-TW" altLang="en-US" sz="1900" kern="1200" dirty="0">
            <a:latin typeface="標楷體" pitchFamily="65" charset="-120"/>
            <a:ea typeface="標楷體" pitchFamily="65" charset="-120"/>
          </a:endParaRPr>
        </a:p>
        <a:p>
          <a:pPr marL="171450" lvl="1" indent="-171450" algn="l" defTabSz="844550">
            <a:lnSpc>
              <a:spcPct val="90000"/>
            </a:lnSpc>
            <a:spcBef>
              <a:spcPct val="0"/>
            </a:spcBef>
            <a:spcAft>
              <a:spcPct val="15000"/>
            </a:spcAft>
            <a:buChar char="••"/>
          </a:pPr>
          <a:r>
            <a:rPr lang="zh-TW" altLang="en-US" sz="1900" kern="1200" dirty="0" smtClean="0">
              <a:latin typeface="標楷體" pitchFamily="65" charset="-120"/>
              <a:ea typeface="標楷體" pitchFamily="65" charset="-120"/>
            </a:rPr>
            <a:t>英文資訊提供情形：英文版開會通知、議事手冊、股東會年報（</a:t>
          </a:r>
          <a:r>
            <a:rPr lang="zh-TW" altLang="en-US" sz="1900" kern="1200" dirty="0" smtClean="0">
              <a:solidFill>
                <a:srgbClr val="0000CC"/>
              </a:solidFill>
              <a:latin typeface="標楷體" pitchFamily="65" charset="-120"/>
              <a:ea typeface="標楷體" pitchFamily="65" charset="-120"/>
            </a:rPr>
            <a:t>尚未提供英文財報</a:t>
          </a:r>
          <a:r>
            <a:rPr lang="zh-TW" altLang="en-US" sz="1900" kern="1200" dirty="0" smtClean="0">
              <a:latin typeface="標楷體" pitchFamily="65" charset="-120"/>
              <a:ea typeface="標楷體" pitchFamily="65" charset="-120"/>
            </a:rPr>
            <a:t>）</a:t>
          </a:r>
          <a:endParaRPr lang="zh-TW" altLang="en-US" sz="1900" kern="1200" dirty="0">
            <a:latin typeface="標楷體" pitchFamily="65" charset="-120"/>
            <a:ea typeface="標楷體" pitchFamily="65" charset="-120"/>
          </a:endParaRPr>
        </a:p>
      </dsp:txBody>
      <dsp:txXfrm>
        <a:off x="0" y="293996"/>
        <a:ext cx="7992888" cy="2753100"/>
      </dsp:txXfrm>
    </dsp:sp>
    <dsp:sp modelId="{563370C6-15C3-4505-B7B0-2F894EF3A63A}">
      <dsp:nvSpPr>
        <dsp:cNvPr id="0" name=""/>
        <dsp:cNvSpPr/>
      </dsp:nvSpPr>
      <dsp:spPr>
        <a:xfrm>
          <a:off x="399644" y="13556"/>
          <a:ext cx="5595021" cy="560880"/>
        </a:xfrm>
        <a:prstGeom prst="roundRect">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3">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11478" tIns="0" rIns="211478" bIns="0" numCol="1" spcCol="1270" anchor="ctr" anchorCtr="0">
          <a:noAutofit/>
        </a:bodyPr>
        <a:lstStyle/>
        <a:p>
          <a:pPr lvl="0" algn="l" defTabSz="1066800">
            <a:lnSpc>
              <a:spcPct val="90000"/>
            </a:lnSpc>
            <a:spcBef>
              <a:spcPct val="0"/>
            </a:spcBef>
            <a:spcAft>
              <a:spcPct val="35000"/>
            </a:spcAft>
          </a:pPr>
          <a:r>
            <a:rPr lang="zh-TW" altLang="en-US" sz="2400" b="1" kern="1200" dirty="0" smtClean="0">
              <a:latin typeface="標楷體" pitchFamily="65" charset="-120"/>
              <a:ea typeface="標楷體" pitchFamily="65" charset="-120"/>
            </a:rPr>
            <a:t>股東權益維護</a:t>
          </a:r>
          <a:endParaRPr lang="zh-TW" altLang="en-US" sz="2400" b="1" kern="1200" dirty="0">
            <a:latin typeface="標楷體" pitchFamily="65" charset="-120"/>
            <a:ea typeface="標楷體" pitchFamily="65" charset="-120"/>
          </a:endParaRPr>
        </a:p>
      </dsp:txBody>
      <dsp:txXfrm>
        <a:off x="427024" y="40936"/>
        <a:ext cx="5540261" cy="506120"/>
      </dsp:txXfrm>
    </dsp:sp>
    <dsp:sp modelId="{FDD51C95-76FC-4B2F-8AA1-3C3384F5D84F}">
      <dsp:nvSpPr>
        <dsp:cNvPr id="0" name=""/>
        <dsp:cNvSpPr/>
      </dsp:nvSpPr>
      <dsp:spPr>
        <a:xfrm>
          <a:off x="0" y="3430136"/>
          <a:ext cx="7992888" cy="822937"/>
        </a:xfrm>
        <a:prstGeom prst="rect">
          <a:avLst/>
        </a:prstGeom>
        <a:solidFill>
          <a:schemeClr val="lt1">
            <a:alpha val="90000"/>
            <a:hueOff val="0"/>
            <a:satOff val="0"/>
            <a:lumOff val="0"/>
            <a:alphaOff val="0"/>
          </a:schemeClr>
        </a:solidFill>
        <a:ln w="9525" cap="flat" cmpd="sng" algn="ctr">
          <a:solidFill>
            <a:schemeClr val="accent3">
              <a:hueOff val="-8413219"/>
              <a:satOff val="-4326"/>
              <a:lumOff val="-186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0337" tIns="395732" rIns="620337" bIns="135128" numCol="1" spcCol="1270" anchor="t" anchorCtr="0">
          <a:noAutofit/>
        </a:bodyPr>
        <a:lstStyle/>
        <a:p>
          <a:pPr marL="171450" lvl="1" indent="-171450" algn="l" defTabSz="844550">
            <a:lnSpc>
              <a:spcPct val="90000"/>
            </a:lnSpc>
            <a:spcBef>
              <a:spcPct val="0"/>
            </a:spcBef>
            <a:spcAft>
              <a:spcPct val="15000"/>
            </a:spcAft>
            <a:buChar char="••"/>
          </a:pPr>
          <a:r>
            <a:rPr lang="zh-TW" altLang="en-US" sz="1900" kern="1200" dirty="0" smtClean="0">
              <a:latin typeface="標楷體" pitchFamily="65" charset="-120"/>
              <a:ea typeface="標楷體" pitchFamily="65" charset="-120"/>
            </a:rPr>
            <a:t>是否設置審計委員會：</a:t>
          </a:r>
          <a:r>
            <a:rPr lang="zh-TW" altLang="en-US" sz="1900" kern="1200" dirty="0" smtClean="0">
              <a:latin typeface="標楷體" pitchFamily="65" charset="-120"/>
              <a:ea typeface="標楷體" pitchFamily="65" charset="-120"/>
              <a:sym typeface="Wingdings"/>
            </a:rPr>
            <a:t></a:t>
          </a:r>
          <a:r>
            <a:rPr lang="zh-TW" altLang="en-US" sz="1900" kern="1200" dirty="0" smtClean="0">
              <a:latin typeface="標楷體" pitchFamily="65" charset="-120"/>
              <a:ea typeface="標楷體" pitchFamily="65" charset="-120"/>
            </a:rPr>
            <a:t> 是</a:t>
          </a:r>
          <a:r>
            <a:rPr lang="en-US" altLang="zh-TW" sz="1900" kern="1200" dirty="0" smtClean="0">
              <a:latin typeface="標楷體" pitchFamily="65" charset="-120"/>
              <a:ea typeface="標楷體" pitchFamily="65" charset="-120"/>
            </a:rPr>
            <a:t>(</a:t>
          </a:r>
          <a:r>
            <a:rPr lang="en-US" altLang="zh-TW" sz="1900" kern="1200" dirty="0" smtClean="0">
              <a:solidFill>
                <a:schemeClr val="tx1">
                  <a:lumMod val="95000"/>
                  <a:lumOff val="5000"/>
                </a:schemeClr>
              </a:solidFill>
              <a:latin typeface="標楷體" pitchFamily="65" charset="-120"/>
              <a:ea typeface="標楷體" pitchFamily="65" charset="-120"/>
            </a:rPr>
            <a:t>104.6</a:t>
          </a:r>
          <a:r>
            <a:rPr lang="zh-TW" altLang="en-US" sz="1900" kern="1200" dirty="0" smtClean="0">
              <a:solidFill>
                <a:schemeClr val="tx1">
                  <a:lumMod val="95000"/>
                  <a:lumOff val="5000"/>
                </a:schemeClr>
              </a:solidFill>
              <a:latin typeface="標楷體" pitchFamily="65" charset="-120"/>
              <a:ea typeface="標楷體" pitchFamily="65" charset="-120"/>
            </a:rPr>
            <a:t>成立</a:t>
          </a:r>
          <a:r>
            <a:rPr lang="zh-TW" altLang="en-US" sz="1900" kern="1200" dirty="0" smtClean="0">
              <a:latin typeface="標楷體" pitchFamily="65" charset="-120"/>
              <a:ea typeface="標楷體" pitchFamily="65" charset="-120"/>
            </a:rPr>
            <a:t>）；□ 否</a:t>
          </a:r>
          <a:endParaRPr lang="zh-TW" altLang="en-US" sz="1900" kern="1200" dirty="0">
            <a:latin typeface="標楷體" pitchFamily="65" charset="-120"/>
            <a:ea typeface="標楷體" pitchFamily="65" charset="-120"/>
          </a:endParaRPr>
        </a:p>
      </dsp:txBody>
      <dsp:txXfrm>
        <a:off x="0" y="3430136"/>
        <a:ext cx="7992888" cy="822937"/>
      </dsp:txXfrm>
    </dsp:sp>
    <dsp:sp modelId="{5CE78655-A7BB-4D0D-BA26-39CC67382BA3}">
      <dsp:nvSpPr>
        <dsp:cNvPr id="0" name=""/>
        <dsp:cNvSpPr/>
      </dsp:nvSpPr>
      <dsp:spPr>
        <a:xfrm>
          <a:off x="399644" y="3149696"/>
          <a:ext cx="5595021" cy="560880"/>
        </a:xfrm>
        <a:prstGeom prst="roundRect">
          <a:avLst/>
        </a:prstGeom>
        <a:gradFill rotWithShape="0">
          <a:gsLst>
            <a:gs pos="0">
              <a:schemeClr val="accent3">
                <a:hueOff val="-8413219"/>
                <a:satOff val="-4326"/>
                <a:lumOff val="-1863"/>
                <a:alphaOff val="0"/>
                <a:tint val="92000"/>
                <a:satMod val="170000"/>
              </a:schemeClr>
            </a:gs>
            <a:gs pos="15000">
              <a:schemeClr val="accent3">
                <a:hueOff val="-8413219"/>
                <a:satOff val="-4326"/>
                <a:lumOff val="-1863"/>
                <a:alphaOff val="0"/>
                <a:tint val="92000"/>
                <a:shade val="99000"/>
                <a:satMod val="170000"/>
              </a:schemeClr>
            </a:gs>
            <a:gs pos="62000">
              <a:schemeClr val="accent3">
                <a:hueOff val="-8413219"/>
                <a:satOff val="-4326"/>
                <a:lumOff val="-1863"/>
                <a:alphaOff val="0"/>
                <a:tint val="96000"/>
                <a:shade val="80000"/>
                <a:satMod val="170000"/>
              </a:schemeClr>
            </a:gs>
            <a:gs pos="97000">
              <a:schemeClr val="accent3">
                <a:hueOff val="-8413219"/>
                <a:satOff val="-4326"/>
                <a:lumOff val="-1863"/>
                <a:alphaOff val="0"/>
                <a:tint val="98000"/>
                <a:shade val="63000"/>
                <a:satMod val="170000"/>
              </a:schemeClr>
            </a:gs>
            <a:gs pos="100000">
              <a:schemeClr val="accent3">
                <a:hueOff val="-8413219"/>
                <a:satOff val="-4326"/>
                <a:lumOff val="-186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3">
              <a:hueOff val="-8413219"/>
              <a:satOff val="-4326"/>
              <a:lumOff val="-1863"/>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11478" tIns="0" rIns="211478" bIns="0" numCol="1" spcCol="1270" anchor="ctr" anchorCtr="0">
          <a:noAutofit/>
        </a:bodyPr>
        <a:lstStyle/>
        <a:p>
          <a:pPr lvl="0" algn="l" defTabSz="1066800">
            <a:lnSpc>
              <a:spcPct val="90000"/>
            </a:lnSpc>
            <a:spcBef>
              <a:spcPct val="0"/>
            </a:spcBef>
            <a:spcAft>
              <a:spcPct val="35000"/>
            </a:spcAft>
          </a:pPr>
          <a:r>
            <a:rPr lang="zh-TW" altLang="en-US" sz="2400" b="1" kern="1200" dirty="0" smtClean="0">
              <a:latin typeface="標楷體" pitchFamily="65" charset="-120"/>
              <a:ea typeface="標楷體" pitchFamily="65" charset="-120"/>
            </a:rPr>
            <a:t>董事會運作</a:t>
          </a:r>
          <a:endParaRPr lang="zh-TW" altLang="en-US" sz="2400" b="1" kern="1200" dirty="0">
            <a:latin typeface="標楷體" pitchFamily="65" charset="-120"/>
            <a:ea typeface="標楷體" pitchFamily="65" charset="-120"/>
          </a:endParaRPr>
        </a:p>
      </dsp:txBody>
      <dsp:txXfrm>
        <a:off x="427024" y="3177076"/>
        <a:ext cx="5540261" cy="506120"/>
      </dsp:txXfrm>
    </dsp:sp>
    <dsp:sp modelId="{CEF4535C-048A-46D5-A72A-E96288C4F87E}">
      <dsp:nvSpPr>
        <dsp:cNvPr id="0" name=""/>
        <dsp:cNvSpPr/>
      </dsp:nvSpPr>
      <dsp:spPr>
        <a:xfrm>
          <a:off x="0" y="4649670"/>
          <a:ext cx="7992888" cy="822937"/>
        </a:xfrm>
        <a:prstGeom prst="rect">
          <a:avLst/>
        </a:prstGeom>
        <a:solidFill>
          <a:schemeClr val="lt1">
            <a:alpha val="90000"/>
            <a:hueOff val="0"/>
            <a:satOff val="0"/>
            <a:lumOff val="0"/>
            <a:alphaOff val="0"/>
          </a:schemeClr>
        </a:solidFill>
        <a:ln w="9525" cap="flat" cmpd="sng" algn="ctr">
          <a:solidFill>
            <a:schemeClr val="accent3">
              <a:hueOff val="-16826439"/>
              <a:satOff val="-8652"/>
              <a:lumOff val="-372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0337" tIns="395732" rIns="620337" bIns="135128" numCol="1" spcCol="1270" anchor="t" anchorCtr="0">
          <a:noAutofit/>
        </a:bodyPr>
        <a:lstStyle/>
        <a:p>
          <a:pPr marL="171450" lvl="1" indent="-171450" algn="l" defTabSz="844550">
            <a:lnSpc>
              <a:spcPct val="90000"/>
            </a:lnSpc>
            <a:spcBef>
              <a:spcPct val="0"/>
            </a:spcBef>
            <a:spcAft>
              <a:spcPct val="15000"/>
            </a:spcAft>
            <a:buChar char="••"/>
          </a:pPr>
          <a:r>
            <a:rPr lang="zh-TW" altLang="en-US" sz="1900" kern="1200" dirty="0" smtClean="0">
              <a:latin typeface="標楷體" pitchFamily="65" charset="-120"/>
              <a:ea typeface="標楷體" pitchFamily="65" charset="-120"/>
            </a:rPr>
            <a:t>是否編製</a:t>
          </a:r>
          <a:r>
            <a:rPr lang="en-US" altLang="zh-TW" sz="1900" kern="1200" dirty="0" smtClean="0">
              <a:latin typeface="標楷體" pitchFamily="65" charset="-120"/>
              <a:ea typeface="標楷體" pitchFamily="65" charset="-120"/>
            </a:rPr>
            <a:t>CSR</a:t>
          </a:r>
          <a:r>
            <a:rPr lang="zh-TW" altLang="en-US" sz="1900" kern="1200" dirty="0" smtClean="0">
              <a:latin typeface="標楷體" pitchFamily="65" charset="-120"/>
              <a:ea typeface="標楷體" pitchFamily="65" charset="-120"/>
            </a:rPr>
            <a:t>報告書：</a:t>
          </a:r>
          <a:r>
            <a:rPr lang="zh-TW" altLang="en-US" sz="1900" kern="1200" dirty="0" smtClean="0">
              <a:latin typeface="標楷體" pitchFamily="65" charset="-120"/>
              <a:ea typeface="標楷體" pitchFamily="65" charset="-120"/>
              <a:sym typeface="Wingdings"/>
            </a:rPr>
            <a:t></a:t>
          </a:r>
          <a:r>
            <a:rPr lang="zh-TW" altLang="en-US" sz="1900" kern="1200" dirty="0" smtClean="0">
              <a:latin typeface="標楷體" pitchFamily="65" charset="-120"/>
              <a:ea typeface="標楷體" pitchFamily="65" charset="-120"/>
            </a:rPr>
            <a:t> 是</a:t>
          </a:r>
          <a:r>
            <a:rPr lang="en-US" altLang="zh-TW" sz="1900" kern="1200" dirty="0" smtClean="0">
              <a:latin typeface="標楷體" pitchFamily="65" charset="-120"/>
              <a:ea typeface="標楷體" pitchFamily="65" charset="-120"/>
            </a:rPr>
            <a:t>(GRI G4, ISAE3000</a:t>
          </a:r>
          <a:r>
            <a:rPr lang="zh-TW" altLang="en-US" sz="1900" kern="1200" dirty="0" smtClean="0">
              <a:latin typeface="標楷體" pitchFamily="65" charset="-120"/>
              <a:ea typeface="標楷體" pitchFamily="65" charset="-120"/>
            </a:rPr>
            <a:t>確信）；□ 否</a:t>
          </a:r>
          <a:endParaRPr lang="zh-TW" altLang="en-US" sz="1900" kern="1200" dirty="0">
            <a:latin typeface="標楷體" pitchFamily="65" charset="-120"/>
            <a:ea typeface="標楷體" pitchFamily="65" charset="-120"/>
          </a:endParaRPr>
        </a:p>
      </dsp:txBody>
      <dsp:txXfrm>
        <a:off x="0" y="4649670"/>
        <a:ext cx="7992888" cy="822937"/>
      </dsp:txXfrm>
    </dsp:sp>
    <dsp:sp modelId="{702E0D38-2EDD-44FA-9659-CB91113167BE}">
      <dsp:nvSpPr>
        <dsp:cNvPr id="0" name=""/>
        <dsp:cNvSpPr/>
      </dsp:nvSpPr>
      <dsp:spPr>
        <a:xfrm>
          <a:off x="399644" y="4355674"/>
          <a:ext cx="5595021" cy="560880"/>
        </a:xfrm>
        <a:prstGeom prst="roundRect">
          <a:avLst/>
        </a:prstGeom>
        <a:gradFill rotWithShape="0">
          <a:gsLst>
            <a:gs pos="0">
              <a:schemeClr val="accent3">
                <a:hueOff val="-16826439"/>
                <a:satOff val="-8652"/>
                <a:lumOff val="-3725"/>
                <a:alphaOff val="0"/>
                <a:tint val="92000"/>
                <a:satMod val="170000"/>
              </a:schemeClr>
            </a:gs>
            <a:gs pos="15000">
              <a:schemeClr val="accent3">
                <a:hueOff val="-16826439"/>
                <a:satOff val="-8652"/>
                <a:lumOff val="-3725"/>
                <a:alphaOff val="0"/>
                <a:tint val="92000"/>
                <a:shade val="99000"/>
                <a:satMod val="170000"/>
              </a:schemeClr>
            </a:gs>
            <a:gs pos="62000">
              <a:schemeClr val="accent3">
                <a:hueOff val="-16826439"/>
                <a:satOff val="-8652"/>
                <a:lumOff val="-3725"/>
                <a:alphaOff val="0"/>
                <a:tint val="96000"/>
                <a:shade val="80000"/>
                <a:satMod val="170000"/>
              </a:schemeClr>
            </a:gs>
            <a:gs pos="97000">
              <a:schemeClr val="accent3">
                <a:hueOff val="-16826439"/>
                <a:satOff val="-8652"/>
                <a:lumOff val="-3725"/>
                <a:alphaOff val="0"/>
                <a:tint val="98000"/>
                <a:shade val="63000"/>
                <a:satMod val="170000"/>
              </a:schemeClr>
            </a:gs>
            <a:gs pos="100000">
              <a:schemeClr val="accent3">
                <a:hueOff val="-16826439"/>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3">
              <a:hueOff val="-16826439"/>
              <a:satOff val="-8652"/>
              <a:lumOff val="-3725"/>
              <a:alphaOff val="0"/>
              <a:shade val="8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211478" tIns="0" rIns="211478" bIns="0" numCol="1" spcCol="1270" anchor="ctr" anchorCtr="0">
          <a:noAutofit/>
        </a:bodyPr>
        <a:lstStyle/>
        <a:p>
          <a:pPr lvl="0" algn="l" defTabSz="1066800">
            <a:lnSpc>
              <a:spcPct val="90000"/>
            </a:lnSpc>
            <a:spcBef>
              <a:spcPct val="0"/>
            </a:spcBef>
            <a:spcAft>
              <a:spcPct val="35000"/>
            </a:spcAft>
          </a:pPr>
          <a:r>
            <a:rPr lang="zh-TW" altLang="en-US" sz="2400" b="1" kern="1200" dirty="0" smtClean="0">
              <a:latin typeface="標楷體" pitchFamily="65" charset="-120"/>
              <a:ea typeface="標楷體" pitchFamily="65" charset="-120"/>
            </a:rPr>
            <a:t>企業社會責任</a:t>
          </a:r>
          <a:endParaRPr lang="zh-TW" altLang="en-US" sz="2400" b="1" kern="1200" dirty="0">
            <a:latin typeface="標楷體" pitchFamily="65" charset="-120"/>
            <a:ea typeface="標楷體" pitchFamily="65" charset="-120"/>
          </a:endParaRPr>
        </a:p>
      </dsp:txBody>
      <dsp:txXfrm>
        <a:off x="427024" y="4383054"/>
        <a:ext cx="5540261"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2F757-D367-440B-A903-C5B2A2B0C911}">
      <dsp:nvSpPr>
        <dsp:cNvPr id="0" name=""/>
        <dsp:cNvSpPr/>
      </dsp:nvSpPr>
      <dsp:spPr>
        <a:xfrm>
          <a:off x="0" y="342039"/>
          <a:ext cx="8424936" cy="1771875"/>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3869" tIns="520700" rIns="653869" bIns="142240" numCol="1" spcCol="1270" anchor="t"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zh-TW" altLang="en-US" sz="2000" kern="1200" dirty="0" smtClean="0">
              <a:latin typeface="+mj-lt"/>
              <a:ea typeface="標楷體" pitchFamily="65" charset="-120"/>
            </a:rPr>
            <a:t>網址：</a:t>
          </a:r>
          <a:r>
            <a:rPr lang="en-US" altLang="en-US" sz="2000" kern="1200" dirty="0" smtClean="0">
              <a:latin typeface="+mj-lt"/>
              <a:ea typeface="標楷體" pitchFamily="65" charset="-120"/>
              <a:hlinkClick xmlns:r="http://schemas.openxmlformats.org/officeDocument/2006/relationships" r:id="rId1"/>
            </a:rPr>
            <a:t>http://www.sfi.org.tw/E/Plate.aspx?ID=3404</a:t>
          </a:r>
          <a:endParaRPr lang="zh-TW" altLang="en-US" sz="2000" kern="1200" dirty="0" smtClean="0"/>
        </a:p>
        <a:p>
          <a:pPr marL="0" marR="0" lvl="1" indent="0" algn="l" defTabSz="914400" eaLnBrk="1" fontAlgn="auto" latinLnBrk="0" hangingPunct="1">
            <a:lnSpc>
              <a:spcPct val="100000"/>
            </a:lnSpc>
            <a:spcBef>
              <a:spcPct val="0"/>
            </a:spcBef>
            <a:spcAft>
              <a:spcPts val="0"/>
            </a:spcAft>
            <a:buClrTx/>
            <a:buSzTx/>
            <a:buFontTx/>
            <a:buChar char="••"/>
            <a:tabLst/>
            <a:defRPr/>
          </a:pPr>
          <a:r>
            <a:rPr lang="zh-TW" altLang="en-US" sz="2000" kern="1200" dirty="0" smtClean="0">
              <a:latin typeface="+mj-lt"/>
              <a:ea typeface="標楷體" pitchFamily="65" charset="-120"/>
            </a:rPr>
            <a:t>公司治理評鑑宣導說明會簡報資料</a:t>
          </a:r>
        </a:p>
        <a:p>
          <a:pPr marL="0" marR="0" lvl="1" indent="0" algn="l" defTabSz="914400" eaLnBrk="1" fontAlgn="auto" latinLnBrk="0" hangingPunct="1">
            <a:lnSpc>
              <a:spcPct val="100000"/>
            </a:lnSpc>
            <a:spcBef>
              <a:spcPct val="0"/>
            </a:spcBef>
            <a:spcAft>
              <a:spcPts val="0"/>
            </a:spcAft>
            <a:buClrTx/>
            <a:buSzTx/>
            <a:buFontTx/>
            <a:buChar char="••"/>
            <a:tabLst/>
            <a:defRPr/>
          </a:pPr>
          <a:r>
            <a:rPr lang="zh-TW" altLang="en-US" sz="2000" kern="1200" dirty="0" smtClean="0">
              <a:latin typeface="+mj-lt"/>
              <a:ea typeface="標楷體" pitchFamily="65" charset="-120"/>
            </a:rPr>
            <a:t> 指標參考範例</a:t>
          </a:r>
          <a:endParaRPr lang="en-US" altLang="zh-TW" sz="2000" kern="1200" dirty="0" smtClean="0">
            <a:latin typeface="+mj-lt"/>
            <a:ea typeface="標楷體" pitchFamily="65" charset="-120"/>
          </a:endParaRPr>
        </a:p>
      </dsp:txBody>
      <dsp:txXfrm>
        <a:off x="0" y="342039"/>
        <a:ext cx="8424936" cy="1771875"/>
      </dsp:txXfrm>
    </dsp:sp>
    <dsp:sp modelId="{0086162F-F78A-44BD-A881-363A9E051EBB}">
      <dsp:nvSpPr>
        <dsp:cNvPr id="0" name=""/>
        <dsp:cNvSpPr/>
      </dsp:nvSpPr>
      <dsp:spPr>
        <a:xfrm>
          <a:off x="421246" y="7018"/>
          <a:ext cx="5897455" cy="7380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2910" tIns="0" rIns="222910" bIns="0" numCol="1" spcCol="1270" anchor="ctr" anchorCtr="0">
          <a:noAutofit/>
        </a:bodyPr>
        <a:lstStyle/>
        <a:p>
          <a:pPr lvl="0" algn="l" defTabSz="1066800">
            <a:lnSpc>
              <a:spcPct val="90000"/>
            </a:lnSpc>
            <a:spcBef>
              <a:spcPct val="0"/>
            </a:spcBef>
            <a:spcAft>
              <a:spcPct val="35000"/>
            </a:spcAft>
          </a:pPr>
          <a:r>
            <a:rPr lang="zh-TW" altLang="en-US" sz="2400" b="1" kern="1200" dirty="0" smtClean="0">
              <a:latin typeface="標楷體" pitchFamily="65" charset="-120"/>
              <a:ea typeface="標楷體" pitchFamily="65" charset="-120"/>
            </a:rPr>
            <a:t>善用證基會網站「公司治理評鑑專區」</a:t>
          </a:r>
          <a:endParaRPr lang="zh-TW" altLang="en-US" sz="2400" b="1" kern="1200" dirty="0">
            <a:latin typeface="+mj-lt"/>
            <a:ea typeface="標楷體" pitchFamily="65" charset="-120"/>
          </a:endParaRPr>
        </a:p>
      </dsp:txBody>
      <dsp:txXfrm>
        <a:off x="457272" y="43044"/>
        <a:ext cx="5825403" cy="665948"/>
      </dsp:txXfrm>
    </dsp:sp>
    <dsp:sp modelId="{FA6D0298-893C-47E1-B065-301E4D274B99}">
      <dsp:nvSpPr>
        <dsp:cNvPr id="0" name=""/>
        <dsp:cNvSpPr/>
      </dsp:nvSpPr>
      <dsp:spPr>
        <a:xfrm>
          <a:off x="0" y="2658911"/>
          <a:ext cx="8424936" cy="2165625"/>
        </a:xfrm>
        <a:prstGeom prst="rect">
          <a:avLst/>
        </a:prstGeom>
        <a:solidFill>
          <a:schemeClr val="lt1">
            <a:alpha val="90000"/>
            <a:hueOff val="0"/>
            <a:satOff val="0"/>
            <a:lumOff val="0"/>
            <a:alphaOff val="0"/>
          </a:schemeClr>
        </a:solidFill>
        <a:ln w="25400" cap="flat" cmpd="sng" algn="ctr">
          <a:solidFill>
            <a:schemeClr val="accent5">
              <a:hueOff val="11883694"/>
              <a:satOff val="-60520"/>
              <a:lumOff val="111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3869" tIns="520700" rIns="653869" bIns="142240" numCol="1" spcCol="1270" anchor="t" anchorCtr="0">
          <a:noAutofit/>
        </a:bodyPr>
        <a:lstStyle/>
        <a:p>
          <a:pPr marL="228600" lvl="1" indent="-228600" algn="l" defTabSz="889000">
            <a:lnSpc>
              <a:spcPct val="90000"/>
            </a:lnSpc>
            <a:spcBef>
              <a:spcPct val="0"/>
            </a:spcBef>
            <a:spcAft>
              <a:spcPct val="15000"/>
            </a:spcAft>
            <a:buChar char="••"/>
          </a:pPr>
          <a:r>
            <a:rPr lang="zh-TW" altLang="en-US" sz="2000" kern="1200" dirty="0" smtClean="0">
              <a:latin typeface="+mj-lt"/>
              <a:ea typeface="標楷體" pitchFamily="65" charset="-120"/>
            </a:rPr>
            <a:t>評鑑資訊</a:t>
          </a:r>
          <a:endParaRPr lang="zh-TW" altLang="en-US" sz="2000" kern="1200" dirty="0">
            <a:latin typeface="+mj-lt"/>
            <a:ea typeface="標楷體" pitchFamily="65" charset="-120"/>
          </a:endParaRPr>
        </a:p>
        <a:p>
          <a:pPr marL="228600" lvl="1" indent="-228600" algn="l" defTabSz="889000">
            <a:lnSpc>
              <a:spcPct val="90000"/>
            </a:lnSpc>
            <a:spcBef>
              <a:spcPct val="0"/>
            </a:spcBef>
            <a:spcAft>
              <a:spcPct val="15000"/>
            </a:spcAft>
            <a:buChar char="••"/>
          </a:pPr>
          <a:r>
            <a:rPr lang="zh-TW" altLang="en-US" sz="2000" kern="1200" dirty="0" smtClean="0">
              <a:latin typeface="+mj-lt"/>
              <a:ea typeface="標楷體" pitchFamily="65" charset="-120"/>
            </a:rPr>
            <a:t>法規及問答</a:t>
          </a:r>
          <a:endParaRPr lang="zh-TW" altLang="en-US" sz="2000" kern="1200" dirty="0">
            <a:latin typeface="+mj-lt"/>
            <a:ea typeface="標楷體" pitchFamily="65" charset="-120"/>
          </a:endParaRPr>
        </a:p>
        <a:p>
          <a:pPr marL="228600" lvl="1" indent="-228600" algn="l" defTabSz="889000">
            <a:lnSpc>
              <a:spcPct val="90000"/>
            </a:lnSpc>
            <a:spcBef>
              <a:spcPct val="0"/>
            </a:spcBef>
            <a:spcAft>
              <a:spcPct val="15000"/>
            </a:spcAft>
            <a:buChar char="••"/>
          </a:pPr>
          <a:r>
            <a:rPr lang="zh-TW" altLang="en-US" sz="2000" kern="1200" dirty="0" smtClean="0">
              <a:latin typeface="+mj-lt"/>
              <a:ea typeface="標楷體" pitchFamily="65" charset="-120"/>
            </a:rPr>
            <a:t>宣導活動、最新動態、最新時事、專題報導</a:t>
          </a:r>
          <a:endParaRPr lang="zh-TW" altLang="en-US" sz="2000" kern="1200" dirty="0">
            <a:latin typeface="+mj-lt"/>
            <a:ea typeface="標楷體" pitchFamily="65" charset="-120"/>
          </a:endParaRPr>
        </a:p>
        <a:p>
          <a:pPr marL="228600" lvl="1" indent="-228600" algn="l" defTabSz="889000">
            <a:lnSpc>
              <a:spcPct val="90000"/>
            </a:lnSpc>
            <a:spcBef>
              <a:spcPct val="0"/>
            </a:spcBef>
            <a:spcAft>
              <a:spcPct val="15000"/>
            </a:spcAft>
            <a:buChar char="••"/>
          </a:pPr>
          <a:r>
            <a:rPr lang="zh-TW" altLang="en-US" sz="2000" kern="1200" dirty="0" smtClean="0">
              <a:latin typeface="+mj-lt"/>
              <a:ea typeface="標楷體" pitchFamily="65" charset="-120"/>
            </a:rPr>
            <a:t>訂閱電子報</a:t>
          </a:r>
          <a:endParaRPr lang="zh-TW" altLang="en-US" sz="2000" kern="1200" dirty="0">
            <a:latin typeface="+mj-lt"/>
            <a:ea typeface="標楷體" pitchFamily="65" charset="-120"/>
          </a:endParaRPr>
        </a:p>
      </dsp:txBody>
      <dsp:txXfrm>
        <a:off x="0" y="2658911"/>
        <a:ext cx="8424936" cy="2165625"/>
      </dsp:txXfrm>
    </dsp:sp>
    <dsp:sp modelId="{E883B279-C76F-4034-BAC2-AFD0FC54EE4B}">
      <dsp:nvSpPr>
        <dsp:cNvPr id="0" name=""/>
        <dsp:cNvSpPr/>
      </dsp:nvSpPr>
      <dsp:spPr>
        <a:xfrm>
          <a:off x="421246" y="2282893"/>
          <a:ext cx="5985858" cy="738000"/>
        </a:xfrm>
        <a:prstGeom prst="roundRect">
          <a:avLst/>
        </a:prstGeom>
        <a:solidFill>
          <a:schemeClr val="accent5">
            <a:hueOff val="11883694"/>
            <a:satOff val="-60520"/>
            <a:lumOff val="11175"/>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2910" tIns="0" rIns="222910" bIns="0" numCol="1" spcCol="1270" anchor="ctr" anchorCtr="0">
          <a:noAutofit/>
        </a:bodyPr>
        <a:lstStyle/>
        <a:p>
          <a:pPr lvl="0" algn="l" defTabSz="1066800">
            <a:lnSpc>
              <a:spcPct val="90000"/>
            </a:lnSpc>
            <a:spcBef>
              <a:spcPct val="0"/>
            </a:spcBef>
            <a:spcAft>
              <a:spcPct val="35000"/>
            </a:spcAft>
          </a:pPr>
          <a:r>
            <a:rPr lang="zh-TW" altLang="en-US" sz="2400" b="1" kern="1200" dirty="0" smtClean="0">
              <a:latin typeface="+mj-lt"/>
              <a:ea typeface="標楷體" pitchFamily="65" charset="-120"/>
            </a:rPr>
            <a:t>公司治理中心網站</a:t>
          </a:r>
          <a:endParaRPr lang="zh-TW" altLang="en-US" sz="2400" b="1" kern="1200" dirty="0">
            <a:latin typeface="+mj-lt"/>
            <a:ea typeface="標楷體" pitchFamily="65" charset="-120"/>
          </a:endParaRPr>
        </a:p>
      </dsp:txBody>
      <dsp:txXfrm>
        <a:off x="457272" y="2318919"/>
        <a:ext cx="5913806" cy="6659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99580-6947-4D97-B3FF-174C2D2EF9E2}">
      <dsp:nvSpPr>
        <dsp:cNvPr id="0" name=""/>
        <dsp:cNvSpPr/>
      </dsp:nvSpPr>
      <dsp:spPr>
        <a:xfrm>
          <a:off x="0" y="346"/>
          <a:ext cx="8208912" cy="791395"/>
        </a:xfrm>
        <a:prstGeom prst="roundRect">
          <a:avLst/>
        </a:prstGeom>
        <a:solidFill>
          <a:schemeClr val="accent5">
            <a:alpha val="90000"/>
            <a:hueOff val="0"/>
            <a:satOff val="0"/>
            <a:lumOff val="0"/>
            <a:alphaOff val="0"/>
          </a:schemeClr>
        </a:solidFill>
        <a:ln w="25400"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zh-TW" altLang="en-US" sz="3600" kern="1200" dirty="0" smtClean="0">
              <a:latin typeface="標楷體" pitchFamily="65" charset="-120"/>
              <a:ea typeface="標楷體" pitchFamily="65" charset="-120"/>
            </a:rPr>
            <a:t>利害關係人利益之維護及企業社會責任</a:t>
          </a:r>
          <a:endParaRPr lang="zh-TW" altLang="en-US" sz="3600" kern="1200" dirty="0">
            <a:latin typeface="標楷體" pitchFamily="65" charset="-120"/>
            <a:ea typeface="標楷體" pitchFamily="65" charset="-120"/>
          </a:endParaRPr>
        </a:p>
      </dsp:txBody>
      <dsp:txXfrm>
        <a:off x="38633" y="38979"/>
        <a:ext cx="8131646" cy="7141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C01DF3-4055-4048-9230-5DC69E05E81E}">
      <dsp:nvSpPr>
        <dsp:cNvPr id="0" name=""/>
        <dsp:cNvSpPr/>
      </dsp:nvSpPr>
      <dsp:spPr>
        <a:xfrm>
          <a:off x="12098" y="0"/>
          <a:ext cx="2611510" cy="960261"/>
        </a:xfrm>
        <a:prstGeom prst="rect">
          <a:avLst/>
        </a:prstGeom>
        <a:gradFill rotWithShape="0">
          <a:gsLst>
            <a:gs pos="0">
              <a:schemeClr val="accent2">
                <a:hueOff val="0"/>
                <a:satOff val="0"/>
                <a:lumOff val="0"/>
                <a:alphaOff val="0"/>
                <a:tint val="35000"/>
                <a:satMod val="253000"/>
              </a:schemeClr>
            </a:gs>
            <a:gs pos="50000">
              <a:schemeClr val="accent2">
                <a:hueOff val="0"/>
                <a:satOff val="0"/>
                <a:lumOff val="0"/>
                <a:alphaOff val="0"/>
                <a:tint val="42000"/>
                <a:satMod val="255000"/>
              </a:schemeClr>
            </a:gs>
            <a:gs pos="97000">
              <a:schemeClr val="accent2">
                <a:hueOff val="0"/>
                <a:satOff val="0"/>
                <a:lumOff val="0"/>
                <a:alphaOff val="0"/>
                <a:tint val="53000"/>
                <a:satMod val="260000"/>
              </a:schemeClr>
            </a:gs>
            <a:gs pos="100000">
              <a:schemeClr val="accent2">
                <a:hueOff val="0"/>
                <a:satOff val="0"/>
                <a:lumOff val="0"/>
                <a:alphaOff val="0"/>
                <a:tint val="56000"/>
                <a:satMod val="275000"/>
              </a:schemeClr>
            </a:gs>
          </a:gsLst>
          <a:path path="circle">
            <a:fillToRect l="50000" t="50000" r="50000" b="50000"/>
          </a:path>
        </a:gradFill>
        <a:ln w="9525" cap="flat" cmpd="sng" algn="ctr">
          <a:solidFill>
            <a:schemeClr val="accent2">
              <a:hueOff val="0"/>
              <a:satOff val="0"/>
              <a:lumOff val="0"/>
              <a:alphaOff val="0"/>
            </a:schemeClr>
          </a:solidFill>
          <a:prstDash val="solid"/>
        </a:ln>
        <a:effectLst>
          <a:outerShdw blurRad="63500" dist="25400" dir="5400000" rotWithShape="0">
            <a:srgbClr val="000000">
              <a:alpha val="43137"/>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zh-TW" altLang="en-US" sz="2800" b="1" kern="1200" dirty="0" smtClean="0">
              <a:effectLst>
                <a:outerShdw blurRad="38100" dist="38100" dir="2700000" algn="tl">
                  <a:srgbClr val="000000">
                    <a:alpha val="43137"/>
                  </a:srgbClr>
                </a:outerShdw>
              </a:effectLst>
              <a:latin typeface="標楷體" pitchFamily="65" charset="-120"/>
              <a:ea typeface="標楷體" pitchFamily="65" charset="-120"/>
            </a:rPr>
            <a:t>訂定相關守則</a:t>
          </a:r>
          <a:endParaRPr lang="zh-TW" altLang="en-US" sz="2800" b="1" kern="1200" dirty="0">
            <a:effectLst>
              <a:outerShdw blurRad="38100" dist="38100" dir="2700000" algn="tl">
                <a:srgbClr val="000000">
                  <a:alpha val="43137"/>
                </a:srgbClr>
              </a:outerShdw>
            </a:effectLst>
            <a:latin typeface="標楷體" pitchFamily="65" charset="-120"/>
            <a:ea typeface="標楷體" pitchFamily="65" charset="-120"/>
          </a:endParaRPr>
        </a:p>
      </dsp:txBody>
      <dsp:txXfrm>
        <a:off x="12098" y="0"/>
        <a:ext cx="2611510" cy="960261"/>
      </dsp:txXfrm>
    </dsp:sp>
    <dsp:sp modelId="{6B5084B9-EABC-46B0-AEFF-1EBA1E21B730}">
      <dsp:nvSpPr>
        <dsp:cNvPr id="0" name=""/>
        <dsp:cNvSpPr/>
      </dsp:nvSpPr>
      <dsp:spPr>
        <a:xfrm>
          <a:off x="12098" y="919039"/>
          <a:ext cx="2611510" cy="3792266"/>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TW" altLang="en-US" sz="2400" b="0" kern="1200" dirty="0" smtClean="0">
              <a:effectLst>
                <a:outerShdw blurRad="38100" dist="38100" dir="2700000" algn="tl">
                  <a:srgbClr val="000000">
                    <a:alpha val="43137"/>
                  </a:srgbClr>
                </a:outerShdw>
              </a:effectLst>
              <a:latin typeface="標楷體" pitchFamily="65" charset="-120"/>
              <a:ea typeface="標楷體" pitchFamily="65" charset="-120"/>
            </a:rPr>
            <a:t>上市上櫃公司治理實務守則</a:t>
          </a:r>
          <a:endParaRPr lang="zh-TW" altLang="en-US" sz="2400" b="0" kern="1200" dirty="0">
            <a:effectLst>
              <a:outerShdw blurRad="38100" dist="38100" dir="2700000" algn="tl">
                <a:srgbClr val="000000">
                  <a:alpha val="43137"/>
                </a:srgbClr>
              </a:outerShdw>
            </a:effectLst>
            <a:latin typeface="標楷體" pitchFamily="65" charset="-120"/>
            <a:ea typeface="標楷體" pitchFamily="65" charset="-120"/>
          </a:endParaRPr>
        </a:p>
        <a:p>
          <a:pPr marL="57150" lvl="1" indent="-57150" algn="l" defTabSz="444500">
            <a:lnSpc>
              <a:spcPct val="90000"/>
            </a:lnSpc>
            <a:spcBef>
              <a:spcPct val="0"/>
            </a:spcBef>
            <a:spcAft>
              <a:spcPct val="15000"/>
            </a:spcAft>
            <a:buChar char="••"/>
          </a:pPr>
          <a:endParaRPr lang="zh-TW" altLang="en-US" sz="1000" b="0" kern="1200" dirty="0">
            <a:effectLst>
              <a:outerShdw blurRad="38100" dist="38100" dir="2700000" algn="tl">
                <a:srgbClr val="000000">
                  <a:alpha val="43137"/>
                </a:srgbClr>
              </a:outerShdw>
            </a:effectLst>
            <a:latin typeface="標楷體" pitchFamily="65" charset="-120"/>
            <a:ea typeface="標楷體" pitchFamily="65" charset="-120"/>
          </a:endParaRPr>
        </a:p>
        <a:p>
          <a:pPr marL="228600" lvl="1" indent="-228600" algn="l" defTabSz="1066800">
            <a:lnSpc>
              <a:spcPct val="90000"/>
            </a:lnSpc>
            <a:spcBef>
              <a:spcPct val="0"/>
            </a:spcBef>
            <a:spcAft>
              <a:spcPct val="15000"/>
            </a:spcAft>
            <a:buChar char="••"/>
          </a:pPr>
          <a:r>
            <a:rPr lang="zh-TW" altLang="en-US" sz="2400" b="0" kern="1200" dirty="0" smtClean="0">
              <a:solidFill>
                <a:schemeClr val="tx1"/>
              </a:solidFill>
              <a:effectLst>
                <a:outerShdw blurRad="38100" dist="38100" dir="2700000" algn="tl">
                  <a:srgbClr val="000000">
                    <a:alpha val="43137"/>
                  </a:srgbClr>
                </a:outerShdw>
              </a:effectLst>
              <a:latin typeface="標楷體" pitchFamily="65" charset="-120"/>
              <a:ea typeface="標楷體" pitchFamily="65" charset="-120"/>
            </a:rPr>
            <a:t>上市上櫃公司誠信經營守則</a:t>
          </a:r>
          <a:endParaRPr lang="zh-TW" altLang="en-US" sz="2400" b="0" kern="1200" dirty="0">
            <a:effectLst>
              <a:outerShdw blurRad="38100" dist="38100" dir="2700000" algn="tl">
                <a:srgbClr val="000000">
                  <a:alpha val="43137"/>
                </a:srgbClr>
              </a:outerShdw>
            </a:effectLst>
            <a:latin typeface="標楷體" pitchFamily="65" charset="-120"/>
            <a:ea typeface="標楷體" pitchFamily="65" charset="-120"/>
          </a:endParaRPr>
        </a:p>
        <a:p>
          <a:pPr marL="57150" lvl="1" indent="-57150" algn="l" defTabSz="444500">
            <a:lnSpc>
              <a:spcPct val="90000"/>
            </a:lnSpc>
            <a:spcBef>
              <a:spcPct val="0"/>
            </a:spcBef>
            <a:spcAft>
              <a:spcPct val="15000"/>
            </a:spcAft>
            <a:buChar char="••"/>
          </a:pPr>
          <a:endParaRPr lang="zh-TW" altLang="en-US" sz="1000" b="0" kern="1200" dirty="0">
            <a:effectLst>
              <a:outerShdw blurRad="38100" dist="38100" dir="2700000" algn="tl">
                <a:srgbClr val="000000">
                  <a:alpha val="43137"/>
                </a:srgbClr>
              </a:outerShdw>
            </a:effectLst>
            <a:latin typeface="標楷體" pitchFamily="65" charset="-120"/>
            <a:ea typeface="標楷體" pitchFamily="65" charset="-120"/>
          </a:endParaRPr>
        </a:p>
        <a:p>
          <a:pPr marL="228600" lvl="1" indent="-228600" algn="l" defTabSz="1066800">
            <a:lnSpc>
              <a:spcPct val="90000"/>
            </a:lnSpc>
            <a:spcBef>
              <a:spcPct val="0"/>
            </a:spcBef>
            <a:spcAft>
              <a:spcPct val="15000"/>
            </a:spcAft>
            <a:buChar char="••"/>
          </a:pPr>
          <a:r>
            <a:rPr lang="zh-TW" altLang="en-US" sz="2400" b="0" i="0" kern="1200" dirty="0" smtClean="0">
              <a:effectLst>
                <a:outerShdw blurRad="38100" dist="38100" dir="2700000" algn="tl">
                  <a:srgbClr val="000000">
                    <a:alpha val="43137"/>
                  </a:srgbClr>
                </a:outerShdw>
              </a:effectLst>
              <a:latin typeface="標楷體" pitchFamily="65" charset="-120"/>
              <a:ea typeface="標楷體" pitchFamily="65" charset="-120"/>
            </a:rPr>
            <a:t>上市上櫃公司企業社會責任實務守則</a:t>
          </a:r>
          <a:endParaRPr lang="zh-TW" altLang="en-US" sz="2400" b="0" kern="1200" dirty="0">
            <a:solidFill>
              <a:schemeClr val="tx1"/>
            </a:solidFill>
            <a:effectLst>
              <a:outerShdw blurRad="38100" dist="38100" dir="2700000" algn="tl">
                <a:srgbClr val="000000">
                  <a:alpha val="43137"/>
                </a:srgbClr>
              </a:outerShdw>
            </a:effectLst>
            <a:latin typeface="標楷體" pitchFamily="65" charset="-120"/>
            <a:ea typeface="標楷體" pitchFamily="65" charset="-120"/>
          </a:endParaRPr>
        </a:p>
        <a:p>
          <a:pPr marL="228600" lvl="1" indent="-228600" algn="l" defTabSz="889000">
            <a:lnSpc>
              <a:spcPct val="90000"/>
            </a:lnSpc>
            <a:spcBef>
              <a:spcPct val="0"/>
            </a:spcBef>
            <a:spcAft>
              <a:spcPct val="15000"/>
            </a:spcAft>
            <a:buChar char="••"/>
          </a:pPr>
          <a:endParaRPr lang="zh-TW" altLang="en-US" sz="2000" b="1" kern="1200" dirty="0">
            <a:solidFill>
              <a:schemeClr val="tx1"/>
            </a:solidFill>
            <a:effectLst>
              <a:outerShdw blurRad="38100" dist="38100" dir="2700000" algn="tl">
                <a:srgbClr val="000000">
                  <a:alpha val="43137"/>
                </a:srgbClr>
              </a:outerShdw>
            </a:effectLst>
            <a:latin typeface="標楷體" pitchFamily="65" charset="-120"/>
            <a:ea typeface="標楷體" pitchFamily="65" charset="-120"/>
          </a:endParaRPr>
        </a:p>
      </dsp:txBody>
      <dsp:txXfrm>
        <a:off x="12098" y="919039"/>
        <a:ext cx="2611510" cy="3792266"/>
      </dsp:txXfrm>
    </dsp:sp>
    <dsp:sp modelId="{55AF868D-8BE9-4590-8B23-D12DB6167598}">
      <dsp:nvSpPr>
        <dsp:cNvPr id="0" name=""/>
        <dsp:cNvSpPr/>
      </dsp:nvSpPr>
      <dsp:spPr>
        <a:xfrm>
          <a:off x="2978122" y="0"/>
          <a:ext cx="2611510" cy="960261"/>
        </a:xfrm>
        <a:prstGeom prst="rect">
          <a:avLst/>
        </a:prstGeom>
        <a:gradFill rotWithShape="0">
          <a:gsLst>
            <a:gs pos="0">
              <a:schemeClr val="accent3">
                <a:hueOff val="0"/>
                <a:satOff val="0"/>
                <a:lumOff val="0"/>
                <a:alphaOff val="0"/>
                <a:tint val="35000"/>
                <a:satMod val="253000"/>
              </a:schemeClr>
            </a:gs>
            <a:gs pos="50000">
              <a:schemeClr val="accent3">
                <a:hueOff val="0"/>
                <a:satOff val="0"/>
                <a:lumOff val="0"/>
                <a:alphaOff val="0"/>
                <a:tint val="42000"/>
                <a:satMod val="255000"/>
              </a:schemeClr>
            </a:gs>
            <a:gs pos="97000">
              <a:schemeClr val="accent3">
                <a:hueOff val="0"/>
                <a:satOff val="0"/>
                <a:lumOff val="0"/>
                <a:alphaOff val="0"/>
                <a:tint val="53000"/>
                <a:satMod val="260000"/>
              </a:schemeClr>
            </a:gs>
            <a:gs pos="100000">
              <a:schemeClr val="accent3">
                <a:hueOff val="0"/>
                <a:satOff val="0"/>
                <a:lumOff val="0"/>
                <a:alphaOff val="0"/>
                <a:tint val="56000"/>
                <a:satMod val="275000"/>
              </a:schemeClr>
            </a:gs>
          </a:gsLst>
          <a:path path="circle">
            <a:fillToRect l="50000" t="50000" r="50000" b="50000"/>
          </a:path>
        </a:gradFill>
        <a:ln w="9525" cap="flat" cmpd="sng" algn="ctr">
          <a:solidFill>
            <a:schemeClr val="accent3">
              <a:hueOff val="0"/>
              <a:satOff val="0"/>
              <a:lumOff val="0"/>
              <a:alphaOff val="0"/>
            </a:schemeClr>
          </a:solidFill>
          <a:prstDash val="solid"/>
        </a:ln>
        <a:effectLst>
          <a:outerShdw blurRad="63500" dist="25400" dir="5400000" rotWithShape="0">
            <a:srgbClr val="000000">
              <a:alpha val="43137"/>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84912" tIns="105664" rIns="184912" bIns="105664" numCol="1" spcCol="1270" anchor="ctr" anchorCtr="0">
          <a:noAutofit/>
        </a:bodyPr>
        <a:lstStyle/>
        <a:p>
          <a:pPr lvl="0" algn="ctr" defTabSz="1155700">
            <a:lnSpc>
              <a:spcPts val="2800"/>
            </a:lnSpc>
            <a:spcBef>
              <a:spcPct val="0"/>
            </a:spcBef>
            <a:spcAft>
              <a:spcPct val="35000"/>
            </a:spcAft>
          </a:pPr>
          <a:r>
            <a:rPr lang="zh-TW" altLang="en-US" sz="2600" b="1" kern="1200" dirty="0" smtClean="0">
              <a:effectLst>
                <a:outerShdw blurRad="38100" dist="38100" dir="2700000" algn="tl">
                  <a:srgbClr val="000000">
                    <a:alpha val="43137"/>
                  </a:srgbClr>
                </a:outerShdw>
              </a:effectLst>
              <a:latin typeface="標楷體" pitchFamily="65" charset="-120"/>
              <a:ea typeface="標楷體" pitchFamily="65" charset="-120"/>
            </a:rPr>
            <a:t>利害關係人</a:t>
          </a:r>
          <a:endParaRPr lang="en-US" altLang="zh-TW" sz="2600" b="1" kern="1200" dirty="0" smtClean="0">
            <a:effectLst>
              <a:outerShdw blurRad="38100" dist="38100" dir="2700000" algn="tl">
                <a:srgbClr val="000000">
                  <a:alpha val="43137"/>
                </a:srgbClr>
              </a:outerShdw>
            </a:effectLst>
            <a:latin typeface="標楷體" pitchFamily="65" charset="-120"/>
            <a:ea typeface="標楷體" pitchFamily="65" charset="-120"/>
          </a:endParaRPr>
        </a:p>
        <a:p>
          <a:pPr lvl="0" algn="ctr" defTabSz="1155700">
            <a:lnSpc>
              <a:spcPts val="2800"/>
            </a:lnSpc>
            <a:spcBef>
              <a:spcPct val="0"/>
            </a:spcBef>
            <a:spcAft>
              <a:spcPct val="35000"/>
            </a:spcAft>
          </a:pPr>
          <a:r>
            <a:rPr lang="zh-TW" altLang="en-US" sz="2600" b="1" kern="1200" dirty="0" smtClean="0">
              <a:effectLst>
                <a:outerShdw blurRad="38100" dist="38100" dir="2700000" algn="tl">
                  <a:srgbClr val="000000">
                    <a:alpha val="43137"/>
                  </a:srgbClr>
                </a:outerShdw>
              </a:effectLst>
              <a:latin typeface="標楷體" pitchFamily="65" charset="-120"/>
              <a:ea typeface="標楷體" pitchFamily="65" charset="-120"/>
            </a:rPr>
            <a:t>相關保障條文</a:t>
          </a:r>
          <a:endParaRPr lang="zh-TW" altLang="en-US" sz="2600" b="1" kern="1200" dirty="0">
            <a:effectLst>
              <a:outerShdw blurRad="38100" dist="38100" dir="2700000" algn="tl">
                <a:srgbClr val="000000">
                  <a:alpha val="43137"/>
                </a:srgbClr>
              </a:outerShdw>
            </a:effectLst>
            <a:latin typeface="標楷體" pitchFamily="65" charset="-120"/>
            <a:ea typeface="標楷體" pitchFamily="65" charset="-120"/>
          </a:endParaRPr>
        </a:p>
      </dsp:txBody>
      <dsp:txXfrm>
        <a:off x="2978122" y="0"/>
        <a:ext cx="2611510" cy="960261"/>
      </dsp:txXfrm>
    </dsp:sp>
    <dsp:sp modelId="{62F10EFF-528E-4A66-B57E-9FAF12038126}">
      <dsp:nvSpPr>
        <dsp:cNvPr id="0" name=""/>
        <dsp:cNvSpPr/>
      </dsp:nvSpPr>
      <dsp:spPr>
        <a:xfrm>
          <a:off x="2978122" y="960261"/>
          <a:ext cx="2611510" cy="3792266"/>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TW" altLang="en-US" sz="2400" b="0" kern="1200" dirty="0" smtClean="0">
              <a:effectLst>
                <a:outerShdw blurRad="38100" dist="38100" dir="2700000" algn="tl">
                  <a:srgbClr val="000000">
                    <a:alpha val="43137"/>
                  </a:srgbClr>
                </a:outerShdw>
              </a:effectLst>
              <a:latin typeface="標楷體" pitchFamily="65" charset="-120"/>
              <a:ea typeface="標楷體" pitchFamily="65" charset="-120"/>
            </a:rPr>
            <a:t>勞基法</a:t>
          </a:r>
          <a:endParaRPr lang="en-US" altLang="zh-TW" sz="2400" b="0" kern="1200" dirty="0" smtClean="0">
            <a:effectLst>
              <a:outerShdw blurRad="38100" dist="38100" dir="2700000" algn="tl">
                <a:srgbClr val="000000">
                  <a:alpha val="43137"/>
                </a:srgbClr>
              </a:outerShdw>
            </a:effectLst>
            <a:latin typeface="標楷體" pitchFamily="65" charset="-120"/>
            <a:ea typeface="標楷體" pitchFamily="65" charset="-120"/>
          </a:endParaRPr>
        </a:p>
        <a:p>
          <a:pPr marL="57150" lvl="1" indent="-57150" algn="l" defTabSz="444500">
            <a:lnSpc>
              <a:spcPct val="90000"/>
            </a:lnSpc>
            <a:spcBef>
              <a:spcPct val="0"/>
            </a:spcBef>
            <a:spcAft>
              <a:spcPct val="15000"/>
            </a:spcAft>
            <a:buChar char="••"/>
          </a:pPr>
          <a:endParaRPr lang="en-US" altLang="zh-TW" sz="1000" b="0" kern="1200" dirty="0" smtClean="0">
            <a:effectLst>
              <a:outerShdw blurRad="38100" dist="38100" dir="2700000" algn="tl">
                <a:srgbClr val="000000">
                  <a:alpha val="43137"/>
                </a:srgbClr>
              </a:outerShdw>
            </a:effectLst>
            <a:latin typeface="標楷體" pitchFamily="65" charset="-120"/>
            <a:ea typeface="標楷體" pitchFamily="65" charset="-120"/>
          </a:endParaRPr>
        </a:p>
        <a:p>
          <a:pPr marL="228600" lvl="1" indent="-228600" algn="l" defTabSz="1066800">
            <a:lnSpc>
              <a:spcPct val="90000"/>
            </a:lnSpc>
            <a:spcBef>
              <a:spcPct val="0"/>
            </a:spcBef>
            <a:spcAft>
              <a:spcPct val="15000"/>
            </a:spcAft>
            <a:buChar char="••"/>
          </a:pPr>
          <a:r>
            <a:rPr lang="zh-TW" altLang="en-US" sz="2400" b="0" kern="1200" dirty="0" smtClean="0">
              <a:effectLst>
                <a:outerShdw blurRad="38100" dist="38100" dir="2700000" algn="tl">
                  <a:srgbClr val="000000">
                    <a:alpha val="43137"/>
                  </a:srgbClr>
                </a:outerShdw>
              </a:effectLst>
              <a:latin typeface="標楷體" pitchFamily="65" charset="-120"/>
              <a:ea typeface="標楷體" pitchFamily="65" charset="-120"/>
            </a:rPr>
            <a:t>水污染防治法、空氣汙染防治法、噪音管制法、廢棄物清理法等環保相關法規</a:t>
          </a:r>
          <a:endParaRPr lang="en-US" altLang="zh-TW" sz="2400" b="0" kern="1200" dirty="0" smtClean="0">
            <a:effectLst>
              <a:outerShdw blurRad="38100" dist="38100" dir="2700000" algn="tl">
                <a:srgbClr val="000000">
                  <a:alpha val="43137"/>
                </a:srgbClr>
              </a:outerShdw>
            </a:effectLst>
            <a:latin typeface="標楷體" pitchFamily="65" charset="-120"/>
            <a:ea typeface="標楷體" pitchFamily="65" charset="-120"/>
          </a:endParaRPr>
        </a:p>
        <a:p>
          <a:pPr marL="228600" lvl="1" indent="-228600" algn="l" defTabSz="889000">
            <a:lnSpc>
              <a:spcPct val="90000"/>
            </a:lnSpc>
            <a:spcBef>
              <a:spcPct val="0"/>
            </a:spcBef>
            <a:spcAft>
              <a:spcPct val="15000"/>
            </a:spcAft>
            <a:buChar char="••"/>
          </a:pPr>
          <a:endParaRPr lang="en-US" altLang="zh-TW" sz="2000" b="1" kern="1200" dirty="0" smtClean="0">
            <a:effectLst>
              <a:outerShdw blurRad="38100" dist="38100" dir="2700000" algn="tl">
                <a:srgbClr val="000000">
                  <a:alpha val="43137"/>
                </a:srgbClr>
              </a:outerShdw>
            </a:effectLst>
            <a:latin typeface="標楷體" pitchFamily="65" charset="-120"/>
            <a:ea typeface="標楷體" pitchFamily="65" charset="-120"/>
          </a:endParaRPr>
        </a:p>
      </dsp:txBody>
      <dsp:txXfrm>
        <a:off x="2978122" y="960261"/>
        <a:ext cx="2611510" cy="3792266"/>
      </dsp:txXfrm>
    </dsp:sp>
    <dsp:sp modelId="{A7D9069B-21AB-45FF-869C-C502C3108BDC}">
      <dsp:nvSpPr>
        <dsp:cNvPr id="0" name=""/>
        <dsp:cNvSpPr/>
      </dsp:nvSpPr>
      <dsp:spPr>
        <a:xfrm>
          <a:off x="5981523" y="-63324"/>
          <a:ext cx="2803452" cy="960261"/>
        </a:xfrm>
        <a:prstGeom prst="rect">
          <a:avLst/>
        </a:prstGeom>
        <a:gradFill rotWithShape="0">
          <a:gsLst>
            <a:gs pos="0">
              <a:schemeClr val="accent4">
                <a:hueOff val="0"/>
                <a:satOff val="0"/>
                <a:lumOff val="0"/>
                <a:alphaOff val="0"/>
                <a:tint val="35000"/>
                <a:satMod val="253000"/>
              </a:schemeClr>
            </a:gs>
            <a:gs pos="50000">
              <a:schemeClr val="accent4">
                <a:hueOff val="0"/>
                <a:satOff val="0"/>
                <a:lumOff val="0"/>
                <a:alphaOff val="0"/>
                <a:tint val="42000"/>
                <a:satMod val="255000"/>
              </a:schemeClr>
            </a:gs>
            <a:gs pos="97000">
              <a:schemeClr val="accent4">
                <a:hueOff val="0"/>
                <a:satOff val="0"/>
                <a:lumOff val="0"/>
                <a:alphaOff val="0"/>
                <a:tint val="53000"/>
                <a:satMod val="260000"/>
              </a:schemeClr>
            </a:gs>
            <a:gs pos="100000">
              <a:schemeClr val="accent4">
                <a:hueOff val="0"/>
                <a:satOff val="0"/>
                <a:lumOff val="0"/>
                <a:alphaOff val="0"/>
                <a:tint val="56000"/>
                <a:satMod val="275000"/>
              </a:schemeClr>
            </a:gs>
          </a:gsLst>
          <a:path path="circle">
            <a:fillToRect l="50000" t="50000" r="50000" b="50000"/>
          </a:path>
        </a:gradFill>
        <a:ln w="9525" cap="flat" cmpd="sng" algn="ctr">
          <a:solidFill>
            <a:schemeClr val="accent4">
              <a:hueOff val="0"/>
              <a:satOff val="0"/>
              <a:lumOff val="0"/>
              <a:alphaOff val="0"/>
            </a:schemeClr>
          </a:solidFill>
          <a:prstDash val="solid"/>
        </a:ln>
        <a:effectLst>
          <a:outerShdw blurRad="63500" dist="25400" dir="5400000" rotWithShape="0">
            <a:srgbClr val="000000">
              <a:alpha val="43137"/>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84912" tIns="105664" rIns="184912" bIns="105664" numCol="1" spcCol="1270" anchor="ctr" anchorCtr="0">
          <a:noAutofit/>
        </a:bodyPr>
        <a:lstStyle/>
        <a:p>
          <a:pPr lvl="0" algn="ctr" defTabSz="1155700">
            <a:lnSpc>
              <a:spcPts val="2800"/>
            </a:lnSpc>
            <a:spcBef>
              <a:spcPct val="0"/>
            </a:spcBef>
            <a:spcAft>
              <a:spcPct val="35000"/>
            </a:spcAft>
          </a:pPr>
          <a:r>
            <a:rPr lang="zh-TW" altLang="en-US" sz="2600" b="1" kern="1200" dirty="0" smtClean="0">
              <a:effectLst>
                <a:outerShdw blurRad="38100" dist="38100" dir="2700000" algn="tl">
                  <a:srgbClr val="000000">
                    <a:alpha val="43137"/>
                  </a:srgbClr>
                </a:outerShdw>
              </a:effectLst>
              <a:latin typeface="標楷體" pitchFamily="65" charset="-120"/>
              <a:ea typeface="標楷體" pitchFamily="65" charset="-120"/>
            </a:rPr>
            <a:t>企業社會責任</a:t>
          </a:r>
          <a:endParaRPr lang="en-US" altLang="zh-TW" sz="2600" b="1" kern="1200" dirty="0" smtClean="0">
            <a:effectLst>
              <a:outerShdw blurRad="38100" dist="38100" dir="2700000" algn="tl">
                <a:srgbClr val="000000">
                  <a:alpha val="43137"/>
                </a:srgbClr>
              </a:outerShdw>
            </a:effectLst>
            <a:latin typeface="標楷體" pitchFamily="65" charset="-120"/>
            <a:ea typeface="標楷體" pitchFamily="65" charset="-120"/>
          </a:endParaRPr>
        </a:p>
        <a:p>
          <a:pPr lvl="0" algn="ctr" defTabSz="1155700">
            <a:lnSpc>
              <a:spcPts val="2800"/>
            </a:lnSpc>
            <a:spcBef>
              <a:spcPct val="0"/>
            </a:spcBef>
            <a:spcAft>
              <a:spcPct val="35000"/>
            </a:spcAft>
          </a:pPr>
          <a:r>
            <a:rPr lang="zh-TW" altLang="en-US" sz="2600" b="1" kern="1200" dirty="0" smtClean="0">
              <a:effectLst>
                <a:outerShdw blurRad="38100" dist="38100" dir="2700000" algn="tl">
                  <a:srgbClr val="000000">
                    <a:alpha val="43137"/>
                  </a:srgbClr>
                </a:outerShdw>
              </a:effectLst>
              <a:latin typeface="標楷體" pitchFamily="65" charset="-120"/>
              <a:ea typeface="標楷體" pitchFamily="65" charset="-120"/>
            </a:rPr>
            <a:t>之落實</a:t>
          </a:r>
          <a:endParaRPr lang="zh-TW" altLang="en-US" sz="2600" b="1" kern="1200" dirty="0">
            <a:effectLst>
              <a:outerShdw blurRad="38100" dist="38100" dir="2700000" algn="tl">
                <a:srgbClr val="000000">
                  <a:alpha val="43137"/>
                </a:srgbClr>
              </a:outerShdw>
            </a:effectLst>
            <a:latin typeface="標楷體" pitchFamily="65" charset="-120"/>
            <a:ea typeface="標楷體" pitchFamily="65" charset="-120"/>
          </a:endParaRPr>
        </a:p>
      </dsp:txBody>
      <dsp:txXfrm>
        <a:off x="5981523" y="-63324"/>
        <a:ext cx="2803452" cy="960261"/>
      </dsp:txXfrm>
    </dsp:sp>
    <dsp:sp modelId="{289D0D1D-CD3D-4438-9804-C1609EAF5A3C}">
      <dsp:nvSpPr>
        <dsp:cNvPr id="0" name=""/>
        <dsp:cNvSpPr/>
      </dsp:nvSpPr>
      <dsp:spPr>
        <a:xfrm>
          <a:off x="6007977" y="896936"/>
          <a:ext cx="2776998" cy="3918915"/>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TW" altLang="en-US" sz="2400" b="0" kern="1200" dirty="0" smtClean="0">
              <a:effectLst>
                <a:outerShdw blurRad="38100" dist="38100" dir="2700000" algn="tl">
                  <a:srgbClr val="000000">
                    <a:alpha val="43137"/>
                  </a:srgbClr>
                </a:outerShdw>
              </a:effectLst>
              <a:latin typeface="標楷體" pitchFamily="65" charset="-120"/>
              <a:ea typeface="標楷體" pitchFamily="65" charset="-120"/>
            </a:rPr>
            <a:t>鼓勵編製企業社會責任報告書</a:t>
          </a:r>
          <a:r>
            <a:rPr lang="en-US" altLang="zh-TW" sz="2400" b="0" kern="1200" dirty="0" smtClean="0">
              <a:effectLst>
                <a:outerShdw blurRad="38100" dist="38100" dir="2700000" algn="tl">
                  <a:srgbClr val="000000">
                    <a:alpha val="43137"/>
                  </a:srgbClr>
                </a:outerShdw>
              </a:effectLst>
              <a:latin typeface="標楷體" pitchFamily="65" charset="-120"/>
              <a:ea typeface="標楷體" pitchFamily="65" charset="-120"/>
            </a:rPr>
            <a:t>(103</a:t>
          </a:r>
          <a:r>
            <a:rPr lang="zh-TW" altLang="en-US" sz="2400" b="0" kern="1200" dirty="0" smtClean="0">
              <a:effectLst>
                <a:outerShdw blurRad="38100" dist="38100" dir="2700000" algn="tl">
                  <a:srgbClr val="000000">
                    <a:alpha val="43137"/>
                  </a:srgbClr>
                </a:outerShdw>
              </a:effectLst>
              <a:latin typeface="標楷體" pitchFamily="65" charset="-120"/>
              <a:ea typeface="標楷體" pitchFamily="65" charset="-120"/>
            </a:rPr>
            <a:t>年起，部分產業強制編製</a:t>
          </a:r>
          <a:r>
            <a:rPr lang="en-US" altLang="zh-TW" sz="2400" b="0" kern="1200" dirty="0" smtClean="0">
              <a:effectLst>
                <a:outerShdw blurRad="38100" dist="38100" dir="2700000" algn="tl">
                  <a:srgbClr val="000000">
                    <a:alpha val="43137"/>
                  </a:srgbClr>
                </a:outerShdw>
              </a:effectLst>
              <a:latin typeface="標楷體" pitchFamily="65" charset="-120"/>
              <a:ea typeface="標楷體" pitchFamily="65" charset="-120"/>
            </a:rPr>
            <a:t>)</a:t>
          </a:r>
          <a:endParaRPr lang="zh-TW" altLang="en-US" sz="2400" b="0" kern="1200" dirty="0">
            <a:effectLst>
              <a:outerShdw blurRad="38100" dist="38100" dir="2700000" algn="tl">
                <a:srgbClr val="000000">
                  <a:alpha val="43137"/>
                </a:srgbClr>
              </a:outerShdw>
            </a:effectLst>
            <a:latin typeface="標楷體" pitchFamily="65" charset="-120"/>
            <a:ea typeface="標楷體" pitchFamily="65" charset="-120"/>
          </a:endParaRPr>
        </a:p>
        <a:p>
          <a:pPr marL="57150" lvl="1" indent="-57150" algn="l" defTabSz="444500">
            <a:lnSpc>
              <a:spcPct val="90000"/>
            </a:lnSpc>
            <a:spcBef>
              <a:spcPct val="0"/>
            </a:spcBef>
            <a:spcAft>
              <a:spcPct val="15000"/>
            </a:spcAft>
            <a:buChar char="••"/>
          </a:pPr>
          <a:endParaRPr lang="zh-TW" altLang="en-US" sz="1000" b="0" kern="1200" dirty="0">
            <a:effectLst>
              <a:outerShdw blurRad="38100" dist="38100" dir="2700000" algn="tl">
                <a:srgbClr val="000000">
                  <a:alpha val="43137"/>
                </a:srgbClr>
              </a:outerShdw>
            </a:effectLst>
            <a:latin typeface="標楷體" pitchFamily="65" charset="-120"/>
            <a:ea typeface="標楷體" pitchFamily="65" charset="-120"/>
          </a:endParaRPr>
        </a:p>
        <a:p>
          <a:pPr marL="228600" lvl="1" indent="-228600" algn="l" defTabSz="1066800">
            <a:lnSpc>
              <a:spcPct val="90000"/>
            </a:lnSpc>
            <a:spcBef>
              <a:spcPct val="0"/>
            </a:spcBef>
            <a:spcAft>
              <a:spcPct val="15000"/>
            </a:spcAft>
            <a:buChar char="••"/>
          </a:pPr>
          <a:r>
            <a:rPr lang="zh-TW" altLang="en-US" sz="2400" b="0" kern="1200" dirty="0" smtClean="0">
              <a:effectLst>
                <a:outerShdw blurRad="38100" dist="38100" dir="2700000" algn="tl">
                  <a:srgbClr val="000000">
                    <a:alpha val="43137"/>
                  </a:srgbClr>
                </a:outerShdw>
              </a:effectLst>
              <a:latin typeface="標楷體" pitchFamily="65" charset="-120"/>
              <a:ea typeface="標楷體" pitchFamily="65" charset="-120"/>
            </a:rPr>
            <a:t>鼓勵申報溫室氣體年排放量</a:t>
          </a:r>
          <a:endParaRPr lang="zh-TW" altLang="en-US" sz="2400" b="0" kern="1200" dirty="0">
            <a:effectLst>
              <a:outerShdw blurRad="38100" dist="38100" dir="2700000" algn="tl">
                <a:srgbClr val="000000">
                  <a:alpha val="43137"/>
                </a:srgbClr>
              </a:outerShdw>
            </a:effectLst>
            <a:latin typeface="標楷體" pitchFamily="65" charset="-120"/>
            <a:ea typeface="標楷體" pitchFamily="65" charset="-120"/>
          </a:endParaRPr>
        </a:p>
        <a:p>
          <a:pPr marL="57150" lvl="1" indent="-57150" algn="l" defTabSz="444500">
            <a:lnSpc>
              <a:spcPct val="90000"/>
            </a:lnSpc>
            <a:spcBef>
              <a:spcPct val="0"/>
            </a:spcBef>
            <a:spcAft>
              <a:spcPct val="15000"/>
            </a:spcAft>
            <a:buChar char="••"/>
          </a:pPr>
          <a:endParaRPr lang="zh-TW" altLang="en-US" sz="1000" b="0" kern="1200" dirty="0">
            <a:effectLst>
              <a:outerShdw blurRad="38100" dist="38100" dir="2700000" algn="tl">
                <a:srgbClr val="000000">
                  <a:alpha val="43137"/>
                </a:srgbClr>
              </a:outerShdw>
            </a:effectLst>
            <a:latin typeface="標楷體" pitchFamily="65" charset="-120"/>
            <a:ea typeface="標楷體" pitchFamily="65" charset="-120"/>
          </a:endParaRPr>
        </a:p>
        <a:p>
          <a:pPr marL="228600" lvl="1" indent="-228600" algn="l" defTabSz="1066800">
            <a:lnSpc>
              <a:spcPct val="90000"/>
            </a:lnSpc>
            <a:spcBef>
              <a:spcPct val="0"/>
            </a:spcBef>
            <a:spcAft>
              <a:spcPct val="15000"/>
            </a:spcAft>
            <a:buChar char="••"/>
          </a:pPr>
          <a:r>
            <a:rPr lang="zh-TW" altLang="en-US" sz="2400" b="0" kern="1200" dirty="0" smtClean="0">
              <a:effectLst>
                <a:outerShdw blurRad="38100" dist="38100" dir="2700000" algn="tl">
                  <a:srgbClr val="000000">
                    <a:alpha val="43137"/>
                  </a:srgbClr>
                </a:outerShdw>
              </a:effectLst>
              <a:latin typeface="標楷體" pitchFamily="65" charset="-120"/>
              <a:ea typeface="標楷體" pitchFamily="65" charset="-120"/>
            </a:rPr>
            <a:t>與供應商合作提升企業社會責任</a:t>
          </a:r>
          <a:endParaRPr lang="zh-TW" altLang="en-US" sz="2400" b="0" kern="1200" dirty="0">
            <a:effectLst>
              <a:outerShdw blurRad="38100" dist="38100" dir="2700000" algn="tl">
                <a:srgbClr val="000000">
                  <a:alpha val="43137"/>
                </a:srgbClr>
              </a:outerShdw>
            </a:effectLst>
            <a:latin typeface="標楷體" pitchFamily="65" charset="-120"/>
            <a:ea typeface="標楷體" pitchFamily="65" charset="-120"/>
          </a:endParaRPr>
        </a:p>
      </dsp:txBody>
      <dsp:txXfrm>
        <a:off x="6007977" y="896936"/>
        <a:ext cx="2776998" cy="391891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9575" cy="496888"/>
          </a:xfrm>
          <a:prstGeom prst="rect">
            <a:avLst/>
          </a:prstGeom>
        </p:spPr>
        <p:txBody>
          <a:bodyPr vert="horz" lIns="91409" tIns="45705" rIns="91409" bIns="45705" rtlCol="0"/>
          <a:lstStyle>
            <a:lvl1pPr algn="l">
              <a:defRPr sz="1200">
                <a:latin typeface="Arial" charset="0"/>
                <a:ea typeface="新細明體" pitchFamily="18" charset="-120"/>
              </a:defRPr>
            </a:lvl1pPr>
          </a:lstStyle>
          <a:p>
            <a:pPr>
              <a:defRPr/>
            </a:pPr>
            <a:endParaRPr lang="zh-TW" altLang="en-US"/>
          </a:p>
        </p:txBody>
      </p:sp>
      <p:sp>
        <p:nvSpPr>
          <p:cNvPr id="3" name="日期版面配置區 2"/>
          <p:cNvSpPr>
            <a:spLocks noGrp="1"/>
          </p:cNvSpPr>
          <p:nvPr>
            <p:ph type="dt" sz="quarter" idx="1"/>
          </p:nvPr>
        </p:nvSpPr>
        <p:spPr>
          <a:xfrm>
            <a:off x="3854451" y="0"/>
            <a:ext cx="2949575" cy="496888"/>
          </a:xfrm>
          <a:prstGeom prst="rect">
            <a:avLst/>
          </a:prstGeom>
        </p:spPr>
        <p:txBody>
          <a:bodyPr vert="horz" lIns="91409" tIns="45705" rIns="91409" bIns="45705" rtlCol="0"/>
          <a:lstStyle>
            <a:lvl1pPr algn="r">
              <a:defRPr sz="1200">
                <a:latin typeface="Arial" charset="0"/>
                <a:ea typeface="新細明體" pitchFamily="18" charset="-120"/>
              </a:defRPr>
            </a:lvl1pPr>
          </a:lstStyle>
          <a:p>
            <a:pPr>
              <a:defRPr/>
            </a:pPr>
            <a:fld id="{B05CF511-B83A-4ABE-9D4B-2789A794E688}" type="datetimeFigureOut">
              <a:rPr lang="zh-TW" altLang="en-US"/>
              <a:pPr>
                <a:defRPr/>
              </a:pPr>
              <a:t>2015/10/13</a:t>
            </a:fld>
            <a:endParaRPr lang="zh-TW" altLang="en-US"/>
          </a:p>
        </p:txBody>
      </p:sp>
      <p:sp>
        <p:nvSpPr>
          <p:cNvPr id="4" name="頁尾版面配置區 3"/>
          <p:cNvSpPr>
            <a:spLocks noGrp="1"/>
          </p:cNvSpPr>
          <p:nvPr>
            <p:ph type="ftr" sz="quarter" idx="2"/>
          </p:nvPr>
        </p:nvSpPr>
        <p:spPr>
          <a:xfrm>
            <a:off x="1" y="9440864"/>
            <a:ext cx="2949575" cy="496887"/>
          </a:xfrm>
          <a:prstGeom prst="rect">
            <a:avLst/>
          </a:prstGeom>
        </p:spPr>
        <p:txBody>
          <a:bodyPr vert="horz" lIns="91409" tIns="45705" rIns="91409" bIns="45705" rtlCol="0" anchor="b"/>
          <a:lstStyle>
            <a:lvl1pPr algn="l">
              <a:defRPr sz="1200">
                <a:latin typeface="Arial" charset="0"/>
                <a:ea typeface="新細明體" pitchFamily="18" charset="-120"/>
              </a:defRPr>
            </a:lvl1pPr>
          </a:lstStyle>
          <a:p>
            <a:pPr>
              <a:defRPr/>
            </a:pPr>
            <a:endParaRPr lang="zh-TW" altLang="en-US"/>
          </a:p>
        </p:txBody>
      </p:sp>
      <p:sp>
        <p:nvSpPr>
          <p:cNvPr id="5" name="投影片編號版面配置區 4"/>
          <p:cNvSpPr>
            <a:spLocks noGrp="1"/>
          </p:cNvSpPr>
          <p:nvPr>
            <p:ph type="sldNum" sz="quarter" idx="3"/>
          </p:nvPr>
        </p:nvSpPr>
        <p:spPr>
          <a:xfrm>
            <a:off x="3854451" y="9440864"/>
            <a:ext cx="2949575" cy="496887"/>
          </a:xfrm>
          <a:prstGeom prst="rect">
            <a:avLst/>
          </a:prstGeom>
        </p:spPr>
        <p:txBody>
          <a:bodyPr vert="horz" lIns="91409" tIns="45705" rIns="91409" bIns="45705" rtlCol="0" anchor="b"/>
          <a:lstStyle>
            <a:lvl1pPr algn="r">
              <a:defRPr sz="1200">
                <a:latin typeface="Arial" charset="0"/>
                <a:ea typeface="新細明體" pitchFamily="18" charset="-120"/>
              </a:defRPr>
            </a:lvl1pPr>
          </a:lstStyle>
          <a:p>
            <a:pPr>
              <a:defRPr/>
            </a:pPr>
            <a:fld id="{EEAECEA7-A07D-40CE-8C3A-684D44D14139}" type="slidenum">
              <a:rPr lang="zh-TW" altLang="en-US"/>
              <a:pPr>
                <a:defRPr/>
              </a:pPr>
              <a:t>‹#›</a:t>
            </a:fld>
            <a:endParaRPr lang="zh-TW" altLang="en-US"/>
          </a:p>
        </p:txBody>
      </p:sp>
    </p:spTree>
    <p:extLst>
      <p:ext uri="{BB962C8B-B14F-4D97-AF65-F5344CB8AC3E}">
        <p14:creationId xmlns:p14="http://schemas.microsoft.com/office/powerpoint/2010/main" val="629139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9575" cy="496888"/>
          </a:xfrm>
          <a:prstGeom prst="rect">
            <a:avLst/>
          </a:prstGeom>
        </p:spPr>
        <p:txBody>
          <a:bodyPr vert="horz" lIns="91409" tIns="45705" rIns="91409" bIns="45705" rtlCol="0"/>
          <a:lstStyle>
            <a:lvl1pPr algn="l">
              <a:defRPr sz="1200">
                <a:latin typeface="Arial" charset="0"/>
                <a:ea typeface="新細明體" charset="-120"/>
              </a:defRPr>
            </a:lvl1pPr>
          </a:lstStyle>
          <a:p>
            <a:pPr>
              <a:defRPr/>
            </a:pPr>
            <a:endParaRPr lang="zh-TW" altLang="en-US"/>
          </a:p>
        </p:txBody>
      </p:sp>
      <p:sp>
        <p:nvSpPr>
          <p:cNvPr id="3" name="日期版面配置區 2"/>
          <p:cNvSpPr>
            <a:spLocks noGrp="1"/>
          </p:cNvSpPr>
          <p:nvPr>
            <p:ph type="dt" idx="1"/>
          </p:nvPr>
        </p:nvSpPr>
        <p:spPr>
          <a:xfrm>
            <a:off x="3854451" y="0"/>
            <a:ext cx="2949575" cy="496888"/>
          </a:xfrm>
          <a:prstGeom prst="rect">
            <a:avLst/>
          </a:prstGeom>
        </p:spPr>
        <p:txBody>
          <a:bodyPr vert="horz" lIns="91409" tIns="45705" rIns="91409" bIns="45705" rtlCol="0"/>
          <a:lstStyle>
            <a:lvl1pPr algn="r">
              <a:defRPr sz="1200">
                <a:latin typeface="Arial" charset="0"/>
                <a:ea typeface="新細明體" charset="-120"/>
              </a:defRPr>
            </a:lvl1pPr>
          </a:lstStyle>
          <a:p>
            <a:pPr>
              <a:defRPr/>
            </a:pPr>
            <a:fld id="{E0DB136D-38A8-46B9-A678-CE1776776318}" type="datetimeFigureOut">
              <a:rPr lang="zh-TW" altLang="en-US"/>
              <a:pPr>
                <a:defRPr/>
              </a:pPr>
              <a:t>2015/10/13</a:t>
            </a:fld>
            <a:endParaRPr lang="zh-TW" altLang="en-US"/>
          </a:p>
        </p:txBody>
      </p:sp>
      <p:sp>
        <p:nvSpPr>
          <p:cNvPr id="4"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09" tIns="45705" rIns="91409" bIns="45705" rtlCol="0" anchor="ctr"/>
          <a:lstStyle/>
          <a:p>
            <a:pPr lvl="0"/>
            <a:endParaRPr lang="zh-TW" altLang="en-US" noProof="0" smtClean="0"/>
          </a:p>
        </p:txBody>
      </p:sp>
      <p:sp>
        <p:nvSpPr>
          <p:cNvPr id="5" name="備忘稿版面配置區 4"/>
          <p:cNvSpPr>
            <a:spLocks noGrp="1"/>
          </p:cNvSpPr>
          <p:nvPr>
            <p:ph type="body" sz="quarter" idx="3"/>
          </p:nvPr>
        </p:nvSpPr>
        <p:spPr>
          <a:xfrm>
            <a:off x="682626" y="4721226"/>
            <a:ext cx="5443538" cy="4471988"/>
          </a:xfrm>
          <a:prstGeom prst="rect">
            <a:avLst/>
          </a:prstGeom>
        </p:spPr>
        <p:txBody>
          <a:bodyPr vert="horz" lIns="91409" tIns="45705" rIns="91409" bIns="45705"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1" y="9440864"/>
            <a:ext cx="2949575" cy="496887"/>
          </a:xfrm>
          <a:prstGeom prst="rect">
            <a:avLst/>
          </a:prstGeom>
        </p:spPr>
        <p:txBody>
          <a:bodyPr vert="horz" lIns="91409" tIns="45705" rIns="91409" bIns="45705" rtlCol="0" anchor="b"/>
          <a:lstStyle>
            <a:lvl1pPr algn="l">
              <a:defRPr sz="1200">
                <a:latin typeface="Arial" charset="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3854451" y="9440864"/>
            <a:ext cx="2949575" cy="496887"/>
          </a:xfrm>
          <a:prstGeom prst="rect">
            <a:avLst/>
          </a:prstGeom>
        </p:spPr>
        <p:txBody>
          <a:bodyPr vert="horz" lIns="91409" tIns="45705" rIns="91409" bIns="45705" rtlCol="0" anchor="b"/>
          <a:lstStyle>
            <a:lvl1pPr algn="r">
              <a:defRPr sz="1200">
                <a:latin typeface="Arial" charset="0"/>
                <a:ea typeface="新細明體" charset="-120"/>
              </a:defRPr>
            </a:lvl1pPr>
          </a:lstStyle>
          <a:p>
            <a:pPr>
              <a:defRPr/>
            </a:pPr>
            <a:fld id="{F7CC7122-4458-4222-B756-AAC0FD7868FE}" type="slidenum">
              <a:rPr lang="zh-TW" altLang="en-US"/>
              <a:pPr>
                <a:defRPr/>
              </a:pPr>
              <a:t>‹#›</a:t>
            </a:fld>
            <a:endParaRPr lang="zh-TW" altLang="en-US"/>
          </a:p>
        </p:txBody>
      </p:sp>
    </p:spTree>
    <p:extLst>
      <p:ext uri="{BB962C8B-B14F-4D97-AF65-F5344CB8AC3E}">
        <p14:creationId xmlns:p14="http://schemas.microsoft.com/office/powerpoint/2010/main" val="3839188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3187"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318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2D6C89A-8DBA-4111-9FBA-0334918C601D}" type="slidenum">
              <a:rPr lang="zh-TW" altLang="en-US" smtClean="0"/>
              <a:pPr/>
              <a:t>1</a:t>
            </a:fld>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3" name="備忘稿版面配置區 2"/>
          <p:cNvSpPr>
            <a:spLocks noGrp="1"/>
          </p:cNvSpPr>
          <p:nvPr>
            <p:ph type="body" idx="1"/>
          </p:nvPr>
        </p:nvSpPr>
        <p:spPr/>
        <p:txBody>
          <a:bodyPr>
            <a:normAutofit fontScale="85000" lnSpcReduction="20000"/>
          </a:bodyPr>
          <a:lstStyle/>
          <a:p>
            <a:pPr>
              <a:defRPr/>
            </a:pPr>
            <a:r>
              <a:rPr lang="zh-TW" altLang="en-US" dirty="0" smtClean="0">
                <a:latin typeface="標楷體" pitchFamily="65" charset="-120"/>
                <a:ea typeface="標楷體" pitchFamily="65" charset="-120"/>
              </a:rPr>
              <a:t>獨立董事</a:t>
            </a:r>
            <a:r>
              <a:rPr lang="zh-TW" altLang="en-US" dirty="0" smtClean="0"/>
              <a:t>之設置</a:t>
            </a:r>
            <a:r>
              <a:rPr lang="en-US" altLang="zh-TW" dirty="0" smtClean="0"/>
              <a:t>:</a:t>
            </a:r>
            <a:r>
              <a:rPr lang="zh-TW" altLang="en-US" dirty="0" smtClean="0"/>
              <a:t>證交法第  </a:t>
            </a:r>
            <a:r>
              <a:rPr lang="en-US" altLang="zh-TW" dirty="0" smtClean="0"/>
              <a:t>14- 2 </a:t>
            </a:r>
            <a:r>
              <a:rPr lang="zh-TW" altLang="en-US" dirty="0" smtClean="0"/>
              <a:t>條</a:t>
            </a:r>
            <a:endParaRPr lang="en-US" altLang="zh-TW" dirty="0" smtClean="0"/>
          </a:p>
          <a:p>
            <a:pPr>
              <a:defRPr/>
            </a:pPr>
            <a:r>
              <a:rPr lang="zh-TW" altLang="en-US" dirty="0" smtClean="0"/>
              <a:t>審計委員會之設置</a:t>
            </a:r>
            <a:r>
              <a:rPr lang="en-US" altLang="zh-TW" dirty="0" smtClean="0"/>
              <a:t>:</a:t>
            </a:r>
            <a:r>
              <a:rPr lang="zh-TW" altLang="en-US" dirty="0" smtClean="0"/>
              <a:t>證交法第  </a:t>
            </a:r>
            <a:r>
              <a:rPr lang="en-US" altLang="zh-TW" dirty="0" smtClean="0"/>
              <a:t>14- 4 </a:t>
            </a:r>
            <a:r>
              <a:rPr lang="zh-TW" altLang="en-US" dirty="0" smtClean="0"/>
              <a:t>條</a:t>
            </a:r>
            <a:endParaRPr lang="en-US" altLang="zh-TW" dirty="0" smtClean="0"/>
          </a:p>
          <a:p>
            <a:pPr>
              <a:defRPr/>
            </a:pPr>
            <a:r>
              <a:rPr lang="zh-TW" altLang="en-US" dirty="0" smtClean="0"/>
              <a:t>薪資報酬委員會</a:t>
            </a:r>
            <a:r>
              <a:rPr lang="en-US" altLang="zh-TW" dirty="0" smtClean="0"/>
              <a:t>:</a:t>
            </a:r>
            <a:r>
              <a:rPr lang="zh-TW" altLang="en-US" dirty="0" smtClean="0"/>
              <a:t>證交法第  </a:t>
            </a:r>
            <a:r>
              <a:rPr lang="en-US" altLang="zh-TW" dirty="0" smtClean="0"/>
              <a:t>14- 6 </a:t>
            </a:r>
            <a:r>
              <a:rPr lang="zh-TW" altLang="en-US" dirty="0" smtClean="0"/>
              <a:t>條</a:t>
            </a:r>
            <a:endParaRPr lang="en-US" altLang="zh-TW" dirty="0" smtClean="0"/>
          </a:p>
          <a:p>
            <a:pPr>
              <a:defRPr/>
            </a:pPr>
            <a:r>
              <a:rPr lang="zh-TW" altLang="en-US" dirty="0" smtClean="0"/>
              <a:t>金管證發字第</a:t>
            </a:r>
            <a:r>
              <a:rPr lang="en-US" altLang="zh-TW" dirty="0" smtClean="0"/>
              <a:t>1020053112</a:t>
            </a:r>
            <a:r>
              <a:rPr lang="zh-TW" altLang="en-US" dirty="0" smtClean="0"/>
              <a:t>號</a:t>
            </a:r>
            <a:r>
              <a:rPr lang="en-US" altLang="zh-TW" dirty="0" smtClean="0"/>
              <a:t>:</a:t>
            </a:r>
          </a:p>
          <a:p>
            <a:pPr>
              <a:defRPr/>
            </a:pPr>
            <a:r>
              <a:rPr lang="zh-TW" altLang="en-US" dirty="0" smtClean="0"/>
              <a:t>一、依據證券交易法第十四條之二規定，已依本法發行股票之金融控股公司、銀行、票券公司、保險公司、證券投資信託事業、綜合證券商及上市</a:t>
            </a:r>
            <a:r>
              <a:rPr lang="en-US" altLang="zh-TW" dirty="0" smtClean="0"/>
              <a:t>(</a:t>
            </a:r>
            <a:r>
              <a:rPr lang="zh-TW" altLang="en-US" dirty="0" smtClean="0"/>
              <a:t>櫃</a:t>
            </a:r>
            <a:r>
              <a:rPr lang="en-US" altLang="zh-TW" dirty="0" smtClean="0"/>
              <a:t>)</a:t>
            </a:r>
            <a:r>
              <a:rPr lang="zh-TW" altLang="en-US" dirty="0" smtClean="0"/>
              <a:t>期貨商，及非屬金融業之所有上市（櫃）公司，應於章程規定設置獨立董事，其人數不得少二人，且不得少於董事席次五分之一。</a:t>
            </a:r>
            <a:br>
              <a:rPr lang="zh-TW" altLang="en-US" dirty="0" smtClean="0"/>
            </a:br>
            <a:r>
              <a:rPr lang="zh-TW" altLang="en-US" dirty="0" smtClean="0"/>
              <a:t>二、依據證券交易法第一百八十一條之二規定，依前點規定須設置獨立董事之實收資本額新臺幣一百億元以下之非屬金融業上市（櫃）公司，得自現任董事或監察人任期屆滿時始適用；現任董事、監察人任期如係於中華民國一百零三年屆滿，得自一百零三年選任之董事、監察人任期屆滿當年始適用之。</a:t>
            </a:r>
            <a:br>
              <a:rPr lang="zh-TW" altLang="en-US" dirty="0" smtClean="0"/>
            </a:br>
            <a:r>
              <a:rPr lang="zh-TW" altLang="en-US" dirty="0" smtClean="0"/>
              <a:t>三、本令自即日生效；本會一百年三月二十二日金管證發字第一○○○○一○七二三號令自即日廢止。</a:t>
            </a:r>
            <a:endParaRPr lang="en-US" altLang="zh-TW" dirty="0" smtClean="0"/>
          </a:p>
          <a:p>
            <a:pPr>
              <a:defRPr/>
            </a:pPr>
            <a:r>
              <a:rPr lang="zh-TW" altLang="en-US" dirty="0" smtClean="0"/>
              <a:t>金管證發字第</a:t>
            </a:r>
            <a:r>
              <a:rPr lang="en-US" altLang="zh-TW" dirty="0" smtClean="0"/>
              <a:t>10200531121</a:t>
            </a:r>
            <a:r>
              <a:rPr lang="zh-TW" altLang="en-US" dirty="0" smtClean="0"/>
              <a:t>號</a:t>
            </a:r>
            <a:r>
              <a:rPr lang="en-US" altLang="zh-TW" dirty="0" smtClean="0"/>
              <a:t>:</a:t>
            </a:r>
          </a:p>
          <a:p>
            <a:pPr>
              <a:defRPr/>
            </a:pPr>
            <a:r>
              <a:rPr lang="zh-TW" altLang="en-US" dirty="0" smtClean="0"/>
              <a:t>一、依據證券交易法第十四條之四規定，已依本法發行股票之金融控股公司、銀行、票券公司、保險公司、證券投資信託事業、綜合證券商及上市</a:t>
            </a:r>
            <a:r>
              <a:rPr lang="en-US" altLang="zh-TW" dirty="0" smtClean="0"/>
              <a:t>(</a:t>
            </a:r>
            <a:r>
              <a:rPr lang="zh-TW" altLang="en-US" dirty="0" smtClean="0"/>
              <a:t>櫃</a:t>
            </a:r>
            <a:r>
              <a:rPr lang="en-US" altLang="zh-TW" dirty="0" smtClean="0"/>
              <a:t>)</a:t>
            </a:r>
            <a:r>
              <a:rPr lang="zh-TW" altLang="en-US" dirty="0" smtClean="0"/>
              <a:t>期貨商，及實收資本額達新臺幣一百億元以上非屬金融業之上市（櫃）公司，應自本令發布日起設置審計委員會替代監察人；實收資本額新臺幣二十億元以上未滿新臺幣一百億元之非屬金融業之上市（櫃）公司，應自中華民國一百零六年一月一日起設置審計委員會替代監察人。但前開金融業如為金融控股公司持有發行全部股份者，得擇一設置審計委員會或監察人。</a:t>
            </a:r>
            <a:br>
              <a:rPr lang="zh-TW" altLang="en-US" dirty="0" smtClean="0"/>
            </a:br>
            <a:r>
              <a:rPr lang="zh-TW" altLang="en-US" dirty="0" smtClean="0"/>
              <a:t>二、依據證券交易法第一百八十一條之二規定，現任董事或監察人任期未屆滿之公司，前點適用時程規定如下：</a:t>
            </a:r>
            <a:br>
              <a:rPr lang="zh-TW" altLang="en-US" dirty="0" smtClean="0"/>
            </a:br>
            <a:r>
              <a:rPr lang="zh-TW" altLang="en-US" dirty="0" smtClean="0"/>
              <a:t>（一）應自本令發布日起設置審計委員會之證券投資信託事業、非屬上市（櫃）或金融控股公司子公司之綜合證券商及上市（櫃）期貨商，與實收資本額達新臺幣一百億元以上未滿新臺幣五百億元非屬金融業之上市（櫃）公司，得自現任董事或監察人任期屆滿時，始適用之；現任董事、監察人任期如係於一百零三年屆滿，得自一百零三年選任之董事、監察人任期屆滿時，始適用之。</a:t>
            </a:r>
            <a:br>
              <a:rPr lang="zh-TW" altLang="en-US" dirty="0" smtClean="0"/>
            </a:br>
            <a:r>
              <a:rPr lang="zh-TW" altLang="en-US" dirty="0" smtClean="0"/>
              <a:t>（二）應自一百零六年一月一日起設置審計委員會之實收資本額達新臺幣二十億元以上未滿新臺幣一百億元之非屬金融業上市（櫃）公司，其董事或監察人任期於一百零六年未屆滿者，得自其任期屆滿時，始適用之。</a:t>
            </a:r>
            <a:br>
              <a:rPr lang="zh-TW" altLang="en-US" dirty="0" smtClean="0"/>
            </a:br>
            <a:r>
              <a:rPr lang="zh-TW" altLang="en-US" dirty="0" smtClean="0"/>
              <a:t>三、本令自即日生效；本會一百零二年二月二十日金管證發字第一○二○○○四五九二號令自即日廢止。</a:t>
            </a:r>
            <a:endParaRPr lang="en-US" altLang="zh-TW" dirty="0" smtClean="0"/>
          </a:p>
          <a:p>
            <a:pPr>
              <a:defRPr/>
            </a:pPr>
            <a:endParaRPr lang="zh-TW" altLang="en-US" dirty="0"/>
          </a:p>
        </p:txBody>
      </p:sp>
      <p:sp>
        <p:nvSpPr>
          <p:cNvPr id="4506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066B04-FF5A-4DD2-BC1E-FDA410B9ED33}" type="slidenum">
              <a:rPr lang="zh-TW" altLang="en-US" smtClean="0"/>
              <a:pPr/>
              <a:t>30</a:t>
            </a:fld>
            <a:endParaRPr lang="zh-TW"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0179" name="備忘稿版面配置區 2"/>
          <p:cNvSpPr>
            <a:spLocks noGrp="1"/>
          </p:cNvSpPr>
          <p:nvPr>
            <p:ph type="body" idx="1"/>
          </p:nvPr>
        </p:nvSpPr>
        <p:spPr bwMode="auto">
          <a:noFill/>
        </p:spPr>
        <p:txBody>
          <a:bodyPr wrap="square" numCol="1" anchor="t" anchorCtr="0" compatLnSpc="1">
            <a:prstTxWarp prst="textNoShape">
              <a:avLst/>
            </a:prstTxWarp>
          </a:bodyPr>
          <a:lstStyle/>
          <a:p>
            <a:r>
              <a:rPr lang="zh-TW" altLang="en-US" dirty="0" smtClean="0"/>
              <a:t>勞基法、環保相關法規</a:t>
            </a:r>
            <a:r>
              <a:rPr lang="en-US" altLang="zh-TW" dirty="0" smtClean="0"/>
              <a:t>….</a:t>
            </a:r>
            <a:endParaRPr lang="zh-TW" altLang="en-US" dirty="0" smtClean="0"/>
          </a:p>
        </p:txBody>
      </p:sp>
      <p:sp>
        <p:nvSpPr>
          <p:cNvPr id="5018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88D20C-239B-49D2-9E30-B33EFE7C6AEF}" type="slidenum">
              <a:rPr lang="zh-TW" altLang="en-US" smtClean="0"/>
              <a:pPr/>
              <a:t>31</a:t>
            </a:fld>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4" name="標題 13"/>
          <p:cNvSpPr>
            <a:spLocks noGrp="1"/>
          </p:cNvSpPr>
          <p:nvPr>
            <p:ph type="ctrTitle"/>
          </p:nvPr>
        </p:nvSpPr>
        <p:spPr>
          <a:xfrm>
            <a:off x="1432560" y="359898"/>
            <a:ext cx="7406640" cy="1472184"/>
          </a:xfrm>
        </p:spPr>
        <p:txBody>
          <a:bodyPr anchor="b"/>
          <a:lstStyle>
            <a:lvl1pPr algn="l">
              <a:defRPr/>
            </a:lvl1pPr>
            <a:extLst/>
          </a:lstStyle>
          <a:p>
            <a:r>
              <a:rPr kumimoji="0" lang="zh-TW" altLang="en-US" smtClean="0"/>
              <a:t>按一下以編輯母片標題樣式</a:t>
            </a:r>
            <a:endParaRPr kumimoji="0" lang="en-US"/>
          </a:p>
        </p:txBody>
      </p:sp>
      <p:sp>
        <p:nvSpPr>
          <p:cNvPr id="22" name="副標題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7" name="日期版面配置區 6"/>
          <p:cNvSpPr>
            <a:spLocks noGrp="1"/>
          </p:cNvSpPr>
          <p:nvPr>
            <p:ph type="dt" sz="half" idx="10"/>
          </p:nvPr>
        </p:nvSpPr>
        <p:spPr/>
        <p:txBody>
          <a:bodyPr/>
          <a:lstStyle>
            <a:extLst/>
          </a:lstStyle>
          <a:p>
            <a:pPr>
              <a:defRPr/>
            </a:pPr>
            <a:fld id="{6B1EF9EB-A80C-408E-AC91-6EC59670FB91}" type="datetime1">
              <a:rPr lang="zh-TW" altLang="en-US" smtClean="0"/>
              <a:pPr>
                <a:defRPr/>
              </a:pPr>
              <a:t>2015/10/13</a:t>
            </a:fld>
            <a:endParaRPr lang="zh-TW" altLang="en-US"/>
          </a:p>
        </p:txBody>
      </p:sp>
      <p:sp>
        <p:nvSpPr>
          <p:cNvPr id="20" name="頁尾版面配置區 19"/>
          <p:cNvSpPr>
            <a:spLocks noGrp="1"/>
          </p:cNvSpPr>
          <p:nvPr>
            <p:ph type="ftr" sz="quarter" idx="11"/>
          </p:nvPr>
        </p:nvSpPr>
        <p:spPr/>
        <p:txBody>
          <a:bodyPr/>
          <a:lstStyle>
            <a:extLst/>
          </a:lstStyle>
          <a:p>
            <a:pPr>
              <a:defRPr/>
            </a:pPr>
            <a:endParaRPr lang="zh-TW" altLang="en-US"/>
          </a:p>
        </p:txBody>
      </p:sp>
      <p:sp>
        <p:nvSpPr>
          <p:cNvPr id="10" name="投影片編號版面配置區 9"/>
          <p:cNvSpPr>
            <a:spLocks noGrp="1"/>
          </p:cNvSpPr>
          <p:nvPr>
            <p:ph type="sldNum" sz="quarter" idx="12"/>
          </p:nvPr>
        </p:nvSpPr>
        <p:spPr/>
        <p:txBody>
          <a:bodyPr/>
          <a:lstStyle>
            <a:extLst/>
          </a:lstStyle>
          <a:p>
            <a:pPr>
              <a:defRPr/>
            </a:pPr>
            <a:fld id="{4D73007C-D432-48DC-A97C-6C80511C7220}" type="slidenum">
              <a:rPr lang="zh-TW" altLang="en-US" smtClean="0"/>
              <a:pPr>
                <a:defRPr/>
              </a:pPr>
              <a:t>‹#›</a:t>
            </a:fld>
            <a:endParaRPr lang="zh-TW" altLang="en-US"/>
          </a:p>
        </p:txBody>
      </p:sp>
      <p:sp>
        <p:nvSpPr>
          <p:cNvPr id="8" name="橢圓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pPr>
              <a:defRPr/>
            </a:pPr>
            <a:fld id="{D10E9152-F3D1-4726-9141-B9AFFCA96FEE}" type="datetime1">
              <a:rPr lang="zh-TW" altLang="en-US" smtClean="0"/>
              <a:pPr>
                <a:defRPr/>
              </a:pPr>
              <a:t>2015/10/13</a:t>
            </a:fld>
            <a:endParaRPr lang="zh-TW" altLang="en-US"/>
          </a:p>
        </p:txBody>
      </p:sp>
      <p:sp>
        <p:nvSpPr>
          <p:cNvPr id="5" name="頁尾版面配置區 4"/>
          <p:cNvSpPr>
            <a:spLocks noGrp="1"/>
          </p:cNvSpPr>
          <p:nvPr>
            <p:ph type="ftr" sz="quarter" idx="11"/>
          </p:nvPr>
        </p:nvSpPr>
        <p:spPr/>
        <p:txBody>
          <a:bodyPr/>
          <a:lstStyle>
            <a:extLst/>
          </a:lstStyle>
          <a:p>
            <a:pPr>
              <a:defRPr/>
            </a:pPr>
            <a:endParaRPr lang="zh-TW" altLang="en-US"/>
          </a:p>
        </p:txBody>
      </p:sp>
      <p:sp>
        <p:nvSpPr>
          <p:cNvPr id="6" name="投影片編號版面配置區 5"/>
          <p:cNvSpPr>
            <a:spLocks noGrp="1"/>
          </p:cNvSpPr>
          <p:nvPr>
            <p:ph type="sldNum" sz="quarter" idx="12"/>
          </p:nvPr>
        </p:nvSpPr>
        <p:spPr/>
        <p:txBody>
          <a:bodyPr/>
          <a:lstStyle>
            <a:extLst/>
          </a:lstStyle>
          <a:p>
            <a:pPr>
              <a:defRPr/>
            </a:pPr>
            <a:fld id="{356A6764-3C8F-4C14-A0B4-6F85DBD467BD}" type="slidenum">
              <a:rPr lang="zh-TW" altLang="en-US" smtClean="0"/>
              <a:pPr>
                <a:defRPr/>
              </a:pPr>
              <a:t>‹#›</a:t>
            </a:fld>
            <a:endParaRPr lang="zh-TW"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858000" y="274639"/>
            <a:ext cx="1828800" cy="5851525"/>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1143000" y="274640"/>
            <a:ext cx="55626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pPr>
              <a:defRPr/>
            </a:pPr>
            <a:fld id="{57DD226C-A9E6-472F-BAA1-3B233DD92E6A}" type="datetime1">
              <a:rPr lang="zh-TW" altLang="en-US" smtClean="0"/>
              <a:pPr>
                <a:defRPr/>
              </a:pPr>
              <a:t>2015/10/13</a:t>
            </a:fld>
            <a:endParaRPr lang="zh-TW" altLang="en-US"/>
          </a:p>
        </p:txBody>
      </p:sp>
      <p:sp>
        <p:nvSpPr>
          <p:cNvPr id="5" name="頁尾版面配置區 4"/>
          <p:cNvSpPr>
            <a:spLocks noGrp="1"/>
          </p:cNvSpPr>
          <p:nvPr>
            <p:ph type="ftr" sz="quarter" idx="11"/>
          </p:nvPr>
        </p:nvSpPr>
        <p:spPr/>
        <p:txBody>
          <a:bodyPr/>
          <a:lstStyle>
            <a:extLst/>
          </a:lstStyle>
          <a:p>
            <a:pPr>
              <a:defRPr/>
            </a:pPr>
            <a:endParaRPr lang="zh-TW" altLang="en-US"/>
          </a:p>
        </p:txBody>
      </p:sp>
      <p:sp>
        <p:nvSpPr>
          <p:cNvPr id="6" name="投影片編號版面配置區 5"/>
          <p:cNvSpPr>
            <a:spLocks noGrp="1"/>
          </p:cNvSpPr>
          <p:nvPr>
            <p:ph type="sldNum" sz="quarter" idx="12"/>
          </p:nvPr>
        </p:nvSpPr>
        <p:spPr/>
        <p:txBody>
          <a:bodyPr/>
          <a:lstStyle>
            <a:extLst/>
          </a:lstStyle>
          <a:p>
            <a:pPr>
              <a:defRPr/>
            </a:pPr>
            <a:fld id="{3DF8BAD2-6A05-4178-8C54-32F34BA80419}" type="slidenum">
              <a:rPr lang="zh-TW" altLang="en-US" smtClean="0"/>
              <a:pPr>
                <a:defRPr/>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內頁">
    <p:spTree>
      <p:nvGrpSpPr>
        <p:cNvPr id="1" name=""/>
        <p:cNvGrpSpPr/>
        <p:nvPr/>
      </p:nvGrpSpPr>
      <p:grpSpPr>
        <a:xfrm>
          <a:off x="0" y="0"/>
          <a:ext cx="0" cy="0"/>
          <a:chOff x="0" y="0"/>
          <a:chExt cx="0" cy="0"/>
        </a:xfrm>
      </p:grpSpPr>
      <p:sp>
        <p:nvSpPr>
          <p:cNvPr id="2" name="標題 1"/>
          <p:cNvSpPr>
            <a:spLocks noGrp="1"/>
          </p:cNvSpPr>
          <p:nvPr>
            <p:ph type="title"/>
          </p:nvPr>
        </p:nvSpPr>
        <p:spPr>
          <a:xfrm>
            <a:off x="1187624" y="116632"/>
            <a:ext cx="6984776" cy="792088"/>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defRPr sz="3200" b="1" cap="none" spc="50">
                <a:ln w="11430"/>
                <a:solidFill>
                  <a:srgbClr val="003296"/>
                </a:solidFill>
                <a:effectLst/>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8" name="日期版面配置區 3"/>
          <p:cNvSpPr>
            <a:spLocks noGrp="1"/>
          </p:cNvSpPr>
          <p:nvPr>
            <p:ph type="dt" sz="half" idx="10"/>
          </p:nvPr>
        </p:nvSpPr>
        <p:spPr/>
        <p:txBody>
          <a:bodyPr/>
          <a:lstStyle>
            <a:lvl1pPr>
              <a:defRPr/>
            </a:lvl1pPr>
          </a:lstStyle>
          <a:p>
            <a:pPr>
              <a:defRPr/>
            </a:pPr>
            <a:fld id="{B47F0747-26E6-48E7-BAB4-46A7E8E82636}" type="datetime1">
              <a:rPr lang="zh-TW" altLang="en-US"/>
              <a:pPr>
                <a:defRPr/>
              </a:pPr>
              <a:t>2015/10/13</a:t>
            </a:fld>
            <a:endParaRPr lang="zh-TW" altLang="en-US"/>
          </a:p>
        </p:txBody>
      </p:sp>
      <p:sp>
        <p:nvSpPr>
          <p:cNvPr id="9" name="頁尾版面配置區 4"/>
          <p:cNvSpPr>
            <a:spLocks noGrp="1"/>
          </p:cNvSpPr>
          <p:nvPr>
            <p:ph type="ftr" sz="quarter" idx="11"/>
          </p:nvPr>
        </p:nvSpPr>
        <p:spPr/>
        <p:txBody>
          <a:bodyPr/>
          <a:lstStyle>
            <a:lvl1pPr>
              <a:defRPr/>
            </a:lvl1pPr>
          </a:lstStyle>
          <a:p>
            <a:pPr>
              <a:defRPr/>
            </a:pPr>
            <a:endParaRPr lang="zh-TW" altLang="en-US"/>
          </a:p>
        </p:txBody>
      </p:sp>
      <p:sp>
        <p:nvSpPr>
          <p:cNvPr id="10" name="投影片編號版面配置區 5"/>
          <p:cNvSpPr>
            <a:spLocks noGrp="1"/>
          </p:cNvSpPr>
          <p:nvPr>
            <p:ph type="sldNum" sz="quarter" idx="12"/>
          </p:nvPr>
        </p:nvSpPr>
        <p:spPr/>
        <p:txBody>
          <a:bodyPr/>
          <a:lstStyle>
            <a:lvl1pPr>
              <a:defRPr/>
            </a:lvl1pPr>
          </a:lstStyle>
          <a:p>
            <a:pPr>
              <a:defRPr/>
            </a:pPr>
            <a:fld id="{3A8CC481-1BE3-49CE-B9F5-2ACDE6A1EE83}" type="slidenum">
              <a:rPr lang="zh-TW" altLang="en-US"/>
              <a:pPr>
                <a:defRPr/>
              </a:pPr>
              <a:t>‹#›</a:t>
            </a:fld>
            <a:endParaRPr lang="zh-TW" alt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底頁">
    <p:spTree>
      <p:nvGrpSpPr>
        <p:cNvPr id="1" name=""/>
        <p:cNvGrpSpPr/>
        <p:nvPr/>
      </p:nvGrpSpPr>
      <p:grpSpPr>
        <a:xfrm>
          <a:off x="0" y="0"/>
          <a:ext cx="0" cy="0"/>
          <a:chOff x="0" y="0"/>
          <a:chExt cx="0" cy="0"/>
        </a:xfrm>
      </p:grpSpPr>
      <p:sp>
        <p:nvSpPr>
          <p:cNvPr id="2" name="標題 1"/>
          <p:cNvSpPr>
            <a:spLocks noGrp="1"/>
          </p:cNvSpPr>
          <p:nvPr>
            <p:ph type="title"/>
          </p:nvPr>
        </p:nvSpPr>
        <p:spPr>
          <a:xfrm>
            <a:off x="722313" y="2564904"/>
            <a:ext cx="7772400" cy="1362075"/>
          </a:xfrm>
        </p:spPr>
        <p:txBody>
          <a:bodyPr anchor="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a:defRPr sz="4000" b="1" cap="none" spc="50">
                <a:ln w="11430"/>
                <a:solidFill>
                  <a:srgbClr val="003296"/>
                </a:solidFill>
                <a:effectLst>
                  <a:outerShdw blurRad="76200" dist="50800" dir="5400000" algn="tl" rotWithShape="0">
                    <a:srgbClr val="000000">
                      <a:alpha val="65000"/>
                    </a:srgbClr>
                  </a:outerShdw>
                </a:effectLst>
                <a:latin typeface="標楷體" pitchFamily="65" charset="-120"/>
                <a:ea typeface="標楷體" pitchFamily="65" charset="-120"/>
              </a:defRPr>
            </a:lvl1pPr>
          </a:lstStyle>
          <a:p>
            <a:r>
              <a:rPr lang="zh-TW" altLang="en-US" smtClean="0"/>
              <a:t>按一下以編輯母片標題樣式</a:t>
            </a:r>
            <a:endParaRPr lang="zh-TW" altLang="en-US" dirty="0"/>
          </a:p>
        </p:txBody>
      </p:sp>
      <p:sp>
        <p:nvSpPr>
          <p:cNvPr id="11" name="日期版面配置區 3"/>
          <p:cNvSpPr>
            <a:spLocks noGrp="1"/>
          </p:cNvSpPr>
          <p:nvPr>
            <p:ph type="dt" sz="half" idx="10"/>
          </p:nvPr>
        </p:nvSpPr>
        <p:spPr/>
        <p:txBody>
          <a:bodyPr/>
          <a:lstStyle>
            <a:lvl1pPr>
              <a:defRPr/>
            </a:lvl1pPr>
          </a:lstStyle>
          <a:p>
            <a:pPr>
              <a:defRPr/>
            </a:pPr>
            <a:fld id="{E178BF8D-0BB8-4AEB-8707-34202ADC3659}" type="datetime1">
              <a:rPr lang="zh-TW" altLang="en-US"/>
              <a:pPr>
                <a:defRPr/>
              </a:pPr>
              <a:t>2015/10/13</a:t>
            </a:fld>
            <a:endParaRPr lang="zh-TW" altLang="en-US"/>
          </a:p>
        </p:txBody>
      </p:sp>
      <p:sp>
        <p:nvSpPr>
          <p:cNvPr id="12" name="頁尾版面配置區 4"/>
          <p:cNvSpPr>
            <a:spLocks noGrp="1"/>
          </p:cNvSpPr>
          <p:nvPr>
            <p:ph type="ftr" sz="quarter" idx="11"/>
          </p:nvPr>
        </p:nvSpPr>
        <p:spPr/>
        <p:txBody>
          <a:bodyPr/>
          <a:lstStyle>
            <a:lvl1pPr>
              <a:defRPr/>
            </a:lvl1pPr>
          </a:lstStyle>
          <a:p>
            <a:pPr>
              <a:defRPr/>
            </a:pPr>
            <a:endParaRPr lang="zh-TW" altLang="en-US"/>
          </a:p>
        </p:txBody>
      </p:sp>
      <p:sp>
        <p:nvSpPr>
          <p:cNvPr id="13" name="投影片編號版面配置區 5"/>
          <p:cNvSpPr>
            <a:spLocks noGrp="1"/>
          </p:cNvSpPr>
          <p:nvPr>
            <p:ph type="sldNum" sz="quarter" idx="12"/>
          </p:nvPr>
        </p:nvSpPr>
        <p:spPr/>
        <p:txBody>
          <a:bodyPr/>
          <a:lstStyle>
            <a:lvl1pPr>
              <a:defRPr/>
            </a:lvl1pPr>
          </a:lstStyle>
          <a:p>
            <a:pPr>
              <a:defRPr/>
            </a:pPr>
            <a:fld id="{0037F6F0-0E51-4FD5-BAC1-79E81241A2FB}" type="slidenum">
              <a:rPr lang="zh-TW" altLang="en-US"/>
              <a:pPr>
                <a:defRPr/>
              </a:pPr>
              <a:t>‹#›</a:t>
            </a:fld>
            <a:endParaRPr lang="zh-TW" altLang="en-US"/>
          </a:p>
        </p:txBody>
      </p:sp>
      <p:sp>
        <p:nvSpPr>
          <p:cNvPr id="14" name="文字方塊 3"/>
          <p:cNvSpPr txBox="1">
            <a:spLocks noChangeArrowheads="1"/>
          </p:cNvSpPr>
          <p:nvPr userDrawn="1"/>
        </p:nvSpPr>
        <p:spPr bwMode="auto">
          <a:xfrm>
            <a:off x="1619672" y="6453336"/>
            <a:ext cx="5905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a:r>
              <a:rPr lang="zh-TW" altLang="en-US" b="1" dirty="0">
                <a:solidFill>
                  <a:srgbClr val="663300"/>
                </a:solidFill>
                <a:latin typeface="標楷體" pitchFamily="65" charset="-120"/>
                <a:ea typeface="標楷體" pitchFamily="65" charset="-120"/>
              </a:rPr>
              <a:t>流通證券  活絡經濟  資金活水暢流通</a:t>
            </a: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底頁">
    <p:spTree>
      <p:nvGrpSpPr>
        <p:cNvPr id="1" name=""/>
        <p:cNvGrpSpPr/>
        <p:nvPr/>
      </p:nvGrpSpPr>
      <p:grpSpPr>
        <a:xfrm>
          <a:off x="0" y="0"/>
          <a:ext cx="0" cy="0"/>
          <a:chOff x="0" y="0"/>
          <a:chExt cx="0" cy="0"/>
        </a:xfrm>
      </p:grpSpPr>
      <p:sp>
        <p:nvSpPr>
          <p:cNvPr id="2" name="標題 1"/>
          <p:cNvSpPr>
            <a:spLocks noGrp="1"/>
          </p:cNvSpPr>
          <p:nvPr>
            <p:ph type="title"/>
          </p:nvPr>
        </p:nvSpPr>
        <p:spPr>
          <a:xfrm>
            <a:off x="722313" y="2564904"/>
            <a:ext cx="7772400" cy="1362075"/>
          </a:xfrm>
        </p:spPr>
        <p:txBody>
          <a:bodyPr anchor="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algn="ctr">
              <a:defRPr sz="4000" b="1" cap="none" spc="50">
                <a:ln w="11430"/>
                <a:solidFill>
                  <a:srgbClr val="003296"/>
                </a:solidFill>
                <a:effectLst>
                  <a:outerShdw blurRad="76200" dist="50800" dir="5400000" algn="tl" rotWithShape="0">
                    <a:srgbClr val="000000">
                      <a:alpha val="65000"/>
                    </a:srgbClr>
                  </a:outerShdw>
                </a:effectLst>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7" name="日期版面配置區 3"/>
          <p:cNvSpPr>
            <a:spLocks noGrp="1"/>
          </p:cNvSpPr>
          <p:nvPr>
            <p:ph type="dt" sz="half" idx="10"/>
          </p:nvPr>
        </p:nvSpPr>
        <p:spPr/>
        <p:txBody>
          <a:bodyPr/>
          <a:lstStyle>
            <a:lvl1pPr>
              <a:defRPr/>
            </a:lvl1pPr>
          </a:lstStyle>
          <a:p>
            <a:pPr>
              <a:defRPr/>
            </a:pPr>
            <a:fld id="{3E250F47-870F-48EA-A35E-2F73C9E16E08}" type="datetime1">
              <a:rPr lang="zh-TW" altLang="en-US"/>
              <a:pPr>
                <a:defRPr/>
              </a:pPr>
              <a:t>2015/10/13</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836D65F0-1200-448D-BB4F-833B236F4FB4}" type="slidenum">
              <a:rPr lang="zh-TW" altLang="en-US"/>
              <a:pPr>
                <a:defRPr/>
              </a:pPr>
              <a:t>‹#›</a:t>
            </a:fld>
            <a:endParaRPr lang="zh-TW" altLang="en-US"/>
          </a:p>
        </p:txBody>
      </p:sp>
      <p:sp>
        <p:nvSpPr>
          <p:cNvPr id="10" name="文字方塊 3"/>
          <p:cNvSpPr txBox="1">
            <a:spLocks noChangeArrowheads="1"/>
          </p:cNvSpPr>
          <p:nvPr userDrawn="1"/>
        </p:nvSpPr>
        <p:spPr bwMode="auto">
          <a:xfrm>
            <a:off x="1619672" y="6453336"/>
            <a:ext cx="5905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a:r>
              <a:rPr lang="zh-TW" altLang="en-US" b="1" dirty="0">
                <a:solidFill>
                  <a:srgbClr val="663300"/>
                </a:solidFill>
                <a:latin typeface="標楷體" pitchFamily="65" charset="-120"/>
                <a:ea typeface="標楷體" pitchFamily="65" charset="-120"/>
              </a:rPr>
              <a:t>流通證券  活絡經濟  資金活水暢流通</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pPr>
              <a:defRPr/>
            </a:pPr>
            <a:fld id="{6B1EF9EB-A80C-408E-AC91-6EC59670FB91}" type="datetime1">
              <a:rPr lang="zh-TW" altLang="en-US" smtClean="0"/>
              <a:pPr>
                <a:defRPr/>
              </a:pPr>
              <a:t>2015/10/13</a:t>
            </a:fld>
            <a:endParaRPr lang="zh-TW" altLang="en-US"/>
          </a:p>
        </p:txBody>
      </p:sp>
      <p:sp>
        <p:nvSpPr>
          <p:cNvPr id="5" name="頁尾版面配置區 4"/>
          <p:cNvSpPr>
            <a:spLocks noGrp="1"/>
          </p:cNvSpPr>
          <p:nvPr>
            <p:ph type="ftr" sz="quarter" idx="11"/>
          </p:nvPr>
        </p:nvSpPr>
        <p:spPr/>
        <p:txBody>
          <a:bodyPr/>
          <a:lstStyle>
            <a:extLst/>
          </a:lstStyle>
          <a:p>
            <a:pPr>
              <a:defRPr/>
            </a:pPr>
            <a:endParaRPr lang="zh-TW" altLang="en-US"/>
          </a:p>
        </p:txBody>
      </p:sp>
      <p:sp>
        <p:nvSpPr>
          <p:cNvPr id="6" name="投影片編號版面配置區 5"/>
          <p:cNvSpPr>
            <a:spLocks noGrp="1"/>
          </p:cNvSpPr>
          <p:nvPr>
            <p:ph type="sldNum" sz="quarter" idx="12"/>
          </p:nvPr>
        </p:nvSpPr>
        <p:spPr/>
        <p:txBody>
          <a:bodyPr/>
          <a:lstStyle>
            <a:extLst/>
          </a:lstStyle>
          <a:p>
            <a:pPr>
              <a:defRPr/>
            </a:pPr>
            <a:fld id="{4D73007C-D432-48DC-A97C-6C80511C7220}" type="slidenum">
              <a:rPr lang="zh-TW" altLang="en-US" smtClean="0"/>
              <a:pPr>
                <a:defRPr/>
              </a:pPr>
              <a:t>‹#›</a:t>
            </a:fld>
            <a:endParaRPr lang="zh-TW" altLang="en-US"/>
          </a:p>
        </p:txBody>
      </p:sp>
    </p:spTree>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矩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pPr>
              <a:defRPr/>
            </a:pPr>
            <a:fld id="{6B1EF9EB-A80C-408E-AC91-6EC59670FB91}" type="datetime1">
              <a:rPr lang="zh-TW" altLang="en-US" smtClean="0"/>
              <a:pPr>
                <a:defRPr/>
              </a:pPr>
              <a:t>2015/10/13</a:t>
            </a:fld>
            <a:endParaRPr lang="zh-TW" altLang="en-US"/>
          </a:p>
        </p:txBody>
      </p:sp>
      <p:sp>
        <p:nvSpPr>
          <p:cNvPr id="5" name="頁尾版面配置區 4"/>
          <p:cNvSpPr>
            <a:spLocks noGrp="1"/>
          </p:cNvSpPr>
          <p:nvPr>
            <p:ph type="ftr" sz="quarter" idx="11"/>
          </p:nvPr>
        </p:nvSpPr>
        <p:spPr/>
        <p:txBody>
          <a:bodyPr/>
          <a:lstStyle>
            <a:extLst/>
          </a:lstStyle>
          <a:p>
            <a:pPr>
              <a:defRPr/>
            </a:pPr>
            <a:endParaRPr lang="zh-TW" altLang="en-US"/>
          </a:p>
        </p:txBody>
      </p:sp>
      <p:sp>
        <p:nvSpPr>
          <p:cNvPr id="6" name="投影片編號版面配置區 5"/>
          <p:cNvSpPr>
            <a:spLocks noGrp="1"/>
          </p:cNvSpPr>
          <p:nvPr>
            <p:ph type="sldNum" sz="quarter" idx="12"/>
          </p:nvPr>
        </p:nvSpPr>
        <p:spPr/>
        <p:txBody>
          <a:bodyPr/>
          <a:lstStyle>
            <a:extLst/>
          </a:lstStyle>
          <a:p>
            <a:pPr>
              <a:defRPr/>
            </a:pPr>
            <a:fld id="{4D73007C-D432-48DC-A97C-6C80511C7220}" type="slidenum">
              <a:rPr lang="zh-TW" altLang="en-US" smtClean="0"/>
              <a:pPr>
                <a:defRPr/>
              </a:pPr>
              <a:t>‹#›</a:t>
            </a:fld>
            <a:endParaRPr lang="zh-TW" altLang="en-US"/>
          </a:p>
        </p:txBody>
      </p:sp>
      <p:sp>
        <p:nvSpPr>
          <p:cNvPr id="10" name="矩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pic>
        <p:nvPicPr>
          <p:cNvPr id="11" name="圖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0231" y="21102"/>
            <a:ext cx="2473743" cy="591316"/>
          </a:xfrm>
          <a:prstGeom prst="rect">
            <a:avLst/>
          </a:prstGeom>
        </p:spPr>
      </p:pic>
    </p:spTree>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pPr>
              <a:defRPr/>
            </a:pPr>
            <a:fld id="{DA6DA051-FD60-4E0B-BF7E-58267AF0C0A7}" type="datetime1">
              <a:rPr lang="zh-TW" altLang="en-US" smtClean="0"/>
              <a:pPr>
                <a:defRPr/>
              </a:pPr>
              <a:t>2015/10/13</a:t>
            </a:fld>
            <a:endParaRPr lang="zh-TW" altLang="en-US"/>
          </a:p>
        </p:txBody>
      </p:sp>
      <p:sp>
        <p:nvSpPr>
          <p:cNvPr id="6" name="頁尾版面配置區 5"/>
          <p:cNvSpPr>
            <a:spLocks noGrp="1"/>
          </p:cNvSpPr>
          <p:nvPr>
            <p:ph type="ftr" sz="quarter" idx="11"/>
          </p:nvPr>
        </p:nvSpPr>
        <p:spPr/>
        <p:txBody>
          <a:bodyPr/>
          <a:lstStyle>
            <a:extLst/>
          </a:lstStyle>
          <a:p>
            <a:pPr>
              <a:defRPr/>
            </a:pPr>
            <a:endParaRPr lang="zh-TW" altLang="en-US"/>
          </a:p>
        </p:txBody>
      </p:sp>
      <p:sp>
        <p:nvSpPr>
          <p:cNvPr id="7" name="投影片編號版面配置區 6"/>
          <p:cNvSpPr>
            <a:spLocks noGrp="1"/>
          </p:cNvSpPr>
          <p:nvPr>
            <p:ph type="sldNum" sz="quarter" idx="12"/>
          </p:nvPr>
        </p:nvSpPr>
        <p:spPr/>
        <p:txBody>
          <a:bodyPr/>
          <a:lstStyle>
            <a:extLst/>
          </a:lstStyle>
          <a:p>
            <a:pPr>
              <a:defRPr/>
            </a:pPr>
            <a:fld id="{14E1F697-954D-4B04-8358-4F8DEB0BF6A5}" type="slidenum">
              <a:rPr lang="zh-TW" altLang="en-US" smtClean="0"/>
              <a:pPr>
                <a:defRPr/>
              </a:pPr>
              <a:t>‹#›</a:t>
            </a:fld>
            <a:endParaRPr lang="zh-TW"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pPr>
              <a:defRPr/>
            </a:pPr>
            <a:fld id="{A1DBFA42-EE69-4F23-A3A2-64991F6C5578}" type="datetime1">
              <a:rPr lang="zh-TW" altLang="en-US" smtClean="0"/>
              <a:pPr>
                <a:defRPr/>
              </a:pPr>
              <a:t>2015/10/13</a:t>
            </a:fld>
            <a:endParaRPr lang="zh-TW" altLang="en-US"/>
          </a:p>
        </p:txBody>
      </p:sp>
      <p:sp>
        <p:nvSpPr>
          <p:cNvPr id="8" name="頁尾版面配置區 7"/>
          <p:cNvSpPr>
            <a:spLocks noGrp="1"/>
          </p:cNvSpPr>
          <p:nvPr>
            <p:ph type="ftr" sz="quarter" idx="11"/>
          </p:nvPr>
        </p:nvSpPr>
        <p:spPr/>
        <p:txBody>
          <a:bodyPr/>
          <a:lstStyle>
            <a:extLst/>
          </a:lstStyle>
          <a:p>
            <a:pPr>
              <a:defRPr/>
            </a:pPr>
            <a:endParaRPr lang="zh-TW" altLang="en-US"/>
          </a:p>
        </p:txBody>
      </p:sp>
      <p:sp>
        <p:nvSpPr>
          <p:cNvPr id="9" name="投影片編號版面配置區 8"/>
          <p:cNvSpPr>
            <a:spLocks noGrp="1"/>
          </p:cNvSpPr>
          <p:nvPr>
            <p:ph type="sldNum" sz="quarter" idx="12"/>
          </p:nvPr>
        </p:nvSpPr>
        <p:spPr/>
        <p:txBody>
          <a:bodyPr/>
          <a:lstStyle>
            <a:extLst/>
          </a:lstStyle>
          <a:p>
            <a:pPr>
              <a:defRPr/>
            </a:pPr>
            <a:fld id="{2FE35807-75F0-4D13-85D3-28FE9328E56C}" type="slidenum">
              <a:rPr lang="zh-TW" altLang="en-US" smtClean="0"/>
              <a:pPr>
                <a:defRPr/>
              </a:pPr>
              <a:t>‹#›</a:t>
            </a:fld>
            <a:endParaRPr lang="zh-TW" altLang="en-US"/>
          </a:p>
        </p:txBody>
      </p:sp>
      <p:pic>
        <p:nvPicPr>
          <p:cNvPr id="10" name="圖片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0231" y="21102"/>
            <a:ext cx="2473743" cy="591316"/>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435608" y="274320"/>
            <a:ext cx="7498080" cy="1143000"/>
          </a:xfrm>
        </p:spPr>
        <p:txBody>
          <a:bodyPr anchor="ct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pPr>
              <a:defRPr/>
            </a:pPr>
            <a:fld id="{5386EC56-82EC-4994-9C1C-5A2E93CD4C76}" type="datetime1">
              <a:rPr lang="zh-TW" altLang="en-US" smtClean="0"/>
              <a:pPr>
                <a:defRPr/>
              </a:pPr>
              <a:t>2015/10/13</a:t>
            </a:fld>
            <a:endParaRPr lang="zh-TW" altLang="en-US"/>
          </a:p>
        </p:txBody>
      </p:sp>
      <p:sp>
        <p:nvSpPr>
          <p:cNvPr id="4" name="頁尾版面配置區 3"/>
          <p:cNvSpPr>
            <a:spLocks noGrp="1"/>
          </p:cNvSpPr>
          <p:nvPr>
            <p:ph type="ftr" sz="quarter" idx="11"/>
          </p:nvPr>
        </p:nvSpPr>
        <p:spPr/>
        <p:txBody>
          <a:bodyPr/>
          <a:lstStyle>
            <a:extLst/>
          </a:lstStyle>
          <a:p>
            <a:pPr>
              <a:defRPr/>
            </a:pPr>
            <a:endParaRPr lang="zh-TW" altLang="en-US"/>
          </a:p>
        </p:txBody>
      </p:sp>
      <p:sp>
        <p:nvSpPr>
          <p:cNvPr id="5" name="投影片編號版面配置區 4"/>
          <p:cNvSpPr>
            <a:spLocks noGrp="1"/>
          </p:cNvSpPr>
          <p:nvPr>
            <p:ph type="sldNum" sz="quarter" idx="12"/>
          </p:nvPr>
        </p:nvSpPr>
        <p:spPr/>
        <p:txBody>
          <a:bodyPr/>
          <a:lstStyle>
            <a:extLst/>
          </a:lstStyle>
          <a:p>
            <a:pPr>
              <a:defRPr/>
            </a:pPr>
            <a:fld id="{B9FD65AB-FDB4-4D21-AB47-15BDF291D2E6}" type="slidenum">
              <a:rPr lang="zh-TW" altLang="en-US" smtClean="0"/>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版面配置區 1"/>
          <p:cNvSpPr>
            <a:spLocks noGrp="1"/>
          </p:cNvSpPr>
          <p:nvPr>
            <p:ph type="dt" sz="half" idx="10"/>
          </p:nvPr>
        </p:nvSpPr>
        <p:spPr/>
        <p:txBody>
          <a:bodyPr/>
          <a:lstStyle>
            <a:extLst/>
          </a:lstStyle>
          <a:p>
            <a:pPr>
              <a:defRPr/>
            </a:pPr>
            <a:fld id="{5A3D1072-A486-4653-84C1-5C7229928248}" type="datetime1">
              <a:rPr lang="zh-TW" altLang="en-US" smtClean="0"/>
              <a:pPr>
                <a:defRPr/>
              </a:pPr>
              <a:t>2015/10/13</a:t>
            </a:fld>
            <a:endParaRPr lang="zh-TW" altLang="en-US"/>
          </a:p>
        </p:txBody>
      </p:sp>
      <p:sp>
        <p:nvSpPr>
          <p:cNvPr id="3" name="頁尾版面配置區 2"/>
          <p:cNvSpPr>
            <a:spLocks noGrp="1"/>
          </p:cNvSpPr>
          <p:nvPr>
            <p:ph type="ftr" sz="quarter" idx="11"/>
          </p:nvPr>
        </p:nvSpPr>
        <p:spPr/>
        <p:txBody>
          <a:bodyPr/>
          <a:lstStyle>
            <a:extLst/>
          </a:lstStyle>
          <a:p>
            <a:pPr>
              <a:defRPr/>
            </a:pPr>
            <a:endParaRPr lang="zh-TW" altLang="en-US"/>
          </a:p>
        </p:txBody>
      </p:sp>
      <p:sp>
        <p:nvSpPr>
          <p:cNvPr id="4" name="投影片編號版面配置區 3"/>
          <p:cNvSpPr>
            <a:spLocks noGrp="1"/>
          </p:cNvSpPr>
          <p:nvPr>
            <p:ph type="sldNum" sz="quarter" idx="12"/>
          </p:nvPr>
        </p:nvSpPr>
        <p:spPr/>
        <p:txBody>
          <a:bodyPr/>
          <a:lstStyle>
            <a:extLst/>
          </a:lstStyle>
          <a:p>
            <a:pPr>
              <a:defRPr/>
            </a:pPr>
            <a:fld id="{6C0EE865-5AD7-4F0D-AF4F-A9C6F71B8C0E}" type="slidenum">
              <a:rPr lang="zh-TW" altLang="en-US" smtClean="0"/>
              <a:pPr>
                <a:defRPr/>
              </a:pPr>
              <a:t>‹#›</a:t>
            </a:fld>
            <a:endParaRPr lang="zh-TW" altLang="en-US"/>
          </a:p>
        </p:txBody>
      </p:sp>
      <p:sp>
        <p:nvSpPr>
          <p:cNvPr id="6" name="矩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pic>
        <p:nvPicPr>
          <p:cNvPr id="7" name="圖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0231" y="21102"/>
            <a:ext cx="2473743" cy="591316"/>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pPr>
              <a:defRPr/>
            </a:pPr>
            <a:fld id="{8CF5B5E5-484A-4447-A97D-8C5EBC23D223}" type="datetime1">
              <a:rPr lang="zh-TW" altLang="en-US" smtClean="0"/>
              <a:pPr>
                <a:defRPr/>
              </a:pPr>
              <a:t>2015/10/13</a:t>
            </a:fld>
            <a:endParaRPr lang="zh-TW" altLang="en-US"/>
          </a:p>
        </p:txBody>
      </p:sp>
      <p:sp>
        <p:nvSpPr>
          <p:cNvPr id="6" name="頁尾版面配置區 5"/>
          <p:cNvSpPr>
            <a:spLocks noGrp="1"/>
          </p:cNvSpPr>
          <p:nvPr>
            <p:ph type="ftr" sz="quarter" idx="11"/>
          </p:nvPr>
        </p:nvSpPr>
        <p:spPr/>
        <p:txBody>
          <a:bodyPr/>
          <a:lstStyle>
            <a:extLst/>
          </a:lstStyle>
          <a:p>
            <a:pPr>
              <a:defRPr/>
            </a:pPr>
            <a:endParaRPr lang="zh-TW" altLang="en-US"/>
          </a:p>
        </p:txBody>
      </p:sp>
      <p:sp>
        <p:nvSpPr>
          <p:cNvPr id="7" name="投影片編號版面配置區 6"/>
          <p:cNvSpPr>
            <a:spLocks noGrp="1"/>
          </p:cNvSpPr>
          <p:nvPr>
            <p:ph type="sldNum" sz="quarter" idx="12"/>
          </p:nvPr>
        </p:nvSpPr>
        <p:spPr/>
        <p:txBody>
          <a:bodyPr/>
          <a:lstStyle>
            <a:extLst/>
          </a:lstStyle>
          <a:p>
            <a:pPr>
              <a:defRPr/>
            </a:pPr>
            <a:fld id="{6D297800-467A-4C3D-B54D-19AF18DF85E1}" type="slidenum">
              <a:rPr lang="zh-TW" altLang="en-US" smtClean="0"/>
              <a:pPr>
                <a:defRPr/>
              </a:pPr>
              <a:t>‹#›</a:t>
            </a:fld>
            <a:endParaRPr lang="zh-TW" altLang="en-US"/>
          </a:p>
        </p:txBody>
      </p:sp>
      <p:pic>
        <p:nvPicPr>
          <p:cNvPr id="8" name="圖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60231" y="21102"/>
            <a:ext cx="2473743" cy="591316"/>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extLst/>
          </a:lstStyle>
          <a:p>
            <a:pPr>
              <a:defRPr/>
            </a:pPr>
            <a:fld id="{E40F8FE4-D18D-496B-85F9-867E23F4E329}" type="datetime1">
              <a:rPr lang="zh-TW" altLang="en-US" smtClean="0"/>
              <a:pPr>
                <a:defRPr/>
              </a:pPr>
              <a:t>2015/10/13</a:t>
            </a:fld>
            <a:endParaRPr lang="zh-TW" altLang="en-US"/>
          </a:p>
        </p:txBody>
      </p:sp>
      <p:sp>
        <p:nvSpPr>
          <p:cNvPr id="6" name="頁尾版面配置區 5"/>
          <p:cNvSpPr>
            <a:spLocks noGrp="1"/>
          </p:cNvSpPr>
          <p:nvPr>
            <p:ph type="ftr" sz="quarter" idx="11"/>
          </p:nvPr>
        </p:nvSpPr>
        <p:spPr/>
        <p:txBody>
          <a:bodyPr/>
          <a:lstStyle>
            <a:extLst/>
          </a:lstStyle>
          <a:p>
            <a:pPr>
              <a:defRPr/>
            </a:pPr>
            <a:endParaRPr lang="zh-TW" altLang="en-US"/>
          </a:p>
        </p:txBody>
      </p:sp>
      <p:sp>
        <p:nvSpPr>
          <p:cNvPr id="7" name="投影片編號版面配置區 6"/>
          <p:cNvSpPr>
            <a:spLocks noGrp="1"/>
          </p:cNvSpPr>
          <p:nvPr>
            <p:ph type="sldNum" sz="quarter" idx="12"/>
          </p:nvPr>
        </p:nvSpPr>
        <p:spPr/>
        <p:txBody>
          <a:bodyPr/>
          <a:lstStyle>
            <a:extLst/>
          </a:lstStyle>
          <a:p>
            <a:pPr>
              <a:defRPr/>
            </a:pPr>
            <a:fld id="{C0939B7E-A346-4485-80AE-49A812DDEE92}" type="slidenum">
              <a:rPr lang="zh-TW" altLang="en-US" smtClean="0"/>
              <a:pPr>
                <a:defRPr/>
              </a:pPr>
              <a:t>‹#›</a:t>
            </a:fld>
            <a:endParaRPr lang="zh-TW" altLang="en-US"/>
          </a:p>
        </p:txBody>
      </p:sp>
      <p:sp>
        <p:nvSpPr>
          <p:cNvPr id="8" name="矩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圖片版面配置區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TW" altLang="en-US" smtClean="0"/>
              <a:t>按一下圖示以新增圖片</a:t>
            </a:r>
            <a:endParaRPr kumimoji="0" lang="en-US" dirty="0"/>
          </a:p>
        </p:txBody>
      </p:sp>
      <p:sp>
        <p:nvSpPr>
          <p:cNvPr id="9" name="流程圖: 程序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流程圖: 程序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文字版面配置區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圓形圖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甜甜圈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矩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標題版面配置區 4"/>
          <p:cNvSpPr>
            <a:spLocks noGrp="1"/>
          </p:cNvSpPr>
          <p:nvPr>
            <p:ph type="title"/>
          </p:nvPr>
        </p:nvSpPr>
        <p:spPr>
          <a:xfrm>
            <a:off x="1435608" y="274638"/>
            <a:ext cx="7498080" cy="1143000"/>
          </a:xfrm>
          <a:prstGeom prst="rect">
            <a:avLst/>
          </a:prstGeom>
        </p:spPr>
        <p:txBody>
          <a:bodyPr anchor="ctr">
            <a:normAutofit/>
          </a:bodyPr>
          <a:lstStyle>
            <a:extLst/>
          </a:lstStyle>
          <a:p>
            <a:r>
              <a:rPr kumimoji="0" lang="zh-TW" altLang="en-US" smtClean="0"/>
              <a:t>按一下以編輯母片標題樣式</a:t>
            </a:r>
            <a:endParaRPr kumimoji="0" lang="en-US"/>
          </a:p>
        </p:txBody>
      </p:sp>
      <p:sp>
        <p:nvSpPr>
          <p:cNvPr id="9" name="文字版面配置區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4" name="日期版面配置區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fld id="{6B1EF9EB-A80C-408E-AC91-6EC59670FB91}" type="datetime1">
              <a:rPr lang="zh-TW" altLang="en-US" smtClean="0"/>
              <a:pPr>
                <a:defRPr/>
              </a:pPr>
              <a:t>2015/10/13</a:t>
            </a:fld>
            <a:endParaRPr lang="zh-TW" altLang="en-US"/>
          </a:p>
        </p:txBody>
      </p:sp>
      <p:sp>
        <p:nvSpPr>
          <p:cNvPr id="10" name="頁尾版面配置區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zh-TW" altLang="en-US"/>
          </a:p>
        </p:txBody>
      </p:sp>
      <p:sp>
        <p:nvSpPr>
          <p:cNvPr id="22" name="投影片編號版面配置區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4D73007C-D432-48DC-A97C-6C80511C7220}" type="slidenum">
              <a:rPr lang="zh-TW" altLang="en-US" smtClean="0"/>
              <a:pPr>
                <a:defRPr/>
              </a:pPr>
              <a:t>‹#›</a:t>
            </a:fld>
            <a:endParaRPr lang="zh-TW" altLang="en-US"/>
          </a:p>
        </p:txBody>
      </p:sp>
      <p:sp>
        <p:nvSpPr>
          <p:cNvPr id="15" name="矩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pic>
        <p:nvPicPr>
          <p:cNvPr id="2" name="圖片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660231" y="21102"/>
            <a:ext cx="2473743" cy="591316"/>
          </a:xfrm>
          <a:prstGeom prst="rect">
            <a:avLst/>
          </a:prstGeom>
        </p:spPr>
      </p:pic>
    </p:spTree>
  </p:cSld>
  <p:clrMap bg1="lt1" tx1="dk1" bg2="lt2" tx2="dk2" accent1="accent1" accent2="accent2" accent3="accent3" accent4="accent4" accent5="accent5" accent6="accent6" hlink="hlink" folHlink="folHlink"/>
  <p:sldLayoutIdLst>
    <p:sldLayoutId id="2147485208" r:id="rId1"/>
    <p:sldLayoutId id="2147485209" r:id="rId2"/>
    <p:sldLayoutId id="2147485210" r:id="rId3"/>
    <p:sldLayoutId id="2147485211" r:id="rId4"/>
    <p:sldLayoutId id="2147485212" r:id="rId5"/>
    <p:sldLayoutId id="2147485213" r:id="rId6"/>
    <p:sldLayoutId id="2147485214" r:id="rId7"/>
    <p:sldLayoutId id="2147485215" r:id="rId8"/>
    <p:sldLayoutId id="2147485216" r:id="rId9"/>
    <p:sldLayoutId id="2147485217" r:id="rId10"/>
    <p:sldLayoutId id="2147485218" r:id="rId11"/>
    <p:sldLayoutId id="2147485219" r:id="rId12"/>
    <p:sldLayoutId id="2147485220" r:id="rId13"/>
    <p:sldLayoutId id="2147485205" r:id="rId14"/>
  </p:sldLayoutIdLst>
  <p:timing>
    <p:tnLst>
      <p:par>
        <p:cTn id="1" dur="indefinite" restart="never" nodeType="tmRoot"/>
      </p:par>
    </p:tnLst>
  </p:timing>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1.xml"/><Relationship Id="rId7" Type="http://schemas.openxmlformats.org/officeDocument/2006/relationships/image" Target="../media/image9.png"/><Relationship Id="rId12" Type="http://schemas.microsoft.com/office/2007/relationships/hdphoto" Target="../media/hdphoto3.wdp"/><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11.png"/><Relationship Id="rId5" Type="http://schemas.openxmlformats.org/officeDocument/2006/relationships/diagramColors" Target="../diagrams/colors1.xml"/><Relationship Id="rId10" Type="http://schemas.microsoft.com/office/2007/relationships/hdphoto" Target="../media/hdphoto2.wdp"/><Relationship Id="rId4" Type="http://schemas.openxmlformats.org/officeDocument/2006/relationships/diagramQuickStyle" Target="../diagrams/quickStyle1.xml"/><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5.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ctrTitle"/>
          </p:nvPr>
        </p:nvSpPr>
        <p:spPr>
          <a:xfrm>
            <a:off x="827584" y="1484784"/>
            <a:ext cx="8167936" cy="18002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zh-TW" altLang="en-US" sz="6000" b="1" spc="50" dirty="0" smtClean="0">
                <a:ln w="11430">
                  <a:solidFill>
                    <a:srgbClr val="C00000"/>
                  </a:solidFill>
                </a:ln>
                <a:solidFill>
                  <a:schemeClr val="accent6">
                    <a:lumMod val="50000"/>
                  </a:schemeClr>
                </a:solidFill>
                <a:latin typeface="標楷體" pitchFamily="65" charset="-120"/>
                <a:ea typeface="標楷體" pitchFamily="65" charset="-120"/>
              </a:rPr>
              <a:t>公司治理</a:t>
            </a:r>
            <a:r>
              <a:rPr lang="zh-TW" altLang="en-US" sz="6000" b="1" spc="50" dirty="0" smtClean="0">
                <a:ln w="11430">
                  <a:solidFill>
                    <a:srgbClr val="C00000"/>
                  </a:solidFill>
                </a:ln>
                <a:solidFill>
                  <a:schemeClr val="accent6">
                    <a:lumMod val="50000"/>
                  </a:schemeClr>
                </a:solidFill>
                <a:latin typeface="標楷體" pitchFamily="65" charset="-120"/>
                <a:ea typeface="標楷體" pitchFamily="65" charset="-120"/>
              </a:rPr>
              <a:t>評鑑系統說明</a:t>
            </a:r>
            <a:endParaRPr lang="zh-TW" altLang="en-US" sz="6000" b="1" spc="50" dirty="0" smtClean="0">
              <a:ln w="11430">
                <a:solidFill>
                  <a:srgbClr val="C00000"/>
                </a:solidFill>
              </a:ln>
              <a:solidFill>
                <a:schemeClr val="accent6">
                  <a:lumMod val="50000"/>
                </a:schemeClr>
              </a:solidFill>
              <a:latin typeface="標楷體" pitchFamily="65" charset="-120"/>
            </a:endParaRPr>
          </a:p>
        </p:txBody>
      </p:sp>
      <p:sp>
        <p:nvSpPr>
          <p:cNvPr id="5" name="副標題 2"/>
          <p:cNvSpPr>
            <a:spLocks noGrp="1"/>
          </p:cNvSpPr>
          <p:nvPr>
            <p:ph type="subTitle" idx="1"/>
          </p:nvPr>
        </p:nvSpPr>
        <p:spPr>
          <a:xfrm>
            <a:off x="1555576" y="3933056"/>
            <a:ext cx="6400800" cy="1752600"/>
          </a:xfrm>
        </p:spPr>
        <p:txBody>
          <a:bodyPr>
            <a:normAutofit/>
          </a:bodyPr>
          <a:lstStyle/>
          <a:p>
            <a:pPr algn="ctr" eaLnBrk="1" hangingPunct="1">
              <a:lnSpc>
                <a:spcPts val="4000"/>
              </a:lnSpc>
              <a:defRPr/>
            </a:pPr>
            <a:r>
              <a:rPr lang="zh-TW" altLang="en-US" sz="3200" b="1" dirty="0" smtClean="0">
                <a:solidFill>
                  <a:srgbClr val="663300"/>
                </a:solidFill>
                <a:latin typeface="+mn-ea"/>
              </a:rPr>
              <a:t>證券櫃檯買賣中心</a:t>
            </a:r>
            <a:endParaRPr lang="en-US" altLang="zh-TW" sz="3200" b="1" dirty="0" smtClean="0">
              <a:solidFill>
                <a:srgbClr val="663300"/>
              </a:solidFill>
              <a:latin typeface="+mn-ea"/>
            </a:endParaRPr>
          </a:p>
          <a:p>
            <a:pPr algn="ctr" eaLnBrk="1" hangingPunct="1">
              <a:lnSpc>
                <a:spcPts val="4000"/>
              </a:lnSpc>
              <a:defRPr/>
            </a:pPr>
            <a:r>
              <a:rPr lang="zh-TW" altLang="en-US" sz="3200" b="1" dirty="0">
                <a:solidFill>
                  <a:srgbClr val="663300"/>
                </a:solidFill>
                <a:latin typeface="+mn-ea"/>
              </a:rPr>
              <a:t>上櫃監理部</a:t>
            </a:r>
            <a:endParaRPr lang="en-US" altLang="zh-TW" sz="3200" b="1" dirty="0" smtClean="0">
              <a:solidFill>
                <a:srgbClr val="663300"/>
              </a:solidFill>
              <a:latin typeface="+mn-ea"/>
            </a:endParaRPr>
          </a:p>
          <a:p>
            <a:pPr marL="342900" indent="-342900" algn="ctr">
              <a:lnSpc>
                <a:spcPts val="4000"/>
              </a:lnSpc>
              <a:spcBef>
                <a:spcPct val="0"/>
              </a:spcBef>
              <a:defRPr/>
            </a:pPr>
            <a:r>
              <a:rPr lang="en-US" altLang="zh-TW" sz="3200" b="1" dirty="0" smtClean="0">
                <a:solidFill>
                  <a:schemeClr val="tx1"/>
                </a:solidFill>
                <a:latin typeface="+mn-ea"/>
              </a:rPr>
              <a:t>104</a:t>
            </a:r>
            <a:r>
              <a:rPr lang="zh-TW" altLang="en-US" sz="3200" b="1" dirty="0" smtClean="0">
                <a:solidFill>
                  <a:schemeClr val="tx1"/>
                </a:solidFill>
                <a:latin typeface="+mn-ea"/>
              </a:rPr>
              <a:t>年</a:t>
            </a:r>
            <a:r>
              <a:rPr lang="en-US" altLang="zh-TW" sz="3200" b="1" dirty="0" smtClean="0">
                <a:solidFill>
                  <a:schemeClr val="tx1"/>
                </a:solidFill>
                <a:latin typeface="+mn-ea"/>
              </a:rPr>
              <a:t>10</a:t>
            </a:r>
            <a:r>
              <a:rPr lang="zh-TW" altLang="en-US" sz="3200" b="1" dirty="0" smtClean="0">
                <a:solidFill>
                  <a:schemeClr val="tx1"/>
                </a:solidFill>
                <a:latin typeface="+mn-ea"/>
              </a:rPr>
              <a:t>月</a:t>
            </a:r>
            <a:endParaRPr lang="zh-TW" altLang="en-US" sz="3200" dirty="0">
              <a:latin typeface="+mn-ea"/>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539750" y="0"/>
            <a:ext cx="8229600" cy="1143000"/>
          </a:xfrm>
        </p:spPr>
        <p:txBody>
          <a:bodyPr/>
          <a:lstStyle/>
          <a:p>
            <a:pPr algn="ctr">
              <a:defRPr/>
            </a:pPr>
            <a:r>
              <a:rPr lang="zh-TW" altLang="en-US" sz="3600" dirty="0" smtClean="0">
                <a:solidFill>
                  <a:srgbClr val="663300"/>
                </a:solidFill>
                <a:effectLst>
                  <a:outerShdw blurRad="38100" dist="38100" dir="2700000" algn="tl">
                    <a:srgbClr val="000000">
                      <a:alpha val="43137"/>
                    </a:srgbClr>
                  </a:outerShdw>
                </a:effectLst>
              </a:rPr>
              <a:t>指標文件導讀</a:t>
            </a:r>
          </a:p>
        </p:txBody>
      </p:sp>
      <p:sp>
        <p:nvSpPr>
          <p:cNvPr id="2" name="投影片編號版面配置區 1"/>
          <p:cNvSpPr>
            <a:spLocks noGrp="1"/>
          </p:cNvSpPr>
          <p:nvPr>
            <p:ph type="sldNum" sz="quarter" idx="12"/>
          </p:nvPr>
        </p:nvSpPr>
        <p:spPr/>
        <p:txBody>
          <a:bodyPr/>
          <a:lstStyle/>
          <a:p>
            <a:pPr>
              <a:defRPr/>
            </a:pPr>
            <a:fld id="{3A8CC481-1BE3-49CE-B9F5-2ACDE6A1EE83}" type="slidenum">
              <a:rPr lang="zh-TW" altLang="en-US" smtClean="0"/>
              <a:pPr>
                <a:defRPr/>
              </a:pPr>
              <a:t>10</a:t>
            </a:fld>
            <a:endParaRPr lang="zh-TW" altLang="en-US"/>
          </a:p>
        </p:txBody>
      </p:sp>
      <p:pic>
        <p:nvPicPr>
          <p:cNvPr id="4" name="圖片 3" descr="圖片5.png"/>
          <p:cNvPicPr>
            <a:picLocks noChangeAspect="1"/>
          </p:cNvPicPr>
          <p:nvPr/>
        </p:nvPicPr>
        <p:blipFill>
          <a:blip r:embed="rId2" cstate="print"/>
          <a:stretch>
            <a:fillRect/>
          </a:stretch>
        </p:blipFill>
        <p:spPr>
          <a:xfrm>
            <a:off x="104001" y="1196752"/>
            <a:ext cx="8935998" cy="4824536"/>
          </a:xfrm>
          <a:prstGeom prst="rect">
            <a:avLst/>
          </a:prstGeom>
        </p:spPr>
      </p:pic>
      <p:sp>
        <p:nvSpPr>
          <p:cNvPr id="6" name="文字方塊 5"/>
          <p:cNvSpPr txBox="1">
            <a:spLocks noChangeArrowheads="1"/>
          </p:cNvSpPr>
          <p:nvPr/>
        </p:nvSpPr>
        <p:spPr bwMode="auto">
          <a:xfrm>
            <a:off x="7812360" y="980728"/>
            <a:ext cx="1223963" cy="400050"/>
          </a:xfrm>
          <a:prstGeom prst="rect">
            <a:avLst/>
          </a:prstGeom>
          <a:noFill/>
          <a:ln w="9525">
            <a:noFill/>
            <a:miter lim="800000"/>
            <a:headEnd/>
            <a:tailEnd/>
          </a:ln>
        </p:spPr>
        <p:txBody>
          <a:bodyPr>
            <a:spAutoFit/>
          </a:bodyPr>
          <a:lstStyle/>
          <a:p>
            <a:r>
              <a:rPr lang="zh-TW" altLang="en-US" sz="2000" b="1" dirty="0">
                <a:solidFill>
                  <a:srgbClr val="FF0000"/>
                </a:solidFill>
                <a:latin typeface="標楷體" pitchFamily="65" charset="-120"/>
                <a:ea typeface="標楷體" pitchFamily="65" charset="-120"/>
              </a:rPr>
              <a:t>題型分類</a:t>
            </a:r>
          </a:p>
        </p:txBody>
      </p:sp>
      <p:sp>
        <p:nvSpPr>
          <p:cNvPr id="7" name="圓角矩形 6"/>
          <p:cNvSpPr/>
          <p:nvPr/>
        </p:nvSpPr>
        <p:spPr>
          <a:xfrm>
            <a:off x="8532440" y="1556792"/>
            <a:ext cx="359345" cy="4032448"/>
          </a:xfrm>
          <a:prstGeom prst="roundRect">
            <a:avLst/>
          </a:prstGeom>
          <a:solidFill>
            <a:srgbClr val="FF0000">
              <a:alpha val="0"/>
            </a:srgb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圓角矩形 7"/>
          <p:cNvSpPr/>
          <p:nvPr/>
        </p:nvSpPr>
        <p:spPr>
          <a:xfrm>
            <a:off x="1979712" y="3212976"/>
            <a:ext cx="6552728" cy="504056"/>
          </a:xfrm>
          <a:prstGeom prst="roundRect">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圓角矩形 8"/>
          <p:cNvSpPr/>
          <p:nvPr/>
        </p:nvSpPr>
        <p:spPr>
          <a:xfrm>
            <a:off x="467544" y="1916832"/>
            <a:ext cx="1728862" cy="936749"/>
          </a:xfrm>
          <a:prstGeom prst="roundRect">
            <a:avLst/>
          </a:prstGeom>
          <a:solidFill>
            <a:schemeClr val="accent1">
              <a:alpha val="0"/>
            </a:schemeClr>
          </a:solidFill>
          <a:ln w="44450" cap="flat"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文字方塊 9"/>
          <p:cNvSpPr txBox="1">
            <a:spLocks noChangeArrowheads="1"/>
          </p:cNvSpPr>
          <p:nvPr/>
        </p:nvSpPr>
        <p:spPr bwMode="auto">
          <a:xfrm>
            <a:off x="611560" y="1340768"/>
            <a:ext cx="1295400" cy="400050"/>
          </a:xfrm>
          <a:prstGeom prst="rect">
            <a:avLst/>
          </a:prstGeom>
          <a:noFill/>
          <a:ln w="9525">
            <a:noFill/>
            <a:miter lim="800000"/>
            <a:headEnd/>
            <a:tailEnd/>
          </a:ln>
        </p:spPr>
        <p:txBody>
          <a:bodyPr>
            <a:spAutoFit/>
          </a:bodyPr>
          <a:lstStyle/>
          <a:p>
            <a:r>
              <a:rPr lang="zh-TW" altLang="en-US" sz="2000" b="1" dirty="0">
                <a:solidFill>
                  <a:srgbClr val="FF0000"/>
                </a:solidFill>
                <a:latin typeface="標楷體" pitchFamily="65" charset="-120"/>
                <a:ea typeface="標楷體" pitchFamily="65" charset="-120"/>
              </a:rPr>
              <a:t>指標文字</a:t>
            </a:r>
          </a:p>
        </p:txBody>
      </p:sp>
      <p:sp>
        <p:nvSpPr>
          <p:cNvPr id="11" name="文字方塊 10"/>
          <p:cNvSpPr txBox="1">
            <a:spLocks noChangeArrowheads="1"/>
          </p:cNvSpPr>
          <p:nvPr/>
        </p:nvSpPr>
        <p:spPr bwMode="auto">
          <a:xfrm>
            <a:off x="683568" y="3284984"/>
            <a:ext cx="1223963" cy="401638"/>
          </a:xfrm>
          <a:prstGeom prst="rect">
            <a:avLst/>
          </a:prstGeom>
          <a:noFill/>
          <a:ln w="9525">
            <a:noFill/>
            <a:miter lim="800000"/>
            <a:headEnd/>
            <a:tailEnd/>
          </a:ln>
        </p:spPr>
        <p:txBody>
          <a:bodyPr>
            <a:spAutoFit/>
          </a:bodyPr>
          <a:lstStyle/>
          <a:p>
            <a:r>
              <a:rPr lang="zh-TW" altLang="en-US" sz="2000" b="1" dirty="0">
                <a:solidFill>
                  <a:srgbClr val="FF0000"/>
                </a:solidFill>
                <a:latin typeface="標楷體" pitchFamily="65" charset="-120"/>
                <a:ea typeface="標楷體" pitchFamily="65" charset="-120"/>
              </a:rPr>
              <a:t>資訊依據</a:t>
            </a:r>
          </a:p>
        </p:txBody>
      </p:sp>
      <p:sp>
        <p:nvSpPr>
          <p:cNvPr id="12" name="圓角矩形 11"/>
          <p:cNvSpPr/>
          <p:nvPr/>
        </p:nvSpPr>
        <p:spPr>
          <a:xfrm>
            <a:off x="2051720" y="5589240"/>
            <a:ext cx="3456384" cy="360363"/>
          </a:xfrm>
          <a:prstGeom prst="roundRect">
            <a:avLst/>
          </a:prstGeom>
          <a:solidFill>
            <a:schemeClr val="accent1">
              <a:alpha val="0"/>
            </a:schemeClr>
          </a:soli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文字方塊 12"/>
          <p:cNvSpPr txBox="1">
            <a:spLocks noChangeArrowheads="1"/>
          </p:cNvSpPr>
          <p:nvPr/>
        </p:nvSpPr>
        <p:spPr bwMode="auto">
          <a:xfrm>
            <a:off x="5580112" y="5517232"/>
            <a:ext cx="1587179" cy="400050"/>
          </a:xfrm>
          <a:prstGeom prst="rect">
            <a:avLst/>
          </a:prstGeom>
          <a:noFill/>
          <a:ln w="9525">
            <a:noFill/>
            <a:miter lim="800000"/>
            <a:headEnd/>
            <a:tailEnd/>
          </a:ln>
        </p:spPr>
        <p:txBody>
          <a:bodyPr wrap="square">
            <a:spAutoFit/>
          </a:bodyPr>
          <a:lstStyle/>
          <a:p>
            <a:r>
              <a:rPr lang="zh-TW" altLang="en-US" sz="2000" b="1" dirty="0">
                <a:solidFill>
                  <a:srgbClr val="FF0000"/>
                </a:solidFill>
                <a:latin typeface="標楷體" pitchFamily="65" charset="-120"/>
                <a:ea typeface="標楷體" pitchFamily="65" charset="-120"/>
              </a:rPr>
              <a:t>評鑑例外</a:t>
            </a:r>
          </a:p>
        </p:txBody>
      </p:sp>
    </p:spTree>
    <p:extLst>
      <p:ext uri="{BB962C8B-B14F-4D97-AF65-F5344CB8AC3E}">
        <p14:creationId xmlns:p14="http://schemas.microsoft.com/office/powerpoint/2010/main" val="90665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4)">
                                      <p:cBhvr>
                                        <p:cTn id="7" dur="500"/>
                                        <p:tgtEl>
                                          <p:spTgt spid="9"/>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4)">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4"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from="(-#ppt_w/2)" to="(#ppt_x)" calcmode="lin" valueType="num">
                                      <p:cBhvr>
                                        <p:cTn id="25" dur="600" fill="hold">
                                          <p:stCondLst>
                                            <p:cond delay="0"/>
                                          </p:stCondLst>
                                        </p:cTn>
                                        <p:tgtEl>
                                          <p:spTgt spid="8"/>
                                        </p:tgtEl>
                                        <p:attrNameLst>
                                          <p:attrName>ppt_x</p:attrName>
                                        </p:attrNameLst>
                                      </p:cBhvr>
                                    </p:anim>
                                    <p:anim from="0" to="-1.0" calcmode="lin" valueType="num">
                                      <p:cBhvr>
                                        <p:cTn id="26" dur="200" decel="50000" autoRev="1" fill="hold">
                                          <p:stCondLst>
                                            <p:cond delay="600"/>
                                          </p:stCondLst>
                                        </p:cTn>
                                        <p:tgtEl>
                                          <p:spTgt spid="8"/>
                                        </p:tgtEl>
                                        <p:attrNameLst>
                                          <p:attrName>xshear</p:attrName>
                                        </p:attrNameLst>
                                      </p:cBhvr>
                                    </p:anim>
                                    <p:animScale>
                                      <p:cBhvr>
                                        <p:cTn id="27" dur="200" decel="100000" autoRev="1" fill="hold">
                                          <p:stCondLst>
                                            <p:cond delay="600"/>
                                          </p:stCondLst>
                                        </p:cTn>
                                        <p:tgtEl>
                                          <p:spTgt spid="8"/>
                                        </p:tgtEl>
                                      </p:cBhvr>
                                      <p:from x="100000" y="100000"/>
                                      <p:to x="80000" y="100000"/>
                                    </p:animScale>
                                    <p:anim by="(#ppt_h/3+#ppt_w*0.1)" calcmode="lin" valueType="num">
                                      <p:cBhvr additive="sum">
                                        <p:cTn id="28" dur="200" decel="100000" autoRev="1" fill="hold">
                                          <p:stCondLst>
                                            <p:cond delay="600"/>
                                          </p:stCondLst>
                                        </p:cTn>
                                        <p:tgtEl>
                                          <p:spTgt spid="8"/>
                                        </p:tgtEl>
                                        <p:attrNameLst>
                                          <p:attrName>ppt_x</p:attrName>
                                        </p:attrNameLst>
                                      </p:cBhvr>
                                    </p:anim>
                                  </p:childTnLst>
                                </p:cTn>
                              </p:par>
                              <p:par>
                                <p:cTn id="29" presetID="41" presetClass="entr" presetSubtype="0" fill="hold" grpId="0" nodeType="withEffect">
                                  <p:stCondLst>
                                    <p:cond delay="0"/>
                                  </p:stCondLst>
                                  <p:iterate type="lt">
                                    <p:tmPct val="10000"/>
                                  </p:iterate>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1"/>
                                        </p:tgtEl>
                                        <p:attrNameLst>
                                          <p:attrName>ppt_y</p:attrName>
                                        </p:attrNameLst>
                                      </p:cBhvr>
                                      <p:tavLst>
                                        <p:tav tm="0">
                                          <p:val>
                                            <p:strVal val="#ppt_y"/>
                                          </p:val>
                                        </p:tav>
                                        <p:tav tm="100000">
                                          <p:val>
                                            <p:strVal val="#ppt_y"/>
                                          </p:val>
                                        </p:tav>
                                      </p:tavLst>
                                    </p:anim>
                                    <p:anim calcmode="lin" valueType="num">
                                      <p:cBhvr>
                                        <p:cTn id="3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43"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
                                        <p:tgtEl>
                                          <p:spTgt spid="12"/>
                                        </p:tgtEl>
                                      </p:cBhvr>
                                    </p:animEffect>
                                    <p:anim calcmode="lin" valueType="num">
                                      <p:cBhvr>
                                        <p:cTn id="41" dur="400" fill="hold"/>
                                        <p:tgtEl>
                                          <p:spTgt spid="12"/>
                                        </p:tgtEl>
                                        <p:attrNameLst>
                                          <p:attrName>ppt_x</p:attrName>
                                        </p:attrNameLst>
                                      </p:cBhvr>
                                      <p:tavLst>
                                        <p:tav tm="0">
                                          <p:val>
                                            <p:strVal val="#ppt_x"/>
                                          </p:val>
                                        </p:tav>
                                        <p:tav tm="100000">
                                          <p:val>
                                            <p:strVal val="#ppt_x"/>
                                          </p:val>
                                        </p:tav>
                                      </p:tavLst>
                                    </p:anim>
                                    <p:anim calcmode="lin" valueType="num">
                                      <p:cBhvr>
                                        <p:cTn id="42" dur="400" fill="hold"/>
                                        <p:tgtEl>
                                          <p:spTgt spid="12"/>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45" presetID="43"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
                                        <p:tgtEl>
                                          <p:spTgt spid="13"/>
                                        </p:tgtEl>
                                      </p:cBhvr>
                                    </p:animEffect>
                                    <p:anim calcmode="lin" valueType="num">
                                      <p:cBhvr>
                                        <p:cTn id="48" dur="400" fill="hold"/>
                                        <p:tgtEl>
                                          <p:spTgt spid="13"/>
                                        </p:tgtEl>
                                        <p:attrNameLst>
                                          <p:attrName>ppt_x</p:attrName>
                                        </p:attrNameLst>
                                      </p:cBhvr>
                                      <p:tavLst>
                                        <p:tav tm="0">
                                          <p:val>
                                            <p:strVal val="#ppt_x"/>
                                          </p:val>
                                        </p:tav>
                                        <p:tav tm="100000">
                                          <p:val>
                                            <p:strVal val="#ppt_x"/>
                                          </p:val>
                                        </p:tav>
                                      </p:tavLst>
                                    </p:anim>
                                    <p:anim calcmode="lin" valueType="num">
                                      <p:cBhvr>
                                        <p:cTn id="49" dur="400" fill="hold"/>
                                        <p:tgtEl>
                                          <p:spTgt spid="13"/>
                                        </p:tgtEl>
                                        <p:attrNameLst>
                                          <p:attrName>ppt_y</p:attrName>
                                        </p:attrNameLst>
                                      </p:cBhvr>
                                      <p:tavLst>
                                        <p:tav tm="0">
                                          <p:val>
                                            <p:strVal val="#ppt_y+0.31"/>
                                          </p:val>
                                        </p:tav>
                                        <p:tav tm="100000">
                                          <p:val>
                                            <p:strVal val="#ppt_y+0.31"/>
                                          </p:val>
                                        </p:tav>
                                      </p:tavLst>
                                    </p:anim>
                                    <p:anim calcmode="lin" valueType="num">
                                      <p:cBhvr>
                                        <p:cTn id="50" dur="600" decel="50000" fill="hold">
                                          <p:stCondLst>
                                            <p:cond delay="400"/>
                                          </p:stCondLst>
                                        </p:cTn>
                                        <p:tgtEl>
                                          <p:spTgt spid="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1" dur="600" decel="50000" fill="hold">
                                          <p:stCondLst>
                                            <p:cond delay="400"/>
                                          </p:stCondLst>
                                        </p:cTn>
                                        <p:tgtEl>
                                          <p:spTgt spid="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p:bldP spid="11" grpId="0"/>
      <p:bldP spid="12" grpId="0" animBg="1"/>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5616" y="44624"/>
            <a:ext cx="7498080" cy="1143000"/>
          </a:xfrm>
          <a:noFill/>
          <a:ln w="9525">
            <a:noFill/>
            <a:miter lim="800000"/>
            <a:headEnd/>
            <a:tailEnd/>
          </a:ln>
        </p:spPr>
        <p:txBody>
          <a:bodyPr vert="horz" wrap="square" lIns="91440" tIns="45720" rIns="91440" bIns="45720" numCol="1" anchor="ctr"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TW" altLang="en-US" sz="36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評分原則</a:t>
            </a:r>
            <a:endParaRPr lang="zh-TW" altLang="en-US" sz="36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521795949"/>
              </p:ext>
            </p:extLst>
          </p:nvPr>
        </p:nvGraphicFramePr>
        <p:xfrm>
          <a:off x="1048072" y="1844824"/>
          <a:ext cx="7772400" cy="4429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文字方塊 4"/>
          <p:cNvSpPr txBox="1"/>
          <p:nvPr/>
        </p:nvSpPr>
        <p:spPr>
          <a:xfrm>
            <a:off x="1064782" y="980728"/>
            <a:ext cx="6391493" cy="430887"/>
          </a:xfrm>
          <a:prstGeom prst="rect">
            <a:avLst/>
          </a:prstGeom>
          <a:noFill/>
        </p:spPr>
        <p:txBody>
          <a:bodyPr wrap="none" rtlCol="0">
            <a:spAutoFit/>
          </a:bodyPr>
          <a:lstStyle/>
          <a:p>
            <a:pPr marL="285750" indent="-285750"/>
            <a:r>
              <a:rPr lang="zh-TW" altLang="en-US" sz="2200" b="1" dirty="0" smtClean="0">
                <a:solidFill>
                  <a:schemeClr val="accent1">
                    <a:lumMod val="50000"/>
                  </a:schemeClr>
                </a:solidFill>
                <a:latin typeface="標楷體" pitchFamily="65" charset="-120"/>
                <a:ea typeface="標楷體" pitchFamily="65" charset="-120"/>
              </a:rPr>
              <a:t>指標設計參考國外制度採「是」或「否」之方式。</a:t>
            </a:r>
            <a:endParaRPr lang="zh-TW" altLang="en-US" sz="2200" b="1" dirty="0">
              <a:solidFill>
                <a:schemeClr val="accent1">
                  <a:lumMod val="50000"/>
                </a:schemeClr>
              </a:solidFill>
              <a:latin typeface="標楷體" pitchFamily="65" charset="-120"/>
              <a:ea typeface="標楷體" pitchFamily="65" charset="-120"/>
            </a:endParaRPr>
          </a:p>
        </p:txBody>
      </p:sp>
      <p:pic>
        <p:nvPicPr>
          <p:cNvPr id="1026" name="Picture 2"/>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2241" b="97759" l="3106" r="94720">
                        <a14:foregroundMark x1="28261" y1="17367" x2="28261" y2="17367"/>
                        <a14:foregroundMark x1="26087" y1="28291" x2="26087" y2="28291"/>
                        <a14:foregroundMark x1="26708" y1="46218" x2="26708" y2="46218"/>
                        <a14:foregroundMark x1="26708" y1="46218" x2="26708" y2="46218"/>
                      </a14:backgroundRemoval>
                    </a14:imgEffect>
                  </a14:imgLayer>
                </a14:imgProps>
              </a:ext>
              <a:ext uri="{28A0092B-C50C-407E-A947-70E740481C1C}">
                <a14:useLocalDpi xmlns:a14="http://schemas.microsoft.com/office/drawing/2010/main" val="0"/>
              </a:ext>
            </a:extLst>
          </a:blip>
          <a:srcRect/>
          <a:stretch>
            <a:fillRect/>
          </a:stretch>
        </p:blipFill>
        <p:spPr bwMode="auto">
          <a:xfrm>
            <a:off x="3424336" y="1340768"/>
            <a:ext cx="811765"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3270" b="98093" l="4816" r="94618"/>
                    </a14:imgEffect>
                  </a14:imgLayer>
                </a14:imgProps>
              </a:ext>
              <a:ext uri="{28A0092B-C50C-407E-A947-70E740481C1C}">
                <a14:useLocalDpi xmlns:a14="http://schemas.microsoft.com/office/drawing/2010/main" val="0"/>
              </a:ext>
            </a:extLst>
          </a:blip>
          <a:srcRect/>
          <a:stretch>
            <a:fillRect/>
          </a:stretch>
        </p:blipFill>
        <p:spPr bwMode="auto">
          <a:xfrm>
            <a:off x="6232648" y="1340768"/>
            <a:ext cx="865668"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5867" b="96533" l="543" r="94837"/>
                    </a14:imgEffect>
                  </a14:imgLayer>
                </a14:imgProps>
              </a:ext>
              <a:ext uri="{28A0092B-C50C-407E-A947-70E740481C1C}">
                <a14:useLocalDpi xmlns:a14="http://schemas.microsoft.com/office/drawing/2010/main" val="0"/>
              </a:ext>
            </a:extLst>
          </a:blip>
          <a:srcRect/>
          <a:stretch>
            <a:fillRect/>
          </a:stretch>
        </p:blipFill>
        <p:spPr bwMode="auto">
          <a:xfrm>
            <a:off x="688032" y="1340768"/>
            <a:ext cx="883200" cy="9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328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
          <p:cNvSpPr>
            <a:spLocks noGrp="1"/>
          </p:cNvSpPr>
          <p:nvPr>
            <p:ph type="title"/>
          </p:nvPr>
        </p:nvSpPr>
        <p:spPr>
          <a:xfrm>
            <a:off x="1187624" y="197768"/>
            <a:ext cx="7498080" cy="1143000"/>
          </a:xfrm>
          <a:extLst/>
        </p:spPr>
        <p:txBody>
          <a:bodyPr/>
          <a:lstStyle/>
          <a:p>
            <a:pPr algn="ctr">
              <a:defRPr/>
            </a:pPr>
            <a:r>
              <a:rPr lang="zh-TW" altLang="en-US" sz="3600" b="1" dirty="0" smtClean="0">
                <a:latin typeface="標楷體" panose="03000509000000000000" pitchFamily="65" charset="-120"/>
                <a:ea typeface="標楷體" panose="03000509000000000000" pitchFamily="65" charset="-120"/>
              </a:rPr>
              <a:t>評分方式說明</a:t>
            </a:r>
          </a:p>
        </p:txBody>
      </p:sp>
      <p:sp>
        <p:nvSpPr>
          <p:cNvPr id="4" name="投影片編號版面配置區 3"/>
          <p:cNvSpPr>
            <a:spLocks noGrp="1"/>
          </p:cNvSpPr>
          <p:nvPr>
            <p:ph type="sldNum" sz="quarter" idx="12"/>
          </p:nvPr>
        </p:nvSpPr>
        <p:spPr/>
        <p:txBody>
          <a:bodyPr/>
          <a:lstStyle/>
          <a:p>
            <a:pPr>
              <a:defRPr/>
            </a:pPr>
            <a:fld id="{4470ECBB-68B0-404B-80DA-90892AF12680}" type="slidenum">
              <a:rPr lang="zh-TW" altLang="en-US" smtClean="0"/>
              <a:pPr>
                <a:defRPr/>
              </a:pPr>
              <a:t>12</a:t>
            </a:fld>
            <a:endParaRPr lang="zh-TW" altLang="en-US"/>
          </a:p>
        </p:txBody>
      </p:sp>
      <p:sp>
        <p:nvSpPr>
          <p:cNvPr id="14" name="手繪多邊形 13"/>
          <p:cNvSpPr/>
          <p:nvPr/>
        </p:nvSpPr>
        <p:spPr>
          <a:xfrm>
            <a:off x="1043608" y="1412776"/>
            <a:ext cx="1562695" cy="937617"/>
          </a:xfrm>
          <a:custGeom>
            <a:avLst/>
            <a:gdLst>
              <a:gd name="connsiteX0" fmla="*/ 0 w 1562695"/>
              <a:gd name="connsiteY0" fmla="*/ 93762 h 937617"/>
              <a:gd name="connsiteX1" fmla="*/ 27462 w 1562695"/>
              <a:gd name="connsiteY1" fmla="*/ 27462 h 937617"/>
              <a:gd name="connsiteX2" fmla="*/ 93762 w 1562695"/>
              <a:gd name="connsiteY2" fmla="*/ 0 h 937617"/>
              <a:gd name="connsiteX3" fmla="*/ 1468933 w 1562695"/>
              <a:gd name="connsiteY3" fmla="*/ 0 h 937617"/>
              <a:gd name="connsiteX4" fmla="*/ 1535233 w 1562695"/>
              <a:gd name="connsiteY4" fmla="*/ 27462 h 937617"/>
              <a:gd name="connsiteX5" fmla="*/ 1562695 w 1562695"/>
              <a:gd name="connsiteY5" fmla="*/ 93762 h 937617"/>
              <a:gd name="connsiteX6" fmla="*/ 1562695 w 1562695"/>
              <a:gd name="connsiteY6" fmla="*/ 843855 h 937617"/>
              <a:gd name="connsiteX7" fmla="*/ 1535233 w 1562695"/>
              <a:gd name="connsiteY7" fmla="*/ 910155 h 937617"/>
              <a:gd name="connsiteX8" fmla="*/ 1468933 w 1562695"/>
              <a:gd name="connsiteY8" fmla="*/ 937617 h 937617"/>
              <a:gd name="connsiteX9" fmla="*/ 93762 w 1562695"/>
              <a:gd name="connsiteY9" fmla="*/ 937617 h 937617"/>
              <a:gd name="connsiteX10" fmla="*/ 27462 w 1562695"/>
              <a:gd name="connsiteY10" fmla="*/ 910155 h 937617"/>
              <a:gd name="connsiteX11" fmla="*/ 0 w 1562695"/>
              <a:gd name="connsiteY11" fmla="*/ 843855 h 937617"/>
              <a:gd name="connsiteX12" fmla="*/ 0 w 1562695"/>
              <a:gd name="connsiteY12" fmla="*/ 93762 h 93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2695" h="937617">
                <a:moveTo>
                  <a:pt x="0" y="93762"/>
                </a:moveTo>
                <a:cubicBezTo>
                  <a:pt x="0" y="68895"/>
                  <a:pt x="9879" y="45046"/>
                  <a:pt x="27462" y="27462"/>
                </a:cubicBezTo>
                <a:cubicBezTo>
                  <a:pt x="45046" y="9878"/>
                  <a:pt x="68895" y="0"/>
                  <a:pt x="93762" y="0"/>
                </a:cubicBezTo>
                <a:lnTo>
                  <a:pt x="1468933" y="0"/>
                </a:lnTo>
                <a:cubicBezTo>
                  <a:pt x="1493800" y="0"/>
                  <a:pt x="1517649" y="9879"/>
                  <a:pt x="1535233" y="27462"/>
                </a:cubicBezTo>
                <a:cubicBezTo>
                  <a:pt x="1552817" y="45046"/>
                  <a:pt x="1562695" y="68895"/>
                  <a:pt x="1562695" y="93762"/>
                </a:cubicBezTo>
                <a:lnTo>
                  <a:pt x="1562695" y="843855"/>
                </a:lnTo>
                <a:cubicBezTo>
                  <a:pt x="1562695" y="868722"/>
                  <a:pt x="1552817" y="892571"/>
                  <a:pt x="1535233" y="910155"/>
                </a:cubicBezTo>
                <a:cubicBezTo>
                  <a:pt x="1517649" y="927739"/>
                  <a:pt x="1493800" y="937617"/>
                  <a:pt x="1468933" y="937617"/>
                </a:cubicBezTo>
                <a:lnTo>
                  <a:pt x="93762" y="937617"/>
                </a:lnTo>
                <a:cubicBezTo>
                  <a:pt x="68895" y="937617"/>
                  <a:pt x="45046" y="927738"/>
                  <a:pt x="27462" y="910155"/>
                </a:cubicBezTo>
                <a:cubicBezTo>
                  <a:pt x="9878" y="892571"/>
                  <a:pt x="0" y="868722"/>
                  <a:pt x="0" y="843855"/>
                </a:cubicBezTo>
                <a:lnTo>
                  <a:pt x="0" y="93762"/>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172242" tIns="172242" rIns="172242" bIns="172242" spcCol="1270" anchor="ctr"/>
          <a:lstStyle/>
          <a:p>
            <a:pPr algn="ctr" defTabSz="1689100">
              <a:lnSpc>
                <a:spcPct val="90000"/>
              </a:lnSpc>
              <a:spcAft>
                <a:spcPct val="35000"/>
              </a:spcAft>
              <a:defRPr/>
            </a:pPr>
            <a:r>
              <a:rPr lang="zh-TW" altLang="en-US" sz="3200" dirty="0">
                <a:latin typeface="標楷體" pitchFamily="65" charset="-120"/>
                <a:ea typeface="標楷體" pitchFamily="65" charset="-120"/>
              </a:rPr>
              <a:t>公司自評</a:t>
            </a:r>
          </a:p>
        </p:txBody>
      </p:sp>
      <p:sp>
        <p:nvSpPr>
          <p:cNvPr id="15" name="手繪多邊形 14"/>
          <p:cNvSpPr/>
          <p:nvPr/>
        </p:nvSpPr>
        <p:spPr>
          <a:xfrm>
            <a:off x="2843808" y="1700808"/>
            <a:ext cx="453157" cy="387548"/>
          </a:xfrm>
          <a:custGeom>
            <a:avLst/>
            <a:gdLst>
              <a:gd name="connsiteX0" fmla="*/ 0 w 331291"/>
              <a:gd name="connsiteY0" fmla="*/ 77510 h 387548"/>
              <a:gd name="connsiteX1" fmla="*/ 165646 w 331291"/>
              <a:gd name="connsiteY1" fmla="*/ 77510 h 387548"/>
              <a:gd name="connsiteX2" fmla="*/ 165646 w 331291"/>
              <a:gd name="connsiteY2" fmla="*/ 0 h 387548"/>
              <a:gd name="connsiteX3" fmla="*/ 331291 w 331291"/>
              <a:gd name="connsiteY3" fmla="*/ 193774 h 387548"/>
              <a:gd name="connsiteX4" fmla="*/ 165646 w 331291"/>
              <a:gd name="connsiteY4" fmla="*/ 387548 h 387548"/>
              <a:gd name="connsiteX5" fmla="*/ 165646 w 331291"/>
              <a:gd name="connsiteY5" fmla="*/ 310038 h 387548"/>
              <a:gd name="connsiteX6" fmla="*/ 0 w 331291"/>
              <a:gd name="connsiteY6" fmla="*/ 310038 h 387548"/>
              <a:gd name="connsiteX7" fmla="*/ 0 w 331291"/>
              <a:gd name="connsiteY7" fmla="*/ 77510 h 38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291" h="387548">
                <a:moveTo>
                  <a:pt x="0" y="77510"/>
                </a:moveTo>
                <a:lnTo>
                  <a:pt x="165646" y="77510"/>
                </a:lnTo>
                <a:lnTo>
                  <a:pt x="165646" y="0"/>
                </a:lnTo>
                <a:lnTo>
                  <a:pt x="331291" y="193774"/>
                </a:lnTo>
                <a:lnTo>
                  <a:pt x="165646" y="387548"/>
                </a:lnTo>
                <a:lnTo>
                  <a:pt x="165646" y="310038"/>
                </a:lnTo>
                <a:lnTo>
                  <a:pt x="0" y="310038"/>
                </a:lnTo>
                <a:lnTo>
                  <a:pt x="0" y="77510"/>
                </a:lnTo>
                <a:close/>
              </a:path>
            </a:pathLst>
          </a:custGeom>
          <a:scene3d>
            <a:camera prst="orthographicFront"/>
            <a:lightRig rig="chilly" dir="t"/>
          </a:scene3d>
          <a:sp3d z="-70000" extrusionH="1700" prstMaterial="translucentPowder">
            <a:bevelT w="25400" h="6350" prst="softRound"/>
            <a:bevelB w="0" h="0" prst="convex"/>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0" tIns="77510" rIns="99387" bIns="77510" spcCol="1270" anchor="ctr"/>
          <a:lstStyle/>
          <a:p>
            <a:pPr algn="ctr" defTabSz="711200">
              <a:lnSpc>
                <a:spcPct val="90000"/>
              </a:lnSpc>
              <a:spcAft>
                <a:spcPct val="35000"/>
              </a:spcAft>
              <a:defRPr/>
            </a:pPr>
            <a:endParaRPr lang="zh-TW" altLang="en-US" sz="1600"/>
          </a:p>
        </p:txBody>
      </p:sp>
      <p:sp>
        <p:nvSpPr>
          <p:cNvPr id="16" name="手繪多邊形 15"/>
          <p:cNvSpPr/>
          <p:nvPr/>
        </p:nvSpPr>
        <p:spPr>
          <a:xfrm>
            <a:off x="3491880" y="1340768"/>
            <a:ext cx="1562695" cy="937617"/>
          </a:xfrm>
          <a:custGeom>
            <a:avLst/>
            <a:gdLst>
              <a:gd name="connsiteX0" fmla="*/ 0 w 1562695"/>
              <a:gd name="connsiteY0" fmla="*/ 93762 h 937617"/>
              <a:gd name="connsiteX1" fmla="*/ 27462 w 1562695"/>
              <a:gd name="connsiteY1" fmla="*/ 27462 h 937617"/>
              <a:gd name="connsiteX2" fmla="*/ 93762 w 1562695"/>
              <a:gd name="connsiteY2" fmla="*/ 0 h 937617"/>
              <a:gd name="connsiteX3" fmla="*/ 1468933 w 1562695"/>
              <a:gd name="connsiteY3" fmla="*/ 0 h 937617"/>
              <a:gd name="connsiteX4" fmla="*/ 1535233 w 1562695"/>
              <a:gd name="connsiteY4" fmla="*/ 27462 h 937617"/>
              <a:gd name="connsiteX5" fmla="*/ 1562695 w 1562695"/>
              <a:gd name="connsiteY5" fmla="*/ 93762 h 937617"/>
              <a:gd name="connsiteX6" fmla="*/ 1562695 w 1562695"/>
              <a:gd name="connsiteY6" fmla="*/ 843855 h 937617"/>
              <a:gd name="connsiteX7" fmla="*/ 1535233 w 1562695"/>
              <a:gd name="connsiteY7" fmla="*/ 910155 h 937617"/>
              <a:gd name="connsiteX8" fmla="*/ 1468933 w 1562695"/>
              <a:gd name="connsiteY8" fmla="*/ 937617 h 937617"/>
              <a:gd name="connsiteX9" fmla="*/ 93762 w 1562695"/>
              <a:gd name="connsiteY9" fmla="*/ 937617 h 937617"/>
              <a:gd name="connsiteX10" fmla="*/ 27462 w 1562695"/>
              <a:gd name="connsiteY10" fmla="*/ 910155 h 937617"/>
              <a:gd name="connsiteX11" fmla="*/ 0 w 1562695"/>
              <a:gd name="connsiteY11" fmla="*/ 843855 h 937617"/>
              <a:gd name="connsiteX12" fmla="*/ 0 w 1562695"/>
              <a:gd name="connsiteY12" fmla="*/ 93762 h 93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2695" h="937617">
                <a:moveTo>
                  <a:pt x="0" y="93762"/>
                </a:moveTo>
                <a:cubicBezTo>
                  <a:pt x="0" y="68895"/>
                  <a:pt x="9879" y="45046"/>
                  <a:pt x="27462" y="27462"/>
                </a:cubicBezTo>
                <a:cubicBezTo>
                  <a:pt x="45046" y="9878"/>
                  <a:pt x="68895" y="0"/>
                  <a:pt x="93762" y="0"/>
                </a:cubicBezTo>
                <a:lnTo>
                  <a:pt x="1468933" y="0"/>
                </a:lnTo>
                <a:cubicBezTo>
                  <a:pt x="1493800" y="0"/>
                  <a:pt x="1517649" y="9879"/>
                  <a:pt x="1535233" y="27462"/>
                </a:cubicBezTo>
                <a:cubicBezTo>
                  <a:pt x="1552817" y="45046"/>
                  <a:pt x="1562695" y="68895"/>
                  <a:pt x="1562695" y="93762"/>
                </a:cubicBezTo>
                <a:lnTo>
                  <a:pt x="1562695" y="843855"/>
                </a:lnTo>
                <a:cubicBezTo>
                  <a:pt x="1562695" y="868722"/>
                  <a:pt x="1552817" y="892571"/>
                  <a:pt x="1535233" y="910155"/>
                </a:cubicBezTo>
                <a:cubicBezTo>
                  <a:pt x="1517649" y="927739"/>
                  <a:pt x="1493800" y="937617"/>
                  <a:pt x="1468933" y="937617"/>
                </a:cubicBezTo>
                <a:lnTo>
                  <a:pt x="93762" y="937617"/>
                </a:lnTo>
                <a:cubicBezTo>
                  <a:pt x="68895" y="937617"/>
                  <a:pt x="45046" y="927738"/>
                  <a:pt x="27462" y="910155"/>
                </a:cubicBezTo>
                <a:cubicBezTo>
                  <a:pt x="9878" y="892571"/>
                  <a:pt x="0" y="868722"/>
                  <a:pt x="0" y="843855"/>
                </a:cubicBezTo>
                <a:lnTo>
                  <a:pt x="0" y="93762"/>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1655646"/>
              <a:satOff val="6635"/>
              <a:lumOff val="1438"/>
              <a:alphaOff val="0"/>
            </a:schemeClr>
          </a:fillRef>
          <a:effectRef idx="0">
            <a:schemeClr val="accent5">
              <a:hueOff val="-1655646"/>
              <a:satOff val="6635"/>
              <a:lumOff val="1438"/>
              <a:alphaOff val="0"/>
            </a:schemeClr>
          </a:effectRef>
          <a:fontRef idx="minor">
            <a:schemeClr val="lt1"/>
          </a:fontRef>
        </p:style>
        <p:txBody>
          <a:bodyPr lIns="172242" tIns="172242" rIns="172242" bIns="172242" spcCol="1270" anchor="ctr"/>
          <a:lstStyle/>
          <a:p>
            <a:pPr algn="ctr" defTabSz="1689100">
              <a:lnSpc>
                <a:spcPct val="90000"/>
              </a:lnSpc>
              <a:spcAft>
                <a:spcPct val="35000"/>
              </a:spcAft>
              <a:defRPr/>
            </a:pPr>
            <a:r>
              <a:rPr lang="zh-TW" altLang="en-US" sz="2800" dirty="0">
                <a:latin typeface="標楷體" pitchFamily="65" charset="-120"/>
                <a:ea typeface="標楷體" pitchFamily="65" charset="-120"/>
              </a:rPr>
              <a:t>分數Ａ</a:t>
            </a:r>
          </a:p>
        </p:txBody>
      </p:sp>
      <p:sp>
        <p:nvSpPr>
          <p:cNvPr id="17" name="手繪多邊形 16"/>
          <p:cNvSpPr/>
          <p:nvPr/>
        </p:nvSpPr>
        <p:spPr>
          <a:xfrm rot="1617223">
            <a:off x="5190316" y="1869949"/>
            <a:ext cx="839191" cy="387548"/>
          </a:xfrm>
          <a:custGeom>
            <a:avLst/>
            <a:gdLst>
              <a:gd name="connsiteX0" fmla="*/ 0 w 331291"/>
              <a:gd name="connsiteY0" fmla="*/ 77510 h 387548"/>
              <a:gd name="connsiteX1" fmla="*/ 165646 w 331291"/>
              <a:gd name="connsiteY1" fmla="*/ 77510 h 387548"/>
              <a:gd name="connsiteX2" fmla="*/ 165646 w 331291"/>
              <a:gd name="connsiteY2" fmla="*/ 0 h 387548"/>
              <a:gd name="connsiteX3" fmla="*/ 331291 w 331291"/>
              <a:gd name="connsiteY3" fmla="*/ 193774 h 387548"/>
              <a:gd name="connsiteX4" fmla="*/ 165646 w 331291"/>
              <a:gd name="connsiteY4" fmla="*/ 387548 h 387548"/>
              <a:gd name="connsiteX5" fmla="*/ 165646 w 331291"/>
              <a:gd name="connsiteY5" fmla="*/ 310038 h 387548"/>
              <a:gd name="connsiteX6" fmla="*/ 0 w 331291"/>
              <a:gd name="connsiteY6" fmla="*/ 310038 h 387548"/>
              <a:gd name="connsiteX7" fmla="*/ 0 w 331291"/>
              <a:gd name="connsiteY7" fmla="*/ 77510 h 38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291" h="387548">
                <a:moveTo>
                  <a:pt x="0" y="77510"/>
                </a:moveTo>
                <a:lnTo>
                  <a:pt x="165646" y="77510"/>
                </a:lnTo>
                <a:lnTo>
                  <a:pt x="165646" y="0"/>
                </a:lnTo>
                <a:lnTo>
                  <a:pt x="331291" y="193774"/>
                </a:lnTo>
                <a:lnTo>
                  <a:pt x="165646" y="387548"/>
                </a:lnTo>
                <a:lnTo>
                  <a:pt x="165646" y="310038"/>
                </a:lnTo>
                <a:lnTo>
                  <a:pt x="0" y="310038"/>
                </a:lnTo>
                <a:lnTo>
                  <a:pt x="0" y="77510"/>
                </a:lnTo>
                <a:close/>
              </a:path>
            </a:pathLst>
          </a:custGeom>
          <a:scene3d>
            <a:camera prst="orthographicFront"/>
            <a:lightRig rig="chilly" dir="t"/>
          </a:scene3d>
          <a:sp3d z="-70000" extrusionH="1700" prstMaterial="translucentPowder">
            <a:bevelT w="25400" h="6350" prst="softRound"/>
            <a:bevelB w="0" h="0" prst="convex"/>
          </a:sp3d>
        </p:spPr>
        <p:style>
          <a:lnRef idx="0">
            <a:schemeClr val="lt1">
              <a:hueOff val="0"/>
              <a:satOff val="0"/>
              <a:lumOff val="0"/>
              <a:alphaOff val="0"/>
            </a:schemeClr>
          </a:lnRef>
          <a:fillRef idx="1">
            <a:schemeClr val="accent5">
              <a:hueOff val="-1986775"/>
              <a:satOff val="7962"/>
              <a:lumOff val="1726"/>
              <a:alphaOff val="0"/>
            </a:schemeClr>
          </a:fillRef>
          <a:effectRef idx="0">
            <a:schemeClr val="accent5">
              <a:hueOff val="-1986775"/>
              <a:satOff val="7962"/>
              <a:lumOff val="1726"/>
              <a:alphaOff val="0"/>
            </a:schemeClr>
          </a:effectRef>
          <a:fontRef idx="minor">
            <a:schemeClr val="lt1"/>
          </a:fontRef>
        </p:style>
        <p:txBody>
          <a:bodyPr lIns="0" tIns="77510" rIns="99387" bIns="77510" spcCol="1270" anchor="ctr"/>
          <a:lstStyle/>
          <a:p>
            <a:pPr algn="ctr" defTabSz="711200">
              <a:lnSpc>
                <a:spcPct val="90000"/>
              </a:lnSpc>
              <a:spcAft>
                <a:spcPct val="35000"/>
              </a:spcAft>
              <a:defRPr/>
            </a:pPr>
            <a:endParaRPr lang="zh-TW" altLang="en-US" sz="1600"/>
          </a:p>
        </p:txBody>
      </p:sp>
      <p:sp>
        <p:nvSpPr>
          <p:cNvPr id="18" name="手繪多邊形 17"/>
          <p:cNvSpPr/>
          <p:nvPr/>
        </p:nvSpPr>
        <p:spPr>
          <a:xfrm>
            <a:off x="6300192" y="1844824"/>
            <a:ext cx="1944216" cy="1584176"/>
          </a:xfrm>
          <a:custGeom>
            <a:avLst/>
            <a:gdLst>
              <a:gd name="connsiteX0" fmla="*/ 0 w 1562695"/>
              <a:gd name="connsiteY0" fmla="*/ 93762 h 937617"/>
              <a:gd name="connsiteX1" fmla="*/ 27462 w 1562695"/>
              <a:gd name="connsiteY1" fmla="*/ 27462 h 937617"/>
              <a:gd name="connsiteX2" fmla="*/ 93762 w 1562695"/>
              <a:gd name="connsiteY2" fmla="*/ 0 h 937617"/>
              <a:gd name="connsiteX3" fmla="*/ 1468933 w 1562695"/>
              <a:gd name="connsiteY3" fmla="*/ 0 h 937617"/>
              <a:gd name="connsiteX4" fmla="*/ 1535233 w 1562695"/>
              <a:gd name="connsiteY4" fmla="*/ 27462 h 937617"/>
              <a:gd name="connsiteX5" fmla="*/ 1562695 w 1562695"/>
              <a:gd name="connsiteY5" fmla="*/ 93762 h 937617"/>
              <a:gd name="connsiteX6" fmla="*/ 1562695 w 1562695"/>
              <a:gd name="connsiteY6" fmla="*/ 843855 h 937617"/>
              <a:gd name="connsiteX7" fmla="*/ 1535233 w 1562695"/>
              <a:gd name="connsiteY7" fmla="*/ 910155 h 937617"/>
              <a:gd name="connsiteX8" fmla="*/ 1468933 w 1562695"/>
              <a:gd name="connsiteY8" fmla="*/ 937617 h 937617"/>
              <a:gd name="connsiteX9" fmla="*/ 93762 w 1562695"/>
              <a:gd name="connsiteY9" fmla="*/ 937617 h 937617"/>
              <a:gd name="connsiteX10" fmla="*/ 27462 w 1562695"/>
              <a:gd name="connsiteY10" fmla="*/ 910155 h 937617"/>
              <a:gd name="connsiteX11" fmla="*/ 0 w 1562695"/>
              <a:gd name="connsiteY11" fmla="*/ 843855 h 937617"/>
              <a:gd name="connsiteX12" fmla="*/ 0 w 1562695"/>
              <a:gd name="connsiteY12" fmla="*/ 93762 h 93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2695" h="937617">
                <a:moveTo>
                  <a:pt x="0" y="93762"/>
                </a:moveTo>
                <a:cubicBezTo>
                  <a:pt x="0" y="68895"/>
                  <a:pt x="9879" y="45046"/>
                  <a:pt x="27462" y="27462"/>
                </a:cubicBezTo>
                <a:cubicBezTo>
                  <a:pt x="45046" y="9878"/>
                  <a:pt x="68895" y="0"/>
                  <a:pt x="93762" y="0"/>
                </a:cubicBezTo>
                <a:lnTo>
                  <a:pt x="1468933" y="0"/>
                </a:lnTo>
                <a:cubicBezTo>
                  <a:pt x="1493800" y="0"/>
                  <a:pt x="1517649" y="9879"/>
                  <a:pt x="1535233" y="27462"/>
                </a:cubicBezTo>
                <a:cubicBezTo>
                  <a:pt x="1552817" y="45046"/>
                  <a:pt x="1562695" y="68895"/>
                  <a:pt x="1562695" y="93762"/>
                </a:cubicBezTo>
                <a:lnTo>
                  <a:pt x="1562695" y="843855"/>
                </a:lnTo>
                <a:cubicBezTo>
                  <a:pt x="1562695" y="868722"/>
                  <a:pt x="1552817" y="892571"/>
                  <a:pt x="1535233" y="910155"/>
                </a:cubicBezTo>
                <a:cubicBezTo>
                  <a:pt x="1517649" y="927739"/>
                  <a:pt x="1493800" y="937617"/>
                  <a:pt x="1468933" y="937617"/>
                </a:cubicBezTo>
                <a:lnTo>
                  <a:pt x="93762" y="937617"/>
                </a:lnTo>
                <a:cubicBezTo>
                  <a:pt x="68895" y="937617"/>
                  <a:pt x="45046" y="927738"/>
                  <a:pt x="27462" y="910155"/>
                </a:cubicBezTo>
                <a:cubicBezTo>
                  <a:pt x="9878" y="892571"/>
                  <a:pt x="0" y="868722"/>
                  <a:pt x="0" y="843855"/>
                </a:cubicBezTo>
                <a:lnTo>
                  <a:pt x="0" y="93762"/>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txBody>
          <a:bodyPr lIns="172242" tIns="172242" rIns="172242" bIns="172242" spcCol="1270" anchor="ctr"/>
          <a:lstStyle/>
          <a:p>
            <a:pPr algn="ctr" defTabSz="1689100">
              <a:lnSpc>
                <a:spcPct val="90000"/>
              </a:lnSpc>
              <a:spcAft>
                <a:spcPct val="35000"/>
              </a:spcAft>
              <a:defRPr/>
            </a:pPr>
            <a:r>
              <a:rPr lang="en-US" altLang="zh-TW" sz="2400" dirty="0">
                <a:solidFill>
                  <a:schemeClr val="tx1"/>
                </a:solidFill>
                <a:latin typeface="標楷體" pitchFamily="65" charset="-120"/>
                <a:ea typeface="標楷體" pitchFamily="65" charset="-120"/>
              </a:rPr>
              <a:t>A</a:t>
            </a:r>
            <a:r>
              <a:rPr lang="zh-TW" altLang="en-US" sz="2400" dirty="0">
                <a:solidFill>
                  <a:schemeClr val="tx1"/>
                </a:solidFill>
                <a:latin typeface="標楷體" pitchFamily="65" charset="-120"/>
                <a:ea typeface="標楷體" pitchFamily="65" charset="-120"/>
              </a:rPr>
              <a:t>、</a:t>
            </a:r>
            <a:r>
              <a:rPr lang="en-US" altLang="zh-TW" sz="2400" dirty="0">
                <a:solidFill>
                  <a:schemeClr val="tx1"/>
                </a:solidFill>
                <a:latin typeface="標楷體" pitchFamily="65" charset="-120"/>
                <a:ea typeface="標楷體" pitchFamily="65" charset="-120"/>
              </a:rPr>
              <a:t>B</a:t>
            </a:r>
            <a:r>
              <a:rPr lang="zh-TW" altLang="en-US" sz="2400" dirty="0">
                <a:solidFill>
                  <a:schemeClr val="tx1"/>
                </a:solidFill>
                <a:latin typeface="標楷體" pitchFamily="65" charset="-120"/>
                <a:ea typeface="標楷體" pitchFamily="65" charset="-120"/>
              </a:rPr>
              <a:t>交叉比對，相異處請公司說明</a:t>
            </a:r>
          </a:p>
        </p:txBody>
      </p:sp>
      <p:sp>
        <p:nvSpPr>
          <p:cNvPr id="19" name="手繪多邊形 18"/>
          <p:cNvSpPr/>
          <p:nvPr/>
        </p:nvSpPr>
        <p:spPr>
          <a:xfrm>
            <a:off x="7092280" y="3573016"/>
            <a:ext cx="387549" cy="792088"/>
          </a:xfrm>
          <a:custGeom>
            <a:avLst/>
            <a:gdLst>
              <a:gd name="connsiteX0" fmla="*/ 0 w 331291"/>
              <a:gd name="connsiteY0" fmla="*/ 77510 h 387548"/>
              <a:gd name="connsiteX1" fmla="*/ 165646 w 331291"/>
              <a:gd name="connsiteY1" fmla="*/ 77510 h 387548"/>
              <a:gd name="connsiteX2" fmla="*/ 165646 w 331291"/>
              <a:gd name="connsiteY2" fmla="*/ 0 h 387548"/>
              <a:gd name="connsiteX3" fmla="*/ 331291 w 331291"/>
              <a:gd name="connsiteY3" fmla="*/ 193774 h 387548"/>
              <a:gd name="connsiteX4" fmla="*/ 165646 w 331291"/>
              <a:gd name="connsiteY4" fmla="*/ 387548 h 387548"/>
              <a:gd name="connsiteX5" fmla="*/ 165646 w 331291"/>
              <a:gd name="connsiteY5" fmla="*/ 310038 h 387548"/>
              <a:gd name="connsiteX6" fmla="*/ 0 w 331291"/>
              <a:gd name="connsiteY6" fmla="*/ 310038 h 387548"/>
              <a:gd name="connsiteX7" fmla="*/ 0 w 331291"/>
              <a:gd name="connsiteY7" fmla="*/ 77510 h 38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291" h="387548">
                <a:moveTo>
                  <a:pt x="265032" y="1"/>
                </a:moveTo>
                <a:lnTo>
                  <a:pt x="265032" y="193775"/>
                </a:lnTo>
                <a:lnTo>
                  <a:pt x="331291" y="193775"/>
                </a:lnTo>
                <a:lnTo>
                  <a:pt x="165646" y="387547"/>
                </a:lnTo>
                <a:lnTo>
                  <a:pt x="0" y="193775"/>
                </a:lnTo>
                <a:lnTo>
                  <a:pt x="66259" y="193775"/>
                </a:lnTo>
                <a:lnTo>
                  <a:pt x="66259" y="1"/>
                </a:lnTo>
                <a:lnTo>
                  <a:pt x="265032" y="1"/>
                </a:lnTo>
                <a:close/>
              </a:path>
            </a:pathLst>
          </a:custGeom>
          <a:scene3d>
            <a:camera prst="orthographicFront"/>
            <a:lightRig rig="chilly" dir="t"/>
          </a:scene3d>
          <a:sp3d z="-70000" extrusionH="1700" prstMaterial="translucentPowder">
            <a:bevelT w="25400" h="6350" prst="softRound"/>
            <a:bevelB w="0" h="0" prst="convex"/>
          </a:sp3d>
        </p:spPr>
        <p:style>
          <a:lnRef idx="0">
            <a:schemeClr val="lt1">
              <a:hueOff val="0"/>
              <a:satOff val="0"/>
              <a:lumOff val="0"/>
              <a:alphaOff val="0"/>
            </a:schemeClr>
          </a:lnRef>
          <a:fillRef idx="1">
            <a:schemeClr val="accent5">
              <a:hueOff val="-3973551"/>
              <a:satOff val="15924"/>
              <a:lumOff val="3451"/>
              <a:alphaOff val="0"/>
            </a:schemeClr>
          </a:fillRef>
          <a:effectRef idx="0">
            <a:schemeClr val="accent5">
              <a:hueOff val="-3973551"/>
              <a:satOff val="15924"/>
              <a:lumOff val="3451"/>
              <a:alphaOff val="0"/>
            </a:schemeClr>
          </a:effectRef>
          <a:fontRef idx="minor">
            <a:schemeClr val="lt1"/>
          </a:fontRef>
        </p:style>
        <p:txBody>
          <a:bodyPr lIns="77511" tIns="1" rIns="77510" bIns="99387" spcCol="1270" anchor="ctr"/>
          <a:lstStyle/>
          <a:p>
            <a:pPr algn="ctr" defTabSz="711200">
              <a:lnSpc>
                <a:spcPct val="90000"/>
              </a:lnSpc>
              <a:spcAft>
                <a:spcPct val="35000"/>
              </a:spcAft>
              <a:defRPr/>
            </a:pPr>
            <a:endParaRPr lang="zh-TW" altLang="en-US" sz="1600"/>
          </a:p>
        </p:txBody>
      </p:sp>
      <p:sp>
        <p:nvSpPr>
          <p:cNvPr id="20" name="手繪多邊形 19"/>
          <p:cNvSpPr/>
          <p:nvPr/>
        </p:nvSpPr>
        <p:spPr>
          <a:xfrm>
            <a:off x="6228184" y="4653136"/>
            <a:ext cx="2304256" cy="1224136"/>
          </a:xfrm>
          <a:custGeom>
            <a:avLst/>
            <a:gdLst>
              <a:gd name="connsiteX0" fmla="*/ 0 w 1562695"/>
              <a:gd name="connsiteY0" fmla="*/ 93762 h 937617"/>
              <a:gd name="connsiteX1" fmla="*/ 27462 w 1562695"/>
              <a:gd name="connsiteY1" fmla="*/ 27462 h 937617"/>
              <a:gd name="connsiteX2" fmla="*/ 93762 w 1562695"/>
              <a:gd name="connsiteY2" fmla="*/ 0 h 937617"/>
              <a:gd name="connsiteX3" fmla="*/ 1468933 w 1562695"/>
              <a:gd name="connsiteY3" fmla="*/ 0 h 937617"/>
              <a:gd name="connsiteX4" fmla="*/ 1535233 w 1562695"/>
              <a:gd name="connsiteY4" fmla="*/ 27462 h 937617"/>
              <a:gd name="connsiteX5" fmla="*/ 1562695 w 1562695"/>
              <a:gd name="connsiteY5" fmla="*/ 93762 h 937617"/>
              <a:gd name="connsiteX6" fmla="*/ 1562695 w 1562695"/>
              <a:gd name="connsiteY6" fmla="*/ 843855 h 937617"/>
              <a:gd name="connsiteX7" fmla="*/ 1535233 w 1562695"/>
              <a:gd name="connsiteY7" fmla="*/ 910155 h 937617"/>
              <a:gd name="connsiteX8" fmla="*/ 1468933 w 1562695"/>
              <a:gd name="connsiteY8" fmla="*/ 937617 h 937617"/>
              <a:gd name="connsiteX9" fmla="*/ 93762 w 1562695"/>
              <a:gd name="connsiteY9" fmla="*/ 937617 h 937617"/>
              <a:gd name="connsiteX10" fmla="*/ 27462 w 1562695"/>
              <a:gd name="connsiteY10" fmla="*/ 910155 h 937617"/>
              <a:gd name="connsiteX11" fmla="*/ 0 w 1562695"/>
              <a:gd name="connsiteY11" fmla="*/ 843855 h 937617"/>
              <a:gd name="connsiteX12" fmla="*/ 0 w 1562695"/>
              <a:gd name="connsiteY12" fmla="*/ 93762 h 93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2695" h="937617">
                <a:moveTo>
                  <a:pt x="0" y="93762"/>
                </a:moveTo>
                <a:cubicBezTo>
                  <a:pt x="0" y="68895"/>
                  <a:pt x="9879" y="45046"/>
                  <a:pt x="27462" y="27462"/>
                </a:cubicBezTo>
                <a:cubicBezTo>
                  <a:pt x="45046" y="9878"/>
                  <a:pt x="68895" y="0"/>
                  <a:pt x="93762" y="0"/>
                </a:cubicBezTo>
                <a:lnTo>
                  <a:pt x="1468933" y="0"/>
                </a:lnTo>
                <a:cubicBezTo>
                  <a:pt x="1493800" y="0"/>
                  <a:pt x="1517649" y="9879"/>
                  <a:pt x="1535233" y="27462"/>
                </a:cubicBezTo>
                <a:cubicBezTo>
                  <a:pt x="1552817" y="45046"/>
                  <a:pt x="1562695" y="68895"/>
                  <a:pt x="1562695" y="93762"/>
                </a:cubicBezTo>
                <a:lnTo>
                  <a:pt x="1562695" y="843855"/>
                </a:lnTo>
                <a:cubicBezTo>
                  <a:pt x="1562695" y="868722"/>
                  <a:pt x="1552817" y="892571"/>
                  <a:pt x="1535233" y="910155"/>
                </a:cubicBezTo>
                <a:cubicBezTo>
                  <a:pt x="1517649" y="927739"/>
                  <a:pt x="1493800" y="937617"/>
                  <a:pt x="1468933" y="937617"/>
                </a:cubicBezTo>
                <a:lnTo>
                  <a:pt x="93762" y="937617"/>
                </a:lnTo>
                <a:cubicBezTo>
                  <a:pt x="68895" y="937617"/>
                  <a:pt x="45046" y="927738"/>
                  <a:pt x="27462" y="910155"/>
                </a:cubicBezTo>
                <a:cubicBezTo>
                  <a:pt x="9878" y="892571"/>
                  <a:pt x="0" y="868722"/>
                  <a:pt x="0" y="843855"/>
                </a:cubicBezTo>
                <a:lnTo>
                  <a:pt x="0" y="93762"/>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lIns="172242" tIns="172242" rIns="172242" bIns="172242" spcCol="1270" anchor="ctr"/>
          <a:lstStyle/>
          <a:p>
            <a:pPr algn="ctr" defTabSz="1689100">
              <a:lnSpc>
                <a:spcPct val="90000"/>
              </a:lnSpc>
              <a:spcAft>
                <a:spcPct val="35000"/>
              </a:spcAft>
              <a:defRPr/>
            </a:pPr>
            <a:r>
              <a:rPr lang="zh-TW" altLang="en-US" sz="2400" dirty="0">
                <a:solidFill>
                  <a:schemeClr val="tx1"/>
                </a:solidFill>
                <a:latin typeface="標楷體" pitchFamily="65" charset="-120"/>
                <a:ea typeface="標楷體" pitchFamily="65" charset="-120"/>
              </a:rPr>
              <a:t>評鑑委員會衡酌其他加、減分項目</a:t>
            </a:r>
          </a:p>
        </p:txBody>
      </p:sp>
      <p:sp>
        <p:nvSpPr>
          <p:cNvPr id="21" name="手繪多邊形 20"/>
          <p:cNvSpPr/>
          <p:nvPr/>
        </p:nvSpPr>
        <p:spPr>
          <a:xfrm rot="9296275">
            <a:off x="5266523" y="2922998"/>
            <a:ext cx="756913" cy="387548"/>
          </a:xfrm>
          <a:custGeom>
            <a:avLst/>
            <a:gdLst>
              <a:gd name="connsiteX0" fmla="*/ 0 w 331291"/>
              <a:gd name="connsiteY0" fmla="*/ 77510 h 387548"/>
              <a:gd name="connsiteX1" fmla="*/ 165646 w 331291"/>
              <a:gd name="connsiteY1" fmla="*/ 77510 h 387548"/>
              <a:gd name="connsiteX2" fmla="*/ 165646 w 331291"/>
              <a:gd name="connsiteY2" fmla="*/ 0 h 387548"/>
              <a:gd name="connsiteX3" fmla="*/ 331291 w 331291"/>
              <a:gd name="connsiteY3" fmla="*/ 193774 h 387548"/>
              <a:gd name="connsiteX4" fmla="*/ 165646 w 331291"/>
              <a:gd name="connsiteY4" fmla="*/ 387548 h 387548"/>
              <a:gd name="connsiteX5" fmla="*/ 165646 w 331291"/>
              <a:gd name="connsiteY5" fmla="*/ 310038 h 387548"/>
              <a:gd name="connsiteX6" fmla="*/ 0 w 331291"/>
              <a:gd name="connsiteY6" fmla="*/ 310038 h 387548"/>
              <a:gd name="connsiteX7" fmla="*/ 0 w 331291"/>
              <a:gd name="connsiteY7" fmla="*/ 77510 h 38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291" h="387548">
                <a:moveTo>
                  <a:pt x="331291" y="310038"/>
                </a:moveTo>
                <a:lnTo>
                  <a:pt x="165645" y="310038"/>
                </a:lnTo>
                <a:lnTo>
                  <a:pt x="165645" y="387548"/>
                </a:lnTo>
                <a:lnTo>
                  <a:pt x="0" y="193774"/>
                </a:lnTo>
                <a:lnTo>
                  <a:pt x="165645" y="0"/>
                </a:lnTo>
                <a:lnTo>
                  <a:pt x="165645" y="77510"/>
                </a:lnTo>
                <a:lnTo>
                  <a:pt x="331291" y="77510"/>
                </a:lnTo>
                <a:lnTo>
                  <a:pt x="331291" y="310038"/>
                </a:lnTo>
                <a:close/>
              </a:path>
            </a:pathLst>
          </a:custGeom>
          <a:scene3d>
            <a:camera prst="orthographicFront"/>
            <a:lightRig rig="chilly" dir="t"/>
          </a:scene3d>
          <a:sp3d z="-70000" extrusionH="1700" prstMaterial="translucentPowder">
            <a:bevelT w="25400" h="6350" prst="softRound"/>
            <a:bevelB w="0" h="0" prst="convex"/>
          </a:sp3d>
        </p:spPr>
        <p:style>
          <a:lnRef idx="0">
            <a:schemeClr val="lt1">
              <a:hueOff val="0"/>
              <a:satOff val="0"/>
              <a:lumOff val="0"/>
              <a:alphaOff val="0"/>
            </a:schemeClr>
          </a:lnRef>
          <a:fillRef idx="1">
            <a:schemeClr val="accent5">
              <a:hueOff val="-5960326"/>
              <a:satOff val="23887"/>
              <a:lumOff val="5177"/>
              <a:alphaOff val="0"/>
            </a:schemeClr>
          </a:fillRef>
          <a:effectRef idx="0">
            <a:schemeClr val="accent5">
              <a:hueOff val="-5960326"/>
              <a:satOff val="23887"/>
              <a:lumOff val="5177"/>
              <a:alphaOff val="0"/>
            </a:schemeClr>
          </a:effectRef>
          <a:fontRef idx="minor">
            <a:schemeClr val="lt1"/>
          </a:fontRef>
        </p:style>
        <p:txBody>
          <a:bodyPr lIns="99386" tIns="77510" rIns="0" bIns="77510" spcCol="1270" anchor="ctr"/>
          <a:lstStyle/>
          <a:p>
            <a:pPr algn="ctr" defTabSz="711200">
              <a:lnSpc>
                <a:spcPct val="90000"/>
              </a:lnSpc>
              <a:spcAft>
                <a:spcPct val="35000"/>
              </a:spcAft>
              <a:defRPr/>
            </a:pPr>
            <a:endParaRPr lang="zh-TW" altLang="en-US" sz="1600"/>
          </a:p>
        </p:txBody>
      </p:sp>
      <p:sp>
        <p:nvSpPr>
          <p:cNvPr id="22" name="手繪多邊形 21"/>
          <p:cNvSpPr/>
          <p:nvPr/>
        </p:nvSpPr>
        <p:spPr>
          <a:xfrm>
            <a:off x="3491880" y="2780928"/>
            <a:ext cx="1562695" cy="937617"/>
          </a:xfrm>
          <a:custGeom>
            <a:avLst/>
            <a:gdLst>
              <a:gd name="connsiteX0" fmla="*/ 0 w 1562695"/>
              <a:gd name="connsiteY0" fmla="*/ 93762 h 937617"/>
              <a:gd name="connsiteX1" fmla="*/ 27462 w 1562695"/>
              <a:gd name="connsiteY1" fmla="*/ 27462 h 937617"/>
              <a:gd name="connsiteX2" fmla="*/ 93762 w 1562695"/>
              <a:gd name="connsiteY2" fmla="*/ 0 h 937617"/>
              <a:gd name="connsiteX3" fmla="*/ 1468933 w 1562695"/>
              <a:gd name="connsiteY3" fmla="*/ 0 h 937617"/>
              <a:gd name="connsiteX4" fmla="*/ 1535233 w 1562695"/>
              <a:gd name="connsiteY4" fmla="*/ 27462 h 937617"/>
              <a:gd name="connsiteX5" fmla="*/ 1562695 w 1562695"/>
              <a:gd name="connsiteY5" fmla="*/ 93762 h 937617"/>
              <a:gd name="connsiteX6" fmla="*/ 1562695 w 1562695"/>
              <a:gd name="connsiteY6" fmla="*/ 843855 h 937617"/>
              <a:gd name="connsiteX7" fmla="*/ 1535233 w 1562695"/>
              <a:gd name="connsiteY7" fmla="*/ 910155 h 937617"/>
              <a:gd name="connsiteX8" fmla="*/ 1468933 w 1562695"/>
              <a:gd name="connsiteY8" fmla="*/ 937617 h 937617"/>
              <a:gd name="connsiteX9" fmla="*/ 93762 w 1562695"/>
              <a:gd name="connsiteY9" fmla="*/ 937617 h 937617"/>
              <a:gd name="connsiteX10" fmla="*/ 27462 w 1562695"/>
              <a:gd name="connsiteY10" fmla="*/ 910155 h 937617"/>
              <a:gd name="connsiteX11" fmla="*/ 0 w 1562695"/>
              <a:gd name="connsiteY11" fmla="*/ 843855 h 937617"/>
              <a:gd name="connsiteX12" fmla="*/ 0 w 1562695"/>
              <a:gd name="connsiteY12" fmla="*/ 93762 h 93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2695" h="937617">
                <a:moveTo>
                  <a:pt x="0" y="93762"/>
                </a:moveTo>
                <a:cubicBezTo>
                  <a:pt x="0" y="68895"/>
                  <a:pt x="9879" y="45046"/>
                  <a:pt x="27462" y="27462"/>
                </a:cubicBezTo>
                <a:cubicBezTo>
                  <a:pt x="45046" y="9878"/>
                  <a:pt x="68895" y="0"/>
                  <a:pt x="93762" y="0"/>
                </a:cubicBezTo>
                <a:lnTo>
                  <a:pt x="1468933" y="0"/>
                </a:lnTo>
                <a:cubicBezTo>
                  <a:pt x="1493800" y="0"/>
                  <a:pt x="1517649" y="9879"/>
                  <a:pt x="1535233" y="27462"/>
                </a:cubicBezTo>
                <a:cubicBezTo>
                  <a:pt x="1552817" y="45046"/>
                  <a:pt x="1562695" y="68895"/>
                  <a:pt x="1562695" y="93762"/>
                </a:cubicBezTo>
                <a:lnTo>
                  <a:pt x="1562695" y="843855"/>
                </a:lnTo>
                <a:cubicBezTo>
                  <a:pt x="1562695" y="868722"/>
                  <a:pt x="1552817" y="892571"/>
                  <a:pt x="1535233" y="910155"/>
                </a:cubicBezTo>
                <a:cubicBezTo>
                  <a:pt x="1517649" y="927739"/>
                  <a:pt x="1493800" y="937617"/>
                  <a:pt x="1468933" y="937617"/>
                </a:cubicBezTo>
                <a:lnTo>
                  <a:pt x="93762" y="937617"/>
                </a:lnTo>
                <a:cubicBezTo>
                  <a:pt x="68895" y="937617"/>
                  <a:pt x="45046" y="927738"/>
                  <a:pt x="27462" y="910155"/>
                </a:cubicBezTo>
                <a:cubicBezTo>
                  <a:pt x="9878" y="892571"/>
                  <a:pt x="0" y="868722"/>
                  <a:pt x="0" y="843855"/>
                </a:cubicBezTo>
                <a:lnTo>
                  <a:pt x="0" y="93762"/>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txBody>
          <a:bodyPr lIns="172242" tIns="172242" rIns="172242" bIns="172242" spcCol="1270" anchor="ctr"/>
          <a:lstStyle/>
          <a:p>
            <a:pPr algn="ctr" defTabSz="1689100">
              <a:lnSpc>
                <a:spcPct val="90000"/>
              </a:lnSpc>
              <a:spcAft>
                <a:spcPct val="35000"/>
              </a:spcAft>
              <a:defRPr/>
            </a:pPr>
            <a:r>
              <a:rPr lang="zh-TW" altLang="en-US" sz="2800" dirty="0">
                <a:solidFill>
                  <a:schemeClr val="tx1"/>
                </a:solidFill>
                <a:latin typeface="標楷體" pitchFamily="65" charset="-120"/>
                <a:ea typeface="標楷體" pitchFamily="65" charset="-120"/>
              </a:rPr>
              <a:t>分數Ｂ</a:t>
            </a:r>
            <a:endParaRPr lang="en-US" altLang="zh-TW" sz="2800" dirty="0">
              <a:solidFill>
                <a:schemeClr val="tx1"/>
              </a:solidFill>
              <a:latin typeface="標楷體" pitchFamily="65" charset="-120"/>
              <a:ea typeface="標楷體" pitchFamily="65" charset="-120"/>
            </a:endParaRPr>
          </a:p>
        </p:txBody>
      </p:sp>
      <p:sp>
        <p:nvSpPr>
          <p:cNvPr id="23" name="手繪多邊形 22"/>
          <p:cNvSpPr/>
          <p:nvPr/>
        </p:nvSpPr>
        <p:spPr>
          <a:xfrm rot="10800000">
            <a:off x="2843808" y="2996952"/>
            <a:ext cx="432048" cy="387549"/>
          </a:xfrm>
          <a:custGeom>
            <a:avLst/>
            <a:gdLst>
              <a:gd name="connsiteX0" fmla="*/ 0 w 331291"/>
              <a:gd name="connsiteY0" fmla="*/ 77510 h 387548"/>
              <a:gd name="connsiteX1" fmla="*/ 165646 w 331291"/>
              <a:gd name="connsiteY1" fmla="*/ 77510 h 387548"/>
              <a:gd name="connsiteX2" fmla="*/ 165646 w 331291"/>
              <a:gd name="connsiteY2" fmla="*/ 0 h 387548"/>
              <a:gd name="connsiteX3" fmla="*/ 331291 w 331291"/>
              <a:gd name="connsiteY3" fmla="*/ 193774 h 387548"/>
              <a:gd name="connsiteX4" fmla="*/ 165646 w 331291"/>
              <a:gd name="connsiteY4" fmla="*/ 387548 h 387548"/>
              <a:gd name="connsiteX5" fmla="*/ 165646 w 331291"/>
              <a:gd name="connsiteY5" fmla="*/ 310038 h 387548"/>
              <a:gd name="connsiteX6" fmla="*/ 0 w 331291"/>
              <a:gd name="connsiteY6" fmla="*/ 310038 h 387548"/>
              <a:gd name="connsiteX7" fmla="*/ 0 w 331291"/>
              <a:gd name="connsiteY7" fmla="*/ 77510 h 38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291" h="387548">
                <a:moveTo>
                  <a:pt x="331291" y="310038"/>
                </a:moveTo>
                <a:lnTo>
                  <a:pt x="165645" y="310038"/>
                </a:lnTo>
                <a:lnTo>
                  <a:pt x="165645" y="387548"/>
                </a:lnTo>
                <a:lnTo>
                  <a:pt x="0" y="193774"/>
                </a:lnTo>
                <a:lnTo>
                  <a:pt x="165645" y="0"/>
                </a:lnTo>
                <a:lnTo>
                  <a:pt x="165645" y="77510"/>
                </a:lnTo>
                <a:lnTo>
                  <a:pt x="331291" y="77510"/>
                </a:lnTo>
                <a:lnTo>
                  <a:pt x="331291" y="310038"/>
                </a:lnTo>
                <a:close/>
              </a:path>
            </a:pathLst>
          </a:custGeom>
          <a:scene3d>
            <a:camera prst="orthographicFront"/>
            <a:lightRig rig="chilly" dir="t"/>
          </a:scene3d>
          <a:sp3d z="-70000" extrusionH="1700" prstMaterial="translucentPowder">
            <a:bevelT w="25400" h="6350" prst="softRound"/>
            <a:bevelB w="0" h="0" prst="convex"/>
          </a:sp3d>
        </p:spPr>
        <p:style>
          <a:lnRef idx="0">
            <a:schemeClr val="lt1">
              <a:hueOff val="0"/>
              <a:satOff val="0"/>
              <a:lumOff val="0"/>
              <a:alphaOff val="0"/>
            </a:schemeClr>
          </a:lnRef>
          <a:fillRef idx="1">
            <a:schemeClr val="accent5">
              <a:hueOff val="-7947101"/>
              <a:satOff val="31849"/>
              <a:lumOff val="6902"/>
              <a:alphaOff val="0"/>
            </a:schemeClr>
          </a:fillRef>
          <a:effectRef idx="0">
            <a:schemeClr val="accent5">
              <a:hueOff val="-7947101"/>
              <a:satOff val="31849"/>
              <a:lumOff val="6902"/>
              <a:alphaOff val="0"/>
            </a:schemeClr>
          </a:effectRef>
          <a:fontRef idx="minor">
            <a:schemeClr val="lt1"/>
          </a:fontRef>
        </p:style>
        <p:txBody>
          <a:bodyPr lIns="99387" tIns="77511" rIns="1" bIns="77510" spcCol="1270" anchor="ctr"/>
          <a:lstStyle/>
          <a:p>
            <a:pPr algn="ctr" defTabSz="711200">
              <a:lnSpc>
                <a:spcPct val="90000"/>
              </a:lnSpc>
              <a:spcAft>
                <a:spcPct val="35000"/>
              </a:spcAft>
              <a:defRPr/>
            </a:pPr>
            <a:endParaRPr lang="zh-TW" altLang="en-US" sz="1600"/>
          </a:p>
        </p:txBody>
      </p:sp>
      <p:sp>
        <p:nvSpPr>
          <p:cNvPr id="24" name="手繪多邊形 23"/>
          <p:cNvSpPr/>
          <p:nvPr/>
        </p:nvSpPr>
        <p:spPr>
          <a:xfrm>
            <a:off x="1043608" y="2780928"/>
            <a:ext cx="1562695" cy="937617"/>
          </a:xfrm>
          <a:custGeom>
            <a:avLst/>
            <a:gdLst>
              <a:gd name="connsiteX0" fmla="*/ 0 w 1562695"/>
              <a:gd name="connsiteY0" fmla="*/ 93762 h 937617"/>
              <a:gd name="connsiteX1" fmla="*/ 27462 w 1562695"/>
              <a:gd name="connsiteY1" fmla="*/ 27462 h 937617"/>
              <a:gd name="connsiteX2" fmla="*/ 93762 w 1562695"/>
              <a:gd name="connsiteY2" fmla="*/ 0 h 937617"/>
              <a:gd name="connsiteX3" fmla="*/ 1468933 w 1562695"/>
              <a:gd name="connsiteY3" fmla="*/ 0 h 937617"/>
              <a:gd name="connsiteX4" fmla="*/ 1535233 w 1562695"/>
              <a:gd name="connsiteY4" fmla="*/ 27462 h 937617"/>
              <a:gd name="connsiteX5" fmla="*/ 1562695 w 1562695"/>
              <a:gd name="connsiteY5" fmla="*/ 93762 h 937617"/>
              <a:gd name="connsiteX6" fmla="*/ 1562695 w 1562695"/>
              <a:gd name="connsiteY6" fmla="*/ 843855 h 937617"/>
              <a:gd name="connsiteX7" fmla="*/ 1535233 w 1562695"/>
              <a:gd name="connsiteY7" fmla="*/ 910155 h 937617"/>
              <a:gd name="connsiteX8" fmla="*/ 1468933 w 1562695"/>
              <a:gd name="connsiteY8" fmla="*/ 937617 h 937617"/>
              <a:gd name="connsiteX9" fmla="*/ 93762 w 1562695"/>
              <a:gd name="connsiteY9" fmla="*/ 937617 h 937617"/>
              <a:gd name="connsiteX10" fmla="*/ 27462 w 1562695"/>
              <a:gd name="connsiteY10" fmla="*/ 910155 h 937617"/>
              <a:gd name="connsiteX11" fmla="*/ 0 w 1562695"/>
              <a:gd name="connsiteY11" fmla="*/ 843855 h 937617"/>
              <a:gd name="connsiteX12" fmla="*/ 0 w 1562695"/>
              <a:gd name="connsiteY12" fmla="*/ 93762 h 93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2695" h="937617">
                <a:moveTo>
                  <a:pt x="0" y="93762"/>
                </a:moveTo>
                <a:cubicBezTo>
                  <a:pt x="0" y="68895"/>
                  <a:pt x="9879" y="45046"/>
                  <a:pt x="27462" y="27462"/>
                </a:cubicBezTo>
                <a:cubicBezTo>
                  <a:pt x="45046" y="9878"/>
                  <a:pt x="68895" y="0"/>
                  <a:pt x="93762" y="0"/>
                </a:cubicBezTo>
                <a:lnTo>
                  <a:pt x="1468933" y="0"/>
                </a:lnTo>
                <a:cubicBezTo>
                  <a:pt x="1493800" y="0"/>
                  <a:pt x="1517649" y="9879"/>
                  <a:pt x="1535233" y="27462"/>
                </a:cubicBezTo>
                <a:cubicBezTo>
                  <a:pt x="1552817" y="45046"/>
                  <a:pt x="1562695" y="68895"/>
                  <a:pt x="1562695" y="93762"/>
                </a:cubicBezTo>
                <a:lnTo>
                  <a:pt x="1562695" y="843855"/>
                </a:lnTo>
                <a:cubicBezTo>
                  <a:pt x="1562695" y="868722"/>
                  <a:pt x="1552817" y="892571"/>
                  <a:pt x="1535233" y="910155"/>
                </a:cubicBezTo>
                <a:cubicBezTo>
                  <a:pt x="1517649" y="927739"/>
                  <a:pt x="1493800" y="937617"/>
                  <a:pt x="1468933" y="937617"/>
                </a:cubicBezTo>
                <a:lnTo>
                  <a:pt x="93762" y="937617"/>
                </a:lnTo>
                <a:cubicBezTo>
                  <a:pt x="68895" y="937617"/>
                  <a:pt x="45046" y="927738"/>
                  <a:pt x="27462" y="910155"/>
                </a:cubicBezTo>
                <a:cubicBezTo>
                  <a:pt x="9878" y="892571"/>
                  <a:pt x="0" y="868722"/>
                  <a:pt x="0" y="843855"/>
                </a:cubicBezTo>
                <a:lnTo>
                  <a:pt x="0" y="93762"/>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8278230"/>
              <a:satOff val="33176"/>
              <a:lumOff val="7190"/>
              <a:alphaOff val="0"/>
            </a:schemeClr>
          </a:fillRef>
          <a:effectRef idx="0">
            <a:schemeClr val="accent5">
              <a:hueOff val="-8278230"/>
              <a:satOff val="33176"/>
              <a:lumOff val="7190"/>
              <a:alphaOff val="0"/>
            </a:schemeClr>
          </a:effectRef>
          <a:fontRef idx="minor">
            <a:schemeClr val="lt1"/>
          </a:fontRef>
        </p:style>
        <p:txBody>
          <a:bodyPr lIns="179862" tIns="179862" rIns="179862" bIns="179862" spcCol="1270" anchor="ctr"/>
          <a:lstStyle/>
          <a:p>
            <a:pPr algn="ctr" defTabSz="1778000">
              <a:lnSpc>
                <a:spcPct val="90000"/>
              </a:lnSpc>
              <a:spcAft>
                <a:spcPct val="35000"/>
              </a:spcAft>
              <a:defRPr/>
            </a:pPr>
            <a:r>
              <a:rPr lang="zh-TW" altLang="en-US" sz="3000" dirty="0">
                <a:solidFill>
                  <a:schemeClr val="tx1"/>
                </a:solidFill>
                <a:latin typeface="標楷體" pitchFamily="65" charset="-120"/>
                <a:ea typeface="標楷體" pitchFamily="65" charset="-120"/>
              </a:rPr>
              <a:t>證基會評核</a:t>
            </a:r>
          </a:p>
        </p:txBody>
      </p:sp>
      <p:sp>
        <p:nvSpPr>
          <p:cNvPr id="25" name="手繪多邊形 24"/>
          <p:cNvSpPr/>
          <p:nvPr/>
        </p:nvSpPr>
        <p:spPr>
          <a:xfrm rot="5400000">
            <a:off x="5551983" y="4969297"/>
            <a:ext cx="387549" cy="619324"/>
          </a:xfrm>
          <a:custGeom>
            <a:avLst/>
            <a:gdLst>
              <a:gd name="connsiteX0" fmla="*/ 0 w 331291"/>
              <a:gd name="connsiteY0" fmla="*/ 77510 h 387548"/>
              <a:gd name="connsiteX1" fmla="*/ 165646 w 331291"/>
              <a:gd name="connsiteY1" fmla="*/ 77510 h 387548"/>
              <a:gd name="connsiteX2" fmla="*/ 165646 w 331291"/>
              <a:gd name="connsiteY2" fmla="*/ 0 h 387548"/>
              <a:gd name="connsiteX3" fmla="*/ 331291 w 331291"/>
              <a:gd name="connsiteY3" fmla="*/ 193774 h 387548"/>
              <a:gd name="connsiteX4" fmla="*/ 165646 w 331291"/>
              <a:gd name="connsiteY4" fmla="*/ 387548 h 387548"/>
              <a:gd name="connsiteX5" fmla="*/ 165646 w 331291"/>
              <a:gd name="connsiteY5" fmla="*/ 310038 h 387548"/>
              <a:gd name="connsiteX6" fmla="*/ 0 w 331291"/>
              <a:gd name="connsiteY6" fmla="*/ 310038 h 387548"/>
              <a:gd name="connsiteX7" fmla="*/ 0 w 331291"/>
              <a:gd name="connsiteY7" fmla="*/ 77510 h 38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1291" h="387548">
                <a:moveTo>
                  <a:pt x="265032" y="1"/>
                </a:moveTo>
                <a:lnTo>
                  <a:pt x="265032" y="193775"/>
                </a:lnTo>
                <a:lnTo>
                  <a:pt x="331291" y="193775"/>
                </a:lnTo>
                <a:lnTo>
                  <a:pt x="165646" y="387547"/>
                </a:lnTo>
                <a:lnTo>
                  <a:pt x="0" y="193775"/>
                </a:lnTo>
                <a:lnTo>
                  <a:pt x="66259" y="193775"/>
                </a:lnTo>
                <a:lnTo>
                  <a:pt x="66259" y="1"/>
                </a:lnTo>
                <a:lnTo>
                  <a:pt x="265032" y="1"/>
                </a:lnTo>
                <a:close/>
              </a:path>
            </a:pathLst>
          </a:custGeom>
          <a:scene3d>
            <a:camera prst="orthographicFront"/>
            <a:lightRig rig="chilly" dir="t"/>
          </a:scene3d>
          <a:sp3d z="-70000" extrusionH="1700" prstMaterial="translucentPowder">
            <a:bevelT w="25400" h="6350" prst="softRound"/>
            <a:bevelB w="0" h="0" prst="convex"/>
          </a:sp3d>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lIns="77511" tIns="1" rIns="77510" bIns="99387" spcCol="1270" anchor="ctr"/>
          <a:lstStyle/>
          <a:p>
            <a:pPr algn="ctr" defTabSz="711200">
              <a:lnSpc>
                <a:spcPct val="90000"/>
              </a:lnSpc>
              <a:spcAft>
                <a:spcPct val="35000"/>
              </a:spcAft>
              <a:defRPr/>
            </a:pPr>
            <a:endParaRPr lang="zh-TW" altLang="en-US" sz="1600"/>
          </a:p>
        </p:txBody>
      </p:sp>
      <p:sp>
        <p:nvSpPr>
          <p:cNvPr id="26" name="手繪多邊形 25"/>
          <p:cNvSpPr/>
          <p:nvPr/>
        </p:nvSpPr>
        <p:spPr>
          <a:xfrm>
            <a:off x="1259632" y="4653136"/>
            <a:ext cx="4032448" cy="1656184"/>
          </a:xfrm>
          <a:custGeom>
            <a:avLst/>
            <a:gdLst>
              <a:gd name="connsiteX0" fmla="*/ 0 w 1562695"/>
              <a:gd name="connsiteY0" fmla="*/ 93762 h 937617"/>
              <a:gd name="connsiteX1" fmla="*/ 27462 w 1562695"/>
              <a:gd name="connsiteY1" fmla="*/ 27462 h 937617"/>
              <a:gd name="connsiteX2" fmla="*/ 93762 w 1562695"/>
              <a:gd name="connsiteY2" fmla="*/ 0 h 937617"/>
              <a:gd name="connsiteX3" fmla="*/ 1468933 w 1562695"/>
              <a:gd name="connsiteY3" fmla="*/ 0 h 937617"/>
              <a:gd name="connsiteX4" fmla="*/ 1535233 w 1562695"/>
              <a:gd name="connsiteY4" fmla="*/ 27462 h 937617"/>
              <a:gd name="connsiteX5" fmla="*/ 1562695 w 1562695"/>
              <a:gd name="connsiteY5" fmla="*/ 93762 h 937617"/>
              <a:gd name="connsiteX6" fmla="*/ 1562695 w 1562695"/>
              <a:gd name="connsiteY6" fmla="*/ 843855 h 937617"/>
              <a:gd name="connsiteX7" fmla="*/ 1535233 w 1562695"/>
              <a:gd name="connsiteY7" fmla="*/ 910155 h 937617"/>
              <a:gd name="connsiteX8" fmla="*/ 1468933 w 1562695"/>
              <a:gd name="connsiteY8" fmla="*/ 937617 h 937617"/>
              <a:gd name="connsiteX9" fmla="*/ 93762 w 1562695"/>
              <a:gd name="connsiteY9" fmla="*/ 937617 h 937617"/>
              <a:gd name="connsiteX10" fmla="*/ 27462 w 1562695"/>
              <a:gd name="connsiteY10" fmla="*/ 910155 h 937617"/>
              <a:gd name="connsiteX11" fmla="*/ 0 w 1562695"/>
              <a:gd name="connsiteY11" fmla="*/ 843855 h 937617"/>
              <a:gd name="connsiteX12" fmla="*/ 0 w 1562695"/>
              <a:gd name="connsiteY12" fmla="*/ 93762 h 93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2695" h="937617">
                <a:moveTo>
                  <a:pt x="0" y="93762"/>
                </a:moveTo>
                <a:cubicBezTo>
                  <a:pt x="0" y="68895"/>
                  <a:pt x="9879" y="45046"/>
                  <a:pt x="27462" y="27462"/>
                </a:cubicBezTo>
                <a:cubicBezTo>
                  <a:pt x="45046" y="9878"/>
                  <a:pt x="68895" y="0"/>
                  <a:pt x="93762" y="0"/>
                </a:cubicBezTo>
                <a:lnTo>
                  <a:pt x="1468933" y="0"/>
                </a:lnTo>
                <a:cubicBezTo>
                  <a:pt x="1493800" y="0"/>
                  <a:pt x="1517649" y="9879"/>
                  <a:pt x="1535233" y="27462"/>
                </a:cubicBezTo>
                <a:cubicBezTo>
                  <a:pt x="1552817" y="45046"/>
                  <a:pt x="1562695" y="68895"/>
                  <a:pt x="1562695" y="93762"/>
                </a:cubicBezTo>
                <a:lnTo>
                  <a:pt x="1562695" y="843855"/>
                </a:lnTo>
                <a:cubicBezTo>
                  <a:pt x="1562695" y="868722"/>
                  <a:pt x="1552817" y="892571"/>
                  <a:pt x="1535233" y="910155"/>
                </a:cubicBezTo>
                <a:cubicBezTo>
                  <a:pt x="1517649" y="927739"/>
                  <a:pt x="1493800" y="937617"/>
                  <a:pt x="1468933" y="937617"/>
                </a:cubicBezTo>
                <a:lnTo>
                  <a:pt x="93762" y="937617"/>
                </a:lnTo>
                <a:cubicBezTo>
                  <a:pt x="68895" y="937617"/>
                  <a:pt x="45046" y="927738"/>
                  <a:pt x="27462" y="910155"/>
                </a:cubicBezTo>
                <a:cubicBezTo>
                  <a:pt x="9878" y="892571"/>
                  <a:pt x="0" y="868722"/>
                  <a:pt x="0" y="843855"/>
                </a:cubicBezTo>
                <a:lnTo>
                  <a:pt x="0" y="93762"/>
                </a:lnTo>
                <a:close/>
              </a:path>
            </a:pathLst>
          </a:custGeom>
          <a:solidFill>
            <a:schemeClr val="accent6">
              <a:lumMod val="75000"/>
            </a:schemeClr>
          </a:solidFill>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txBody>
          <a:bodyPr lIns="179862" tIns="179862" rIns="179862" bIns="179862" spcCol="1270" anchor="ctr"/>
          <a:lstStyle/>
          <a:p>
            <a:pPr algn="ctr" defTabSz="1778000">
              <a:lnSpc>
                <a:spcPct val="90000"/>
              </a:lnSpc>
              <a:spcAft>
                <a:spcPct val="35000"/>
              </a:spcAft>
              <a:defRPr/>
            </a:pPr>
            <a:r>
              <a:rPr lang="zh-TW" altLang="en-US" sz="3600" dirty="0">
                <a:latin typeface="標楷體" pitchFamily="65" charset="-120"/>
                <a:ea typeface="標楷體" pitchFamily="65" charset="-120"/>
              </a:rPr>
              <a:t>公告最後評鑑結果</a:t>
            </a:r>
            <a:r>
              <a:rPr lang="en-US" altLang="zh-TW" sz="3600" dirty="0">
                <a:latin typeface="標楷體" pitchFamily="65" charset="-120"/>
                <a:ea typeface="標楷體" pitchFamily="65" charset="-120"/>
              </a:rPr>
              <a:t>(</a:t>
            </a:r>
            <a:r>
              <a:rPr lang="zh-TW" altLang="en-US" sz="3600" dirty="0">
                <a:latin typeface="標楷體" pitchFamily="65" charset="-120"/>
                <a:ea typeface="標楷體" pitchFamily="65" charset="-120"/>
              </a:rPr>
              <a:t>排名</a:t>
            </a:r>
            <a:r>
              <a:rPr lang="zh-TW" altLang="en-US" sz="3600" u="sng" dirty="0" smtClean="0">
                <a:latin typeface="標楷體" pitchFamily="65" charset="-120"/>
                <a:ea typeface="標楷體" pitchFamily="65" charset="-120"/>
              </a:rPr>
              <a:t>前</a:t>
            </a:r>
            <a:r>
              <a:rPr lang="en-US" altLang="zh-TW" sz="3600" u="sng" dirty="0" smtClean="0">
                <a:latin typeface="標楷體" pitchFamily="65" charset="-120"/>
                <a:ea typeface="標楷體" pitchFamily="65" charset="-120"/>
              </a:rPr>
              <a:t>50%</a:t>
            </a:r>
            <a:r>
              <a:rPr lang="en-US" altLang="zh-TW" sz="3600" dirty="0" smtClean="0">
                <a:latin typeface="標楷體" pitchFamily="65" charset="-120"/>
                <a:ea typeface="標楷體" pitchFamily="65" charset="-120"/>
              </a:rPr>
              <a:t>)</a:t>
            </a:r>
            <a:endParaRPr lang="zh-TW" altLang="en-US" sz="36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標題 1"/>
          <p:cNvSpPr>
            <a:spLocks noGrp="1"/>
          </p:cNvSpPr>
          <p:nvPr>
            <p:ph type="title"/>
          </p:nvPr>
        </p:nvSpPr>
        <p:spPr>
          <a:xfrm>
            <a:off x="1192676" y="0"/>
            <a:ext cx="7498080" cy="1143000"/>
          </a:xfrm>
          <a:extLst/>
        </p:spPr>
        <p:txBody>
          <a:bodyPr/>
          <a:lstStyle/>
          <a:p>
            <a:pPr algn="ctr">
              <a:defRPr/>
            </a:pPr>
            <a:r>
              <a:rPr lang="zh-TW" altLang="en-US" sz="3600" b="1" dirty="0" smtClean="0">
                <a:latin typeface="標楷體" panose="03000509000000000000" pitchFamily="65" charset="-120"/>
                <a:ea typeface="標楷體" panose="03000509000000000000" pitchFamily="65" charset="-120"/>
              </a:rPr>
              <a:t>評分方式說明</a:t>
            </a:r>
          </a:p>
        </p:txBody>
      </p:sp>
      <p:sp>
        <p:nvSpPr>
          <p:cNvPr id="4" name="投影片編號版面配置區 3"/>
          <p:cNvSpPr>
            <a:spLocks noGrp="1"/>
          </p:cNvSpPr>
          <p:nvPr>
            <p:ph type="sldNum" sz="quarter" idx="12"/>
          </p:nvPr>
        </p:nvSpPr>
        <p:spPr/>
        <p:txBody>
          <a:bodyPr/>
          <a:lstStyle/>
          <a:p>
            <a:pPr>
              <a:defRPr/>
            </a:pPr>
            <a:fld id="{4470ECBB-68B0-404B-80DA-90892AF12680}" type="slidenum">
              <a:rPr lang="zh-TW" altLang="en-US" smtClean="0"/>
              <a:pPr>
                <a:defRPr/>
              </a:pPr>
              <a:t>13</a:t>
            </a:fld>
            <a:endParaRPr lang="zh-TW" altLang="en-US"/>
          </a:p>
        </p:txBody>
      </p:sp>
      <p:pic>
        <p:nvPicPr>
          <p:cNvPr id="27650" name="Picture 2"/>
          <p:cNvPicPr>
            <a:picLocks noChangeAspect="1" noChangeArrowheads="1"/>
          </p:cNvPicPr>
          <p:nvPr/>
        </p:nvPicPr>
        <p:blipFill>
          <a:blip r:embed="rId2" cstate="print"/>
          <a:srcRect/>
          <a:stretch>
            <a:fillRect/>
          </a:stretch>
        </p:blipFill>
        <p:spPr bwMode="auto">
          <a:xfrm>
            <a:off x="0" y="980727"/>
            <a:ext cx="9144000" cy="5918071"/>
          </a:xfrm>
          <a:prstGeom prst="rect">
            <a:avLst/>
          </a:prstGeom>
          <a:noFill/>
          <a:ln w="9525">
            <a:noFill/>
            <a:miter lim="800000"/>
            <a:headEnd/>
            <a:tailEnd/>
          </a:ln>
        </p:spPr>
      </p:pic>
      <p:pic>
        <p:nvPicPr>
          <p:cNvPr id="29" name="圖片 28" descr="未命名3.jpg"/>
          <p:cNvPicPr>
            <a:picLocks noChangeAspect="1"/>
          </p:cNvPicPr>
          <p:nvPr/>
        </p:nvPicPr>
        <p:blipFill>
          <a:blip r:embed="rId3" cstate="print"/>
          <a:stretch>
            <a:fillRect/>
          </a:stretch>
        </p:blipFill>
        <p:spPr>
          <a:xfrm>
            <a:off x="0" y="914400"/>
            <a:ext cx="9144000" cy="5943600"/>
          </a:xfrm>
          <a:prstGeom prst="rect">
            <a:avLst/>
          </a:prstGeom>
        </p:spPr>
      </p:pic>
      <p:sp>
        <p:nvSpPr>
          <p:cNvPr id="30" name="流程圖: 人工作業 29"/>
          <p:cNvSpPr/>
          <p:nvPr/>
        </p:nvSpPr>
        <p:spPr>
          <a:xfrm>
            <a:off x="500497" y="4750734"/>
            <a:ext cx="692179" cy="1872208"/>
          </a:xfrm>
          <a:prstGeom prst="flowChartManualOperati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2800" dirty="0">
                <a:latin typeface="標楷體" panose="03000509000000000000" pitchFamily="65" charset="-120"/>
                <a:ea typeface="標楷體" panose="03000509000000000000" pitchFamily="65" charset="-120"/>
              </a:rPr>
              <a:t>第一屆</a:t>
            </a:r>
          </a:p>
        </p:txBody>
      </p:sp>
      <p:sp>
        <p:nvSpPr>
          <p:cNvPr id="31" name="橢圓 30"/>
          <p:cNvSpPr/>
          <p:nvPr/>
        </p:nvSpPr>
        <p:spPr>
          <a:xfrm>
            <a:off x="179512" y="3429000"/>
            <a:ext cx="1296144" cy="129614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800" dirty="0" smtClean="0">
                <a:latin typeface="Arial Rounded MT Bold" panose="020F0704030504030204" pitchFamily="34" charset="0"/>
              </a:rPr>
              <a:t>20%</a:t>
            </a:r>
            <a:endParaRPr lang="zh-TW" altLang="en-US" sz="2800" dirty="0">
              <a:latin typeface="Arial Rounded MT Bold" panose="020F0704030504030204" pitchFamily="34" charset="0"/>
            </a:endParaRPr>
          </a:p>
        </p:txBody>
      </p:sp>
      <p:sp>
        <p:nvSpPr>
          <p:cNvPr id="32" name="流程圖: 人工作業 31"/>
          <p:cNvSpPr/>
          <p:nvPr/>
        </p:nvSpPr>
        <p:spPr>
          <a:xfrm>
            <a:off x="3491880" y="4077072"/>
            <a:ext cx="648071" cy="2551681"/>
          </a:xfrm>
          <a:prstGeom prst="flowChartManualOperati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2800" dirty="0" smtClean="0">
                <a:latin typeface="標楷體" panose="03000509000000000000" pitchFamily="65" charset="-120"/>
                <a:ea typeface="標楷體" panose="03000509000000000000" pitchFamily="65" charset="-120"/>
              </a:rPr>
              <a:t>第二屆</a:t>
            </a:r>
            <a:endParaRPr lang="zh-TW" altLang="en-US" sz="2800" dirty="0">
              <a:latin typeface="標楷體" panose="03000509000000000000" pitchFamily="65" charset="-120"/>
              <a:ea typeface="標楷體" panose="03000509000000000000" pitchFamily="65" charset="-120"/>
            </a:endParaRPr>
          </a:p>
        </p:txBody>
      </p:sp>
      <p:sp>
        <p:nvSpPr>
          <p:cNvPr id="33" name="橢圓 32"/>
          <p:cNvSpPr/>
          <p:nvPr/>
        </p:nvSpPr>
        <p:spPr>
          <a:xfrm>
            <a:off x="3059832" y="2420888"/>
            <a:ext cx="1584176" cy="158417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3600" b="1" dirty="0" smtClean="0">
                <a:latin typeface="Arial Rounded MT Bold" panose="020F0704030504030204" pitchFamily="34" charset="0"/>
              </a:rPr>
              <a:t>50%</a:t>
            </a:r>
            <a:endParaRPr lang="zh-TW" altLang="en-US" sz="3600" b="1" dirty="0">
              <a:latin typeface="Arial Rounded MT Bold" panose="020F0704030504030204" pitchFamily="34" charset="0"/>
            </a:endParaRPr>
          </a:p>
        </p:txBody>
      </p:sp>
      <p:sp>
        <p:nvSpPr>
          <p:cNvPr id="34" name="流程圖: 人工作業 33"/>
          <p:cNvSpPr/>
          <p:nvPr/>
        </p:nvSpPr>
        <p:spPr>
          <a:xfrm>
            <a:off x="7164288" y="3356992"/>
            <a:ext cx="980211" cy="3303162"/>
          </a:xfrm>
          <a:prstGeom prst="flowChartManualOperati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TW" altLang="en-US" sz="2800" dirty="0" smtClean="0">
                <a:latin typeface="標楷體" panose="03000509000000000000" pitchFamily="65" charset="-120"/>
                <a:ea typeface="標楷體" panose="03000509000000000000" pitchFamily="65" charset="-120"/>
              </a:rPr>
              <a:t>第三屆</a:t>
            </a:r>
            <a:endParaRPr lang="zh-TW" altLang="en-US" sz="2800" dirty="0">
              <a:latin typeface="標楷體" panose="03000509000000000000" pitchFamily="65" charset="-120"/>
              <a:ea typeface="標楷體" panose="03000509000000000000" pitchFamily="65" charset="-120"/>
            </a:endParaRPr>
          </a:p>
        </p:txBody>
      </p:sp>
      <p:sp>
        <p:nvSpPr>
          <p:cNvPr id="35" name="橢圓 34"/>
          <p:cNvSpPr/>
          <p:nvPr/>
        </p:nvSpPr>
        <p:spPr>
          <a:xfrm>
            <a:off x="6300192" y="764704"/>
            <a:ext cx="2592288" cy="252028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4800" b="1" dirty="0" smtClean="0">
                <a:latin typeface="Arial Rounded MT Bold" panose="020F0704030504030204" pitchFamily="34" charset="0"/>
              </a:rPr>
              <a:t>100%</a:t>
            </a:r>
            <a:endParaRPr lang="zh-TW" altLang="en-US" sz="4800" b="1" dirty="0">
              <a:latin typeface="Arial Rounded MT Bold" panose="020F0704030504030204" pitchFamily="34" charset="0"/>
            </a:endParaRPr>
          </a:p>
        </p:txBody>
      </p:sp>
      <p:cxnSp>
        <p:nvCxnSpPr>
          <p:cNvPr id="36" name="直線單箭頭接點 35"/>
          <p:cNvCxnSpPr/>
          <p:nvPr/>
        </p:nvCxnSpPr>
        <p:spPr>
          <a:xfrm flipV="1">
            <a:off x="1482632" y="3429000"/>
            <a:ext cx="1505192" cy="648072"/>
          </a:xfrm>
          <a:prstGeom prst="straightConnector1">
            <a:avLst/>
          </a:prstGeom>
          <a:ln w="76200">
            <a:tailEnd type="arrow"/>
          </a:ln>
        </p:spPr>
        <p:style>
          <a:lnRef idx="2">
            <a:schemeClr val="accent2"/>
          </a:lnRef>
          <a:fillRef idx="0">
            <a:schemeClr val="accent2"/>
          </a:fillRef>
          <a:effectRef idx="1">
            <a:schemeClr val="accent2"/>
          </a:effectRef>
          <a:fontRef idx="minor">
            <a:schemeClr val="tx1"/>
          </a:fontRef>
        </p:style>
      </p:cxnSp>
      <p:cxnSp>
        <p:nvCxnSpPr>
          <p:cNvPr id="40" name="直線單箭頭接點 39"/>
          <p:cNvCxnSpPr/>
          <p:nvPr/>
        </p:nvCxnSpPr>
        <p:spPr>
          <a:xfrm flipV="1">
            <a:off x="4572000" y="2204864"/>
            <a:ext cx="1728192" cy="720080"/>
          </a:xfrm>
          <a:prstGeom prst="straightConnector1">
            <a:avLst/>
          </a:prstGeom>
          <a:ln w="76200">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grpId="0" nodeType="after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childTnLst>
                          </p:cTn>
                        </p:par>
                        <p:par>
                          <p:cTn id="11" fill="hold">
                            <p:stCondLst>
                              <p:cond delay="500"/>
                            </p:stCondLst>
                            <p:childTnLst>
                              <p:par>
                                <p:cTn id="12" presetID="6" presetClass="entr" presetSubtype="16" fill="hold" grpId="0"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circle(in)">
                                      <p:cBhvr>
                                        <p:cTn id="14" dur="1000"/>
                                        <p:tgtEl>
                                          <p:spTgt spid="31"/>
                                        </p:tgtEl>
                                      </p:cBhvr>
                                    </p:animEffect>
                                  </p:childTnLst>
                                </p:cTn>
                              </p:par>
                            </p:childTnLst>
                          </p:cTn>
                        </p:par>
                        <p:par>
                          <p:cTn id="15" fill="hold">
                            <p:stCondLst>
                              <p:cond delay="1500"/>
                            </p:stCondLst>
                            <p:childTnLst>
                              <p:par>
                                <p:cTn id="16" presetID="22" presetClass="entr" presetSubtype="4" fill="hold" nodeType="afterEffect">
                                  <p:stCondLst>
                                    <p:cond delay="500"/>
                                  </p:stCondLst>
                                  <p:childTnLst>
                                    <p:set>
                                      <p:cBhvr>
                                        <p:cTn id="17" dur="1" fill="hold">
                                          <p:stCondLst>
                                            <p:cond delay="0"/>
                                          </p:stCondLst>
                                        </p:cTn>
                                        <p:tgtEl>
                                          <p:spTgt spid="36"/>
                                        </p:tgtEl>
                                        <p:attrNameLst>
                                          <p:attrName>style.visibility</p:attrName>
                                        </p:attrNameLst>
                                      </p:cBhvr>
                                      <p:to>
                                        <p:strVal val="visible"/>
                                      </p:to>
                                    </p:set>
                                    <p:animEffect transition="in" filter="wipe(down)">
                                      <p:cBhvr>
                                        <p:cTn id="18" dur="500"/>
                                        <p:tgtEl>
                                          <p:spTgt spid="36"/>
                                        </p:tgtEl>
                                      </p:cBhvr>
                                    </p:animEffect>
                                  </p:childTnLst>
                                </p:cTn>
                              </p:par>
                            </p:childTnLst>
                          </p:cTn>
                        </p:par>
                        <p:par>
                          <p:cTn id="19" fill="hold">
                            <p:stCondLst>
                              <p:cond delay="2500"/>
                            </p:stCondLst>
                            <p:childTnLst>
                              <p:par>
                                <p:cTn id="20" presetID="2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down)">
                                      <p:cBhvr>
                                        <p:cTn id="22" dur="500"/>
                                        <p:tgtEl>
                                          <p:spTgt spid="32"/>
                                        </p:tgtEl>
                                      </p:cBhvr>
                                    </p:animEffect>
                                  </p:childTnLst>
                                </p:cTn>
                              </p:par>
                            </p:childTnLst>
                          </p:cTn>
                        </p:par>
                        <p:par>
                          <p:cTn id="23" fill="hold">
                            <p:stCondLst>
                              <p:cond delay="3000"/>
                            </p:stCondLst>
                            <p:childTnLst>
                              <p:par>
                                <p:cTn id="24" presetID="6" presetClass="entr" presetSubtype="16"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circle(in)">
                                      <p:cBhvr>
                                        <p:cTn id="26" dur="1000"/>
                                        <p:tgtEl>
                                          <p:spTgt spid="33"/>
                                        </p:tgtEl>
                                      </p:cBhvr>
                                    </p:animEffect>
                                  </p:childTnLst>
                                </p:cTn>
                              </p:par>
                            </p:childTnLst>
                          </p:cTn>
                        </p:par>
                        <p:par>
                          <p:cTn id="27" fill="hold">
                            <p:stCondLst>
                              <p:cond delay="4000"/>
                            </p:stCondLst>
                            <p:childTnLst>
                              <p:par>
                                <p:cTn id="28" presetID="22" presetClass="entr" presetSubtype="4" fill="hold"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down)">
                                      <p:cBhvr>
                                        <p:cTn id="30" dur="500"/>
                                        <p:tgtEl>
                                          <p:spTgt spid="40"/>
                                        </p:tgtEl>
                                      </p:cBhvr>
                                    </p:animEffect>
                                  </p:childTnLst>
                                </p:cTn>
                              </p:par>
                            </p:childTnLst>
                          </p:cTn>
                        </p:par>
                        <p:par>
                          <p:cTn id="31" fill="hold">
                            <p:stCondLst>
                              <p:cond delay="4500"/>
                            </p:stCondLst>
                            <p:childTnLst>
                              <p:par>
                                <p:cTn id="32" presetID="22" presetClass="entr" presetSubtype="4"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down)">
                                      <p:cBhvr>
                                        <p:cTn id="34" dur="500"/>
                                        <p:tgtEl>
                                          <p:spTgt spid="34"/>
                                        </p:tgtEl>
                                      </p:cBhvr>
                                    </p:animEffect>
                                  </p:childTnLst>
                                </p:cTn>
                              </p:par>
                            </p:childTnLst>
                          </p:cTn>
                        </p:par>
                        <p:par>
                          <p:cTn id="35" fill="hold">
                            <p:stCondLst>
                              <p:cond delay="5000"/>
                            </p:stCondLst>
                            <p:childTnLst>
                              <p:par>
                                <p:cTn id="36" presetID="6"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circle(in)">
                                      <p:cBhvr>
                                        <p:cTn id="38"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67544" y="332656"/>
            <a:ext cx="8229600" cy="936104"/>
          </a:xfrm>
        </p:spPr>
        <p:txBody>
          <a:bodyPr/>
          <a:lstStyle/>
          <a:p>
            <a:pPr algn="ctr">
              <a:defRPr/>
            </a:pPr>
            <a:r>
              <a:rPr lang="zh-TW" altLang="en-US" sz="3600" b="1" dirty="0" smtClean="0">
                <a:latin typeface="標楷體" panose="03000509000000000000" pitchFamily="65" charset="-120"/>
                <a:ea typeface="標楷體" panose="03000509000000000000" pitchFamily="65" charset="-120"/>
              </a:rPr>
              <a:t>第</a:t>
            </a:r>
            <a:r>
              <a:rPr lang="zh-TW" altLang="en-US" sz="3600" b="1" dirty="0">
                <a:latin typeface="標楷體" panose="03000509000000000000" pitchFamily="65" charset="-120"/>
                <a:ea typeface="標楷體" panose="03000509000000000000" pitchFamily="65" charset="-120"/>
              </a:rPr>
              <a:t>二</a:t>
            </a:r>
            <a:r>
              <a:rPr lang="zh-TW" altLang="en-US" sz="3600" b="1" dirty="0" smtClean="0">
                <a:latin typeface="標楷體" panose="03000509000000000000" pitchFamily="65" charset="-120"/>
                <a:ea typeface="標楷體" panose="03000509000000000000" pitchFamily="65" charset="-120"/>
              </a:rPr>
              <a:t>屆評鑑工作展開</a:t>
            </a:r>
            <a:endParaRPr lang="zh-TW" altLang="en-US" sz="3600" b="1" dirty="0">
              <a:latin typeface="標楷體" panose="03000509000000000000" pitchFamily="65" charset="-120"/>
              <a:ea typeface="標楷體" panose="03000509000000000000" pitchFamily="65" charset="-120"/>
            </a:endParaRPr>
          </a:p>
        </p:txBody>
      </p:sp>
      <p:sp>
        <p:nvSpPr>
          <p:cNvPr id="14" name="投影片編號版面配置區 3"/>
          <p:cNvSpPr>
            <a:spLocks noGrp="1"/>
          </p:cNvSpPr>
          <p:nvPr>
            <p:ph type="sldNum" sz="quarter" idx="12"/>
          </p:nvPr>
        </p:nvSpPr>
        <p:spPr>
          <a:xfrm>
            <a:off x="7596188" y="6356350"/>
            <a:ext cx="1090612" cy="365125"/>
          </a:xfrm>
        </p:spPr>
        <p:txBody>
          <a:bodyPr/>
          <a:lstStyle/>
          <a:p>
            <a:pPr>
              <a:defRPr/>
            </a:pPr>
            <a:fld id="{1BCC24AA-E69A-459B-A6DC-BEBF9FF688E1}" type="slidenum">
              <a:rPr lang="zh-TW" altLang="en-US" smtClean="0"/>
              <a:pPr>
                <a:defRPr/>
              </a:pPr>
              <a:t>14</a:t>
            </a:fld>
            <a:endParaRPr lang="zh-TW" altLang="en-US" dirty="0"/>
          </a:p>
        </p:txBody>
      </p:sp>
      <p:sp>
        <p:nvSpPr>
          <p:cNvPr id="5" name="手繪多邊形 4"/>
          <p:cNvSpPr/>
          <p:nvPr/>
        </p:nvSpPr>
        <p:spPr>
          <a:xfrm>
            <a:off x="1054959" y="1270798"/>
            <a:ext cx="1600546" cy="1204889"/>
          </a:xfrm>
          <a:custGeom>
            <a:avLst/>
            <a:gdLst>
              <a:gd name="connsiteX0" fmla="*/ 0 w 1600546"/>
              <a:gd name="connsiteY0" fmla="*/ 200819 h 1204889"/>
              <a:gd name="connsiteX1" fmla="*/ 200819 w 1600546"/>
              <a:gd name="connsiteY1" fmla="*/ 0 h 1204889"/>
              <a:gd name="connsiteX2" fmla="*/ 1399727 w 1600546"/>
              <a:gd name="connsiteY2" fmla="*/ 0 h 1204889"/>
              <a:gd name="connsiteX3" fmla="*/ 1600546 w 1600546"/>
              <a:gd name="connsiteY3" fmla="*/ 200819 h 1204889"/>
              <a:gd name="connsiteX4" fmla="*/ 1600546 w 1600546"/>
              <a:gd name="connsiteY4" fmla="*/ 1004070 h 1204889"/>
              <a:gd name="connsiteX5" fmla="*/ 1399727 w 1600546"/>
              <a:gd name="connsiteY5" fmla="*/ 1204889 h 1204889"/>
              <a:gd name="connsiteX6" fmla="*/ 200819 w 1600546"/>
              <a:gd name="connsiteY6" fmla="*/ 1204889 h 1204889"/>
              <a:gd name="connsiteX7" fmla="*/ 0 w 1600546"/>
              <a:gd name="connsiteY7" fmla="*/ 1004070 h 1204889"/>
              <a:gd name="connsiteX8" fmla="*/ 0 w 1600546"/>
              <a:gd name="connsiteY8" fmla="*/ 200819 h 120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0546" h="1204889">
                <a:moveTo>
                  <a:pt x="0" y="200819"/>
                </a:moveTo>
                <a:cubicBezTo>
                  <a:pt x="0" y="89910"/>
                  <a:pt x="89910" y="0"/>
                  <a:pt x="200819" y="0"/>
                </a:cubicBezTo>
                <a:lnTo>
                  <a:pt x="1399727" y="0"/>
                </a:lnTo>
                <a:cubicBezTo>
                  <a:pt x="1510636" y="0"/>
                  <a:pt x="1600546" y="89910"/>
                  <a:pt x="1600546" y="200819"/>
                </a:cubicBezTo>
                <a:lnTo>
                  <a:pt x="1600546" y="1004070"/>
                </a:lnTo>
                <a:cubicBezTo>
                  <a:pt x="1600546" y="1114979"/>
                  <a:pt x="1510636" y="1204889"/>
                  <a:pt x="1399727" y="1204889"/>
                </a:cubicBezTo>
                <a:lnTo>
                  <a:pt x="200819" y="1204889"/>
                </a:lnTo>
                <a:cubicBezTo>
                  <a:pt x="89910" y="1204889"/>
                  <a:pt x="0" y="1114979"/>
                  <a:pt x="0" y="1004070"/>
                </a:cubicBezTo>
                <a:lnTo>
                  <a:pt x="0" y="200819"/>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86758" tIns="86758" rIns="86758" bIns="86758" numCol="1" spcCol="1270" anchor="ctr" anchorCtr="0">
            <a:noAutofit/>
          </a:bodyPr>
          <a:lstStyle/>
          <a:p>
            <a:pPr lvl="0" algn="ctr" defTabSz="977900">
              <a:lnSpc>
                <a:spcPct val="90000"/>
              </a:lnSpc>
              <a:spcBef>
                <a:spcPct val="0"/>
              </a:spcBef>
              <a:spcAft>
                <a:spcPct val="35000"/>
              </a:spcAft>
            </a:pPr>
            <a:r>
              <a:rPr lang="zh-TW" altLang="en-US" sz="2200" b="1" kern="1200" dirty="0" smtClean="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研議指標</a:t>
            </a:r>
            <a:endParaRPr lang="en-US" altLang="zh-TW" sz="2200" b="1" kern="1200" dirty="0" smtClean="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endParaRPr>
          </a:p>
          <a:p>
            <a:pPr lvl="0" algn="ctr" defTabSz="977900">
              <a:lnSpc>
                <a:spcPct val="90000"/>
              </a:lnSpc>
              <a:spcBef>
                <a:spcPct val="0"/>
              </a:spcBef>
              <a:spcAft>
                <a:spcPct val="35000"/>
              </a:spcAft>
            </a:pPr>
            <a:r>
              <a:rPr lang="en-US" altLang="zh-TW" sz="1600" kern="1200" dirty="0" smtClean="0">
                <a:solidFill>
                  <a:srgbClr val="FFFF00"/>
                </a:solidFill>
                <a:latin typeface="標楷體" pitchFamily="65" charset="-120"/>
                <a:ea typeface="標楷體" pitchFamily="65" charset="-120"/>
              </a:rPr>
              <a:t>(103</a:t>
            </a:r>
            <a:r>
              <a:rPr lang="zh-TW" altLang="en-US" sz="1600" kern="1200" dirty="0" smtClean="0">
                <a:solidFill>
                  <a:srgbClr val="FFFF00"/>
                </a:solidFill>
                <a:latin typeface="標楷體" pitchFamily="65" charset="-120"/>
                <a:ea typeface="標楷體" pitchFamily="65" charset="-120"/>
              </a:rPr>
              <a:t>年</a:t>
            </a:r>
            <a:r>
              <a:rPr lang="en-US" altLang="zh-TW" sz="1600" kern="1200" dirty="0" smtClean="0">
                <a:solidFill>
                  <a:srgbClr val="FFFF00"/>
                </a:solidFill>
                <a:latin typeface="標楷體" pitchFamily="65" charset="-120"/>
                <a:ea typeface="標楷體" pitchFamily="65" charset="-120"/>
              </a:rPr>
              <a:t>10</a:t>
            </a:r>
            <a:r>
              <a:rPr lang="zh-TW" altLang="en-US" sz="1600" kern="1200" dirty="0" smtClean="0">
                <a:solidFill>
                  <a:srgbClr val="FFFF00"/>
                </a:solidFill>
                <a:latin typeface="標楷體" pitchFamily="65" charset="-120"/>
                <a:ea typeface="標楷體" pitchFamily="65" charset="-120"/>
              </a:rPr>
              <a:t>月</a:t>
            </a:r>
            <a:r>
              <a:rPr lang="en-US" altLang="zh-TW" sz="1600" kern="1200" dirty="0" smtClean="0">
                <a:solidFill>
                  <a:srgbClr val="FFFF00"/>
                </a:solidFill>
                <a:latin typeface="標楷體" pitchFamily="65" charset="-120"/>
                <a:ea typeface="標楷體" pitchFamily="65" charset="-120"/>
              </a:rPr>
              <a:t>)</a:t>
            </a:r>
            <a:endParaRPr lang="zh-TW" altLang="en-US" sz="1600" kern="1200" dirty="0">
              <a:solidFill>
                <a:srgbClr val="FFFF00"/>
              </a:solidFill>
              <a:latin typeface="標楷體" pitchFamily="65" charset="-120"/>
              <a:ea typeface="標楷體" pitchFamily="65" charset="-120"/>
            </a:endParaRPr>
          </a:p>
        </p:txBody>
      </p:sp>
      <p:sp>
        <p:nvSpPr>
          <p:cNvPr id="7" name="向上箭號 6"/>
          <p:cNvSpPr/>
          <p:nvPr/>
        </p:nvSpPr>
        <p:spPr>
          <a:xfrm rot="10714786">
            <a:off x="1731965" y="2547068"/>
            <a:ext cx="278903" cy="359743"/>
          </a:xfrm>
          <a:prstGeom prst="upArrow">
            <a:avLst/>
          </a:prstGeom>
        </p:spPr>
        <p:style>
          <a:lnRef idx="0">
            <a:schemeClr val="accent6"/>
          </a:lnRef>
          <a:fillRef idx="3">
            <a:schemeClr val="accent6"/>
          </a:fillRef>
          <a:effectRef idx="3">
            <a:schemeClr val="accent6"/>
          </a:effectRef>
          <a:fontRef idx="minor">
            <a:schemeClr val="lt1"/>
          </a:fontRef>
        </p:style>
      </p:sp>
      <p:sp>
        <p:nvSpPr>
          <p:cNvPr id="8" name="手繪多邊形 7"/>
          <p:cNvSpPr/>
          <p:nvPr/>
        </p:nvSpPr>
        <p:spPr>
          <a:xfrm>
            <a:off x="1054963" y="2951624"/>
            <a:ext cx="1690178" cy="1458806"/>
          </a:xfrm>
          <a:custGeom>
            <a:avLst/>
            <a:gdLst>
              <a:gd name="connsiteX0" fmla="*/ 0 w 1690178"/>
              <a:gd name="connsiteY0" fmla="*/ 243139 h 1458806"/>
              <a:gd name="connsiteX1" fmla="*/ 243139 w 1690178"/>
              <a:gd name="connsiteY1" fmla="*/ 0 h 1458806"/>
              <a:gd name="connsiteX2" fmla="*/ 1447039 w 1690178"/>
              <a:gd name="connsiteY2" fmla="*/ 0 h 1458806"/>
              <a:gd name="connsiteX3" fmla="*/ 1690178 w 1690178"/>
              <a:gd name="connsiteY3" fmla="*/ 243139 h 1458806"/>
              <a:gd name="connsiteX4" fmla="*/ 1690178 w 1690178"/>
              <a:gd name="connsiteY4" fmla="*/ 1215667 h 1458806"/>
              <a:gd name="connsiteX5" fmla="*/ 1447039 w 1690178"/>
              <a:gd name="connsiteY5" fmla="*/ 1458806 h 1458806"/>
              <a:gd name="connsiteX6" fmla="*/ 243139 w 1690178"/>
              <a:gd name="connsiteY6" fmla="*/ 1458806 h 1458806"/>
              <a:gd name="connsiteX7" fmla="*/ 0 w 1690178"/>
              <a:gd name="connsiteY7" fmla="*/ 1215667 h 1458806"/>
              <a:gd name="connsiteX8" fmla="*/ 0 w 1690178"/>
              <a:gd name="connsiteY8" fmla="*/ 243139 h 145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178" h="1458806">
                <a:moveTo>
                  <a:pt x="0" y="243139"/>
                </a:moveTo>
                <a:cubicBezTo>
                  <a:pt x="0" y="108857"/>
                  <a:pt x="108857" y="0"/>
                  <a:pt x="243139" y="0"/>
                </a:cubicBezTo>
                <a:lnTo>
                  <a:pt x="1447039" y="0"/>
                </a:lnTo>
                <a:cubicBezTo>
                  <a:pt x="1581321" y="0"/>
                  <a:pt x="1690178" y="108857"/>
                  <a:pt x="1690178" y="243139"/>
                </a:cubicBezTo>
                <a:lnTo>
                  <a:pt x="1690178" y="1215667"/>
                </a:lnTo>
                <a:cubicBezTo>
                  <a:pt x="1690178" y="1349949"/>
                  <a:pt x="1581321" y="1458806"/>
                  <a:pt x="1447039" y="1458806"/>
                </a:cubicBezTo>
                <a:lnTo>
                  <a:pt x="243139" y="1458806"/>
                </a:lnTo>
                <a:cubicBezTo>
                  <a:pt x="108857" y="1458806"/>
                  <a:pt x="0" y="1349949"/>
                  <a:pt x="0" y="1215667"/>
                </a:cubicBezTo>
                <a:lnTo>
                  <a:pt x="0" y="243139"/>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99153" tIns="99153" rIns="99153" bIns="99153" numCol="1" spcCol="1270" anchor="ctr" anchorCtr="0">
            <a:noAutofit/>
          </a:bodyPr>
          <a:lstStyle/>
          <a:p>
            <a:pPr lvl="0" algn="ctr" defTabSz="977900">
              <a:lnSpc>
                <a:spcPct val="90000"/>
              </a:lnSpc>
              <a:spcBef>
                <a:spcPct val="0"/>
              </a:spcBef>
              <a:spcAft>
                <a:spcPct val="35000"/>
              </a:spcAft>
            </a:pPr>
            <a:r>
              <a:rPr lang="zh-TW" altLang="en-US" sz="2200" b="1" kern="1200" dirty="0" smtClean="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公布指標及作業方式</a:t>
            </a:r>
            <a:r>
              <a:rPr lang="en-US" altLang="zh-TW" sz="1600" kern="1200" dirty="0" smtClean="0">
                <a:solidFill>
                  <a:srgbClr val="FFFF00"/>
                </a:solidFill>
                <a:latin typeface="標楷體" panose="03000509000000000000" pitchFamily="65" charset="-120"/>
                <a:ea typeface="標楷體" panose="03000509000000000000" pitchFamily="65" charset="-120"/>
              </a:rPr>
              <a:t>(103</a:t>
            </a:r>
            <a:r>
              <a:rPr lang="zh-TW" altLang="en-US" sz="1600" kern="1200" dirty="0" smtClean="0">
                <a:solidFill>
                  <a:srgbClr val="FFFF00"/>
                </a:solidFill>
                <a:latin typeface="標楷體" pitchFamily="65" charset="-120"/>
                <a:ea typeface="標楷體" pitchFamily="65" charset="-120"/>
              </a:rPr>
              <a:t>年</a:t>
            </a:r>
            <a:r>
              <a:rPr lang="en-US" altLang="zh-TW" sz="1600" kern="1200" dirty="0" smtClean="0">
                <a:solidFill>
                  <a:srgbClr val="FFFF00"/>
                </a:solidFill>
                <a:latin typeface="標楷體" pitchFamily="65" charset="-120"/>
                <a:ea typeface="標楷體" pitchFamily="65" charset="-120"/>
              </a:rPr>
              <a:t>12</a:t>
            </a:r>
            <a:r>
              <a:rPr lang="zh-TW" altLang="en-US" sz="1600" kern="1200" dirty="0" smtClean="0">
                <a:solidFill>
                  <a:srgbClr val="FFFF00"/>
                </a:solidFill>
                <a:latin typeface="標楷體" pitchFamily="65" charset="-120"/>
                <a:ea typeface="標楷體" pitchFamily="65" charset="-120"/>
              </a:rPr>
              <a:t>月</a:t>
            </a:r>
            <a:r>
              <a:rPr lang="en-US" altLang="zh-TW" sz="1600" kern="1200" dirty="0" smtClean="0">
                <a:solidFill>
                  <a:srgbClr val="FFFF00"/>
                </a:solidFill>
                <a:latin typeface="標楷體" pitchFamily="65" charset="-120"/>
                <a:ea typeface="標楷體" pitchFamily="65" charset="-120"/>
              </a:rPr>
              <a:t>31</a:t>
            </a:r>
            <a:r>
              <a:rPr lang="zh-TW" altLang="en-US" sz="1600" kern="1200" dirty="0" smtClean="0">
                <a:solidFill>
                  <a:srgbClr val="FFFF00"/>
                </a:solidFill>
                <a:latin typeface="標楷體" pitchFamily="65" charset="-120"/>
                <a:ea typeface="標楷體" pitchFamily="65" charset="-120"/>
              </a:rPr>
              <a:t>日</a:t>
            </a:r>
            <a:r>
              <a:rPr lang="en-US" altLang="zh-TW" sz="1600" kern="1200" dirty="0" smtClean="0">
                <a:solidFill>
                  <a:srgbClr val="FFFF00"/>
                </a:solidFill>
                <a:latin typeface="標楷體" panose="03000509000000000000" pitchFamily="65" charset="-120"/>
                <a:ea typeface="標楷體" panose="03000509000000000000" pitchFamily="65" charset="-120"/>
              </a:rPr>
              <a:t>)</a:t>
            </a:r>
            <a:endParaRPr lang="zh-TW" altLang="en-US" sz="1600" kern="1200" dirty="0">
              <a:solidFill>
                <a:srgbClr val="FFFF00"/>
              </a:solidFill>
              <a:latin typeface="標楷體" panose="03000509000000000000" pitchFamily="65" charset="-120"/>
              <a:ea typeface="標楷體" panose="03000509000000000000" pitchFamily="65" charset="-120"/>
            </a:endParaRPr>
          </a:p>
        </p:txBody>
      </p:sp>
      <p:sp>
        <p:nvSpPr>
          <p:cNvPr id="9" name="向上箭號 8"/>
          <p:cNvSpPr/>
          <p:nvPr/>
        </p:nvSpPr>
        <p:spPr>
          <a:xfrm rot="10800000">
            <a:off x="1768882" y="4490860"/>
            <a:ext cx="262341" cy="436958"/>
          </a:xfrm>
          <a:prstGeom prst="upArrow">
            <a:avLst/>
          </a:prstGeom>
        </p:spPr>
        <p:style>
          <a:lnRef idx="0">
            <a:schemeClr val="accent6"/>
          </a:lnRef>
          <a:fillRef idx="3">
            <a:schemeClr val="accent6"/>
          </a:fillRef>
          <a:effectRef idx="3">
            <a:schemeClr val="accent6"/>
          </a:effectRef>
          <a:fontRef idx="minor">
            <a:schemeClr val="lt1"/>
          </a:fontRef>
        </p:style>
      </p:sp>
      <p:sp>
        <p:nvSpPr>
          <p:cNvPr id="11" name="手繪多邊形 10"/>
          <p:cNvSpPr/>
          <p:nvPr/>
        </p:nvSpPr>
        <p:spPr>
          <a:xfrm>
            <a:off x="1054963" y="4993956"/>
            <a:ext cx="1690178" cy="1416040"/>
          </a:xfrm>
          <a:custGeom>
            <a:avLst/>
            <a:gdLst>
              <a:gd name="connsiteX0" fmla="*/ 0 w 1690178"/>
              <a:gd name="connsiteY0" fmla="*/ 236011 h 1416040"/>
              <a:gd name="connsiteX1" fmla="*/ 236011 w 1690178"/>
              <a:gd name="connsiteY1" fmla="*/ 0 h 1416040"/>
              <a:gd name="connsiteX2" fmla="*/ 1454167 w 1690178"/>
              <a:gd name="connsiteY2" fmla="*/ 0 h 1416040"/>
              <a:gd name="connsiteX3" fmla="*/ 1690178 w 1690178"/>
              <a:gd name="connsiteY3" fmla="*/ 236011 h 1416040"/>
              <a:gd name="connsiteX4" fmla="*/ 1690178 w 1690178"/>
              <a:gd name="connsiteY4" fmla="*/ 1180029 h 1416040"/>
              <a:gd name="connsiteX5" fmla="*/ 1454167 w 1690178"/>
              <a:gd name="connsiteY5" fmla="*/ 1416040 h 1416040"/>
              <a:gd name="connsiteX6" fmla="*/ 236011 w 1690178"/>
              <a:gd name="connsiteY6" fmla="*/ 1416040 h 1416040"/>
              <a:gd name="connsiteX7" fmla="*/ 0 w 1690178"/>
              <a:gd name="connsiteY7" fmla="*/ 1180029 h 1416040"/>
              <a:gd name="connsiteX8" fmla="*/ 0 w 1690178"/>
              <a:gd name="connsiteY8" fmla="*/ 236011 h 141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178" h="1416040">
                <a:moveTo>
                  <a:pt x="0" y="236011"/>
                </a:moveTo>
                <a:cubicBezTo>
                  <a:pt x="0" y="105666"/>
                  <a:pt x="105666" y="0"/>
                  <a:pt x="236011" y="0"/>
                </a:cubicBezTo>
                <a:lnTo>
                  <a:pt x="1454167" y="0"/>
                </a:lnTo>
                <a:cubicBezTo>
                  <a:pt x="1584512" y="0"/>
                  <a:pt x="1690178" y="105666"/>
                  <a:pt x="1690178" y="236011"/>
                </a:cubicBezTo>
                <a:lnTo>
                  <a:pt x="1690178" y="1180029"/>
                </a:lnTo>
                <a:cubicBezTo>
                  <a:pt x="1690178" y="1310374"/>
                  <a:pt x="1584512" y="1416040"/>
                  <a:pt x="1454167" y="1416040"/>
                </a:cubicBezTo>
                <a:lnTo>
                  <a:pt x="236011" y="1416040"/>
                </a:lnTo>
                <a:cubicBezTo>
                  <a:pt x="105666" y="1416040"/>
                  <a:pt x="0" y="1310374"/>
                  <a:pt x="0" y="1180029"/>
                </a:cubicBezTo>
                <a:lnTo>
                  <a:pt x="0" y="236011"/>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97065" tIns="97065" rIns="97065" bIns="97065" numCol="1" spcCol="1270" anchor="ctr" anchorCtr="0">
            <a:noAutofit/>
          </a:bodyPr>
          <a:lstStyle/>
          <a:p>
            <a:pPr lvl="0" algn="ctr" defTabSz="977900">
              <a:lnSpc>
                <a:spcPct val="90000"/>
              </a:lnSpc>
              <a:spcBef>
                <a:spcPct val="0"/>
              </a:spcBef>
              <a:spcAft>
                <a:spcPct val="35000"/>
              </a:spcAft>
            </a:pPr>
            <a:r>
              <a:rPr lang="zh-TW" altLang="en-US" sz="2200" b="1" kern="1200" dirty="0" smtClean="0">
                <a:solidFill>
                  <a:schemeClr val="bg1"/>
                </a:solidFill>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宣 導</a:t>
            </a:r>
            <a:endParaRPr lang="en-US" altLang="zh-TW" sz="2200" b="1" kern="1200" dirty="0" smtClean="0">
              <a:solidFill>
                <a:schemeClr val="bg1"/>
              </a:solidFill>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endParaRPr>
          </a:p>
          <a:p>
            <a:pPr lvl="0" algn="ctr" defTabSz="977900">
              <a:lnSpc>
                <a:spcPct val="90000"/>
              </a:lnSpc>
              <a:spcBef>
                <a:spcPct val="0"/>
              </a:spcBef>
              <a:spcAft>
                <a:spcPct val="35000"/>
              </a:spcAft>
            </a:pPr>
            <a:r>
              <a:rPr lang="en-US" altLang="zh-TW" sz="1600" kern="1200" dirty="0" smtClean="0">
                <a:solidFill>
                  <a:srgbClr val="FFFF00"/>
                </a:solidFill>
                <a:latin typeface="標楷體" panose="03000509000000000000" pitchFamily="65" charset="-120"/>
                <a:ea typeface="標楷體" panose="03000509000000000000" pitchFamily="65" charset="-120"/>
              </a:rPr>
              <a:t>(104</a:t>
            </a:r>
            <a:r>
              <a:rPr lang="zh-TW" altLang="en-US" sz="1600" kern="1200" dirty="0" smtClean="0">
                <a:solidFill>
                  <a:srgbClr val="FFFF00"/>
                </a:solidFill>
                <a:latin typeface="標楷體" pitchFamily="65" charset="-120"/>
                <a:ea typeface="標楷體" pitchFamily="65" charset="-120"/>
              </a:rPr>
              <a:t>年</a:t>
            </a:r>
            <a:r>
              <a:rPr lang="en-US" altLang="zh-TW" sz="1600" kern="1200" dirty="0" smtClean="0">
                <a:solidFill>
                  <a:srgbClr val="FFFF00"/>
                </a:solidFill>
                <a:latin typeface="標楷體" panose="03000509000000000000" pitchFamily="65" charset="-120"/>
                <a:ea typeface="標楷體" panose="03000509000000000000" pitchFamily="65" charset="-120"/>
              </a:rPr>
              <a:t>3</a:t>
            </a:r>
            <a:r>
              <a:rPr lang="zh-TW" altLang="en-US" sz="1600" kern="1200" dirty="0" smtClean="0">
                <a:solidFill>
                  <a:srgbClr val="FFFF00"/>
                </a:solidFill>
                <a:latin typeface="標楷體" panose="03000509000000000000" pitchFamily="65" charset="-120"/>
                <a:ea typeface="標楷體" panose="03000509000000000000" pitchFamily="65" charset="-120"/>
              </a:rPr>
              <a:t>～</a:t>
            </a:r>
            <a:r>
              <a:rPr lang="en-US" altLang="zh-TW" sz="1600" kern="1200" dirty="0" smtClean="0">
                <a:solidFill>
                  <a:srgbClr val="FFFF00"/>
                </a:solidFill>
                <a:latin typeface="標楷體" panose="03000509000000000000" pitchFamily="65" charset="-120"/>
                <a:ea typeface="標楷體" panose="03000509000000000000" pitchFamily="65" charset="-120"/>
              </a:rPr>
              <a:t>12</a:t>
            </a:r>
            <a:r>
              <a:rPr lang="zh-TW" altLang="en-US" sz="1600" kern="1200" dirty="0" smtClean="0">
                <a:solidFill>
                  <a:srgbClr val="FFFF00"/>
                </a:solidFill>
                <a:latin typeface="標楷體" panose="03000509000000000000" pitchFamily="65" charset="-120"/>
                <a:ea typeface="標楷體" panose="03000509000000000000" pitchFamily="65" charset="-120"/>
              </a:rPr>
              <a:t>月</a:t>
            </a:r>
            <a:r>
              <a:rPr lang="en-US" altLang="zh-TW" sz="1600" kern="1200" dirty="0" smtClean="0">
                <a:solidFill>
                  <a:srgbClr val="FFFF00"/>
                </a:solidFill>
                <a:latin typeface="標楷體" panose="03000509000000000000" pitchFamily="65" charset="-120"/>
                <a:ea typeface="標楷體" panose="03000509000000000000" pitchFamily="65" charset="-120"/>
              </a:rPr>
              <a:t>)</a:t>
            </a:r>
            <a:endParaRPr lang="zh-TW" altLang="en-US" sz="1600" kern="1200" dirty="0">
              <a:solidFill>
                <a:srgbClr val="FFFF00"/>
              </a:solidFill>
              <a:latin typeface="標楷體" panose="03000509000000000000" pitchFamily="65" charset="-120"/>
              <a:ea typeface="標楷體" panose="03000509000000000000" pitchFamily="65" charset="-120"/>
            </a:endParaRPr>
          </a:p>
        </p:txBody>
      </p:sp>
      <p:sp>
        <p:nvSpPr>
          <p:cNvPr id="15" name="向上箭號 14"/>
          <p:cNvSpPr/>
          <p:nvPr/>
        </p:nvSpPr>
        <p:spPr>
          <a:xfrm rot="4301345">
            <a:off x="3097069" y="4956826"/>
            <a:ext cx="285662" cy="603511"/>
          </a:xfrm>
          <a:prstGeom prst="upArrow">
            <a:avLst/>
          </a:prstGeom>
        </p:spPr>
        <p:style>
          <a:lnRef idx="0">
            <a:schemeClr val="accent6"/>
          </a:lnRef>
          <a:fillRef idx="3">
            <a:schemeClr val="accent6"/>
          </a:fillRef>
          <a:effectRef idx="3">
            <a:schemeClr val="accent6"/>
          </a:effectRef>
          <a:fontRef idx="minor">
            <a:schemeClr val="lt1"/>
          </a:fontRef>
        </p:style>
      </p:sp>
      <p:sp>
        <p:nvSpPr>
          <p:cNvPr id="19" name="向上箭號 18"/>
          <p:cNvSpPr/>
          <p:nvPr/>
        </p:nvSpPr>
        <p:spPr>
          <a:xfrm rot="4299495">
            <a:off x="5845327" y="2015094"/>
            <a:ext cx="272731" cy="449008"/>
          </a:xfrm>
          <a:prstGeom prst="upArrow">
            <a:avLst/>
          </a:prstGeom>
        </p:spPr>
        <p:style>
          <a:lnRef idx="0">
            <a:schemeClr val="accent6"/>
          </a:lnRef>
          <a:fillRef idx="3">
            <a:schemeClr val="accent6"/>
          </a:fillRef>
          <a:effectRef idx="3">
            <a:schemeClr val="accent6"/>
          </a:effectRef>
          <a:fontRef idx="minor">
            <a:schemeClr val="lt1"/>
          </a:fontRef>
        </p:style>
      </p:sp>
      <p:sp>
        <p:nvSpPr>
          <p:cNvPr id="20" name="手繪多邊形 19"/>
          <p:cNvSpPr/>
          <p:nvPr/>
        </p:nvSpPr>
        <p:spPr>
          <a:xfrm>
            <a:off x="6372199" y="1268757"/>
            <a:ext cx="1681881" cy="1125168"/>
          </a:xfrm>
          <a:custGeom>
            <a:avLst/>
            <a:gdLst>
              <a:gd name="connsiteX0" fmla="*/ 0 w 1681881"/>
              <a:gd name="connsiteY0" fmla="*/ 187532 h 1125168"/>
              <a:gd name="connsiteX1" fmla="*/ 187532 w 1681881"/>
              <a:gd name="connsiteY1" fmla="*/ 0 h 1125168"/>
              <a:gd name="connsiteX2" fmla="*/ 1494349 w 1681881"/>
              <a:gd name="connsiteY2" fmla="*/ 0 h 1125168"/>
              <a:gd name="connsiteX3" fmla="*/ 1681881 w 1681881"/>
              <a:gd name="connsiteY3" fmla="*/ 187532 h 1125168"/>
              <a:gd name="connsiteX4" fmla="*/ 1681881 w 1681881"/>
              <a:gd name="connsiteY4" fmla="*/ 937636 h 1125168"/>
              <a:gd name="connsiteX5" fmla="*/ 1494349 w 1681881"/>
              <a:gd name="connsiteY5" fmla="*/ 1125168 h 1125168"/>
              <a:gd name="connsiteX6" fmla="*/ 187532 w 1681881"/>
              <a:gd name="connsiteY6" fmla="*/ 1125168 h 1125168"/>
              <a:gd name="connsiteX7" fmla="*/ 0 w 1681881"/>
              <a:gd name="connsiteY7" fmla="*/ 937636 h 1125168"/>
              <a:gd name="connsiteX8" fmla="*/ 0 w 1681881"/>
              <a:gd name="connsiteY8" fmla="*/ 187532 h 1125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1881" h="1125168">
                <a:moveTo>
                  <a:pt x="0" y="187532"/>
                </a:moveTo>
                <a:cubicBezTo>
                  <a:pt x="0" y="83961"/>
                  <a:pt x="83961" y="0"/>
                  <a:pt x="187532" y="0"/>
                </a:cubicBezTo>
                <a:lnTo>
                  <a:pt x="1494349" y="0"/>
                </a:lnTo>
                <a:cubicBezTo>
                  <a:pt x="1597920" y="0"/>
                  <a:pt x="1681881" y="83961"/>
                  <a:pt x="1681881" y="187532"/>
                </a:cubicBezTo>
                <a:lnTo>
                  <a:pt x="1681881" y="937636"/>
                </a:lnTo>
                <a:cubicBezTo>
                  <a:pt x="1681881" y="1041207"/>
                  <a:pt x="1597920" y="1125168"/>
                  <a:pt x="1494349" y="1125168"/>
                </a:cubicBezTo>
                <a:lnTo>
                  <a:pt x="187532" y="1125168"/>
                </a:lnTo>
                <a:cubicBezTo>
                  <a:pt x="83961" y="1125168"/>
                  <a:pt x="0" y="1041207"/>
                  <a:pt x="0" y="937636"/>
                </a:cubicBezTo>
                <a:lnTo>
                  <a:pt x="0" y="187532"/>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82866" tIns="82866" rIns="82866" bIns="82866" numCol="1" spcCol="1270" anchor="ctr" anchorCtr="0">
            <a:noAutofit/>
          </a:bodyPr>
          <a:lstStyle/>
          <a:p>
            <a:pPr lvl="0" algn="ctr" defTabSz="977900">
              <a:lnSpc>
                <a:spcPct val="100000"/>
              </a:lnSpc>
              <a:spcBef>
                <a:spcPct val="0"/>
              </a:spcBef>
              <a:spcAft>
                <a:spcPts val="0"/>
              </a:spcAft>
            </a:pPr>
            <a:r>
              <a:rPr lang="zh-TW" altLang="en-US" sz="2200" b="1" kern="1200" dirty="0" smtClean="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評鑑小組</a:t>
            </a:r>
            <a:endParaRPr lang="en-US" altLang="zh-TW" sz="2200" b="1" kern="1200" dirty="0" smtClean="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endParaRPr>
          </a:p>
          <a:p>
            <a:pPr lvl="0" algn="ctr" defTabSz="977900">
              <a:lnSpc>
                <a:spcPct val="100000"/>
              </a:lnSpc>
              <a:spcBef>
                <a:spcPct val="0"/>
              </a:spcBef>
              <a:spcAft>
                <a:spcPts val="0"/>
              </a:spcAft>
            </a:pPr>
            <a:r>
              <a:rPr lang="zh-TW" altLang="en-US" sz="2200" b="1" kern="1200" dirty="0" smtClean="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評核</a:t>
            </a:r>
            <a:endParaRPr lang="en-US" altLang="zh-TW" sz="2200" b="1" kern="1200" dirty="0" smtClean="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endParaRPr>
          </a:p>
          <a:p>
            <a:pPr lvl="0" algn="ctr" defTabSz="977900">
              <a:lnSpc>
                <a:spcPct val="90000"/>
              </a:lnSpc>
              <a:spcBef>
                <a:spcPct val="0"/>
              </a:spcBef>
              <a:spcAft>
                <a:spcPct val="35000"/>
              </a:spcAft>
            </a:pPr>
            <a:r>
              <a:rPr lang="en-US" altLang="zh-TW" sz="1600" kern="1200" dirty="0" smtClean="0">
                <a:solidFill>
                  <a:srgbClr val="FFFF00"/>
                </a:solidFill>
                <a:latin typeface="標楷體" panose="03000509000000000000" pitchFamily="65" charset="-120"/>
                <a:ea typeface="標楷體" panose="03000509000000000000" pitchFamily="65" charset="-120"/>
              </a:rPr>
              <a:t>(105</a:t>
            </a:r>
            <a:r>
              <a:rPr lang="zh-TW" altLang="en-US" sz="1600" kern="1200" dirty="0" smtClean="0">
                <a:solidFill>
                  <a:srgbClr val="FFFF00"/>
                </a:solidFill>
                <a:latin typeface="標楷體" pitchFamily="65" charset="-120"/>
                <a:ea typeface="標楷體" pitchFamily="65" charset="-120"/>
              </a:rPr>
              <a:t>年</a:t>
            </a:r>
            <a:r>
              <a:rPr lang="en-US" altLang="zh-TW" sz="1600" kern="1200" dirty="0" smtClean="0">
                <a:solidFill>
                  <a:srgbClr val="FFFF00"/>
                </a:solidFill>
                <a:latin typeface="標楷體" panose="03000509000000000000" pitchFamily="65" charset="-120"/>
                <a:ea typeface="標楷體" panose="03000509000000000000" pitchFamily="65" charset="-120"/>
              </a:rPr>
              <a:t>1</a:t>
            </a:r>
            <a:r>
              <a:rPr lang="zh-TW" altLang="en-US" sz="1600" kern="1200" dirty="0" smtClean="0">
                <a:solidFill>
                  <a:srgbClr val="FFFF00"/>
                </a:solidFill>
                <a:latin typeface="標楷體" panose="03000509000000000000" pitchFamily="65" charset="-120"/>
                <a:ea typeface="標楷體" panose="03000509000000000000" pitchFamily="65" charset="-120"/>
              </a:rPr>
              <a:t>至</a:t>
            </a:r>
            <a:r>
              <a:rPr lang="en-US" altLang="zh-TW" sz="1600" kern="1200" dirty="0" smtClean="0">
                <a:solidFill>
                  <a:srgbClr val="FFFF00"/>
                </a:solidFill>
                <a:latin typeface="標楷體" panose="03000509000000000000" pitchFamily="65" charset="-120"/>
                <a:ea typeface="標楷體" panose="03000509000000000000" pitchFamily="65" charset="-120"/>
              </a:rPr>
              <a:t>3</a:t>
            </a:r>
            <a:r>
              <a:rPr lang="zh-TW" altLang="en-US" sz="1600" kern="1200" dirty="0" smtClean="0">
                <a:solidFill>
                  <a:srgbClr val="FFFF00"/>
                </a:solidFill>
                <a:latin typeface="標楷體" panose="03000509000000000000" pitchFamily="65" charset="-120"/>
                <a:ea typeface="標楷體" panose="03000509000000000000" pitchFamily="65" charset="-120"/>
              </a:rPr>
              <a:t>月</a:t>
            </a:r>
            <a:r>
              <a:rPr lang="en-US" altLang="zh-TW" sz="1600" kern="1200" dirty="0" smtClean="0">
                <a:solidFill>
                  <a:srgbClr val="FFFF00"/>
                </a:solidFill>
                <a:latin typeface="標楷體" panose="03000509000000000000" pitchFamily="65" charset="-120"/>
                <a:ea typeface="標楷體" panose="03000509000000000000" pitchFamily="65" charset="-120"/>
              </a:rPr>
              <a:t>)</a:t>
            </a:r>
            <a:endParaRPr lang="zh-TW" altLang="en-US" sz="1600" kern="1200" dirty="0">
              <a:solidFill>
                <a:srgbClr val="FFFF00"/>
              </a:solidFill>
              <a:latin typeface="標楷體" panose="03000509000000000000" pitchFamily="65" charset="-120"/>
              <a:ea typeface="標楷體" panose="03000509000000000000" pitchFamily="65" charset="-120"/>
            </a:endParaRPr>
          </a:p>
        </p:txBody>
      </p:sp>
      <p:sp>
        <p:nvSpPr>
          <p:cNvPr id="21" name="向上箭號 20"/>
          <p:cNvSpPr/>
          <p:nvPr/>
        </p:nvSpPr>
        <p:spPr>
          <a:xfrm rot="10915641">
            <a:off x="7044084" y="2474128"/>
            <a:ext cx="280365" cy="430416"/>
          </a:xfrm>
          <a:prstGeom prst="upArrow">
            <a:avLst/>
          </a:prstGeom>
        </p:spPr>
        <p:style>
          <a:lnRef idx="0">
            <a:schemeClr val="accent6"/>
          </a:lnRef>
          <a:fillRef idx="3">
            <a:schemeClr val="accent6"/>
          </a:fillRef>
          <a:effectRef idx="3">
            <a:schemeClr val="accent6"/>
          </a:effectRef>
          <a:fontRef idx="minor">
            <a:schemeClr val="lt1"/>
          </a:fontRef>
        </p:style>
      </p:sp>
      <p:sp>
        <p:nvSpPr>
          <p:cNvPr id="22" name="手繪多邊形 21"/>
          <p:cNvSpPr/>
          <p:nvPr/>
        </p:nvSpPr>
        <p:spPr>
          <a:xfrm>
            <a:off x="6345926" y="2970298"/>
            <a:ext cx="1610118" cy="1416050"/>
          </a:xfrm>
          <a:custGeom>
            <a:avLst/>
            <a:gdLst>
              <a:gd name="connsiteX0" fmla="*/ 0 w 1610118"/>
              <a:gd name="connsiteY0" fmla="*/ 236013 h 1416050"/>
              <a:gd name="connsiteX1" fmla="*/ 236013 w 1610118"/>
              <a:gd name="connsiteY1" fmla="*/ 0 h 1416050"/>
              <a:gd name="connsiteX2" fmla="*/ 1374105 w 1610118"/>
              <a:gd name="connsiteY2" fmla="*/ 0 h 1416050"/>
              <a:gd name="connsiteX3" fmla="*/ 1610118 w 1610118"/>
              <a:gd name="connsiteY3" fmla="*/ 236013 h 1416050"/>
              <a:gd name="connsiteX4" fmla="*/ 1610118 w 1610118"/>
              <a:gd name="connsiteY4" fmla="*/ 1180037 h 1416050"/>
              <a:gd name="connsiteX5" fmla="*/ 1374105 w 1610118"/>
              <a:gd name="connsiteY5" fmla="*/ 1416050 h 1416050"/>
              <a:gd name="connsiteX6" fmla="*/ 236013 w 1610118"/>
              <a:gd name="connsiteY6" fmla="*/ 1416050 h 1416050"/>
              <a:gd name="connsiteX7" fmla="*/ 0 w 1610118"/>
              <a:gd name="connsiteY7" fmla="*/ 1180037 h 1416050"/>
              <a:gd name="connsiteX8" fmla="*/ 0 w 1610118"/>
              <a:gd name="connsiteY8" fmla="*/ 236013 h 14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118" h="1416050">
                <a:moveTo>
                  <a:pt x="0" y="236013"/>
                </a:moveTo>
                <a:cubicBezTo>
                  <a:pt x="0" y="105667"/>
                  <a:pt x="105667" y="0"/>
                  <a:pt x="236013" y="0"/>
                </a:cubicBezTo>
                <a:lnTo>
                  <a:pt x="1374105" y="0"/>
                </a:lnTo>
                <a:cubicBezTo>
                  <a:pt x="1504451" y="0"/>
                  <a:pt x="1610118" y="105667"/>
                  <a:pt x="1610118" y="236013"/>
                </a:cubicBezTo>
                <a:lnTo>
                  <a:pt x="1610118" y="1180037"/>
                </a:lnTo>
                <a:cubicBezTo>
                  <a:pt x="1610118" y="1310383"/>
                  <a:pt x="1504451" y="1416050"/>
                  <a:pt x="1374105" y="1416050"/>
                </a:cubicBezTo>
                <a:lnTo>
                  <a:pt x="236013" y="1416050"/>
                </a:lnTo>
                <a:cubicBezTo>
                  <a:pt x="105667" y="1416050"/>
                  <a:pt x="0" y="1310383"/>
                  <a:pt x="0" y="1180037"/>
                </a:cubicBezTo>
                <a:lnTo>
                  <a:pt x="0" y="236013"/>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97066" tIns="97066" rIns="97066" bIns="97066" numCol="1" spcCol="1270" anchor="ctr" anchorCtr="0">
            <a:noAutofit/>
          </a:bodyPr>
          <a:lstStyle/>
          <a:p>
            <a:pPr lvl="0" algn="ctr" defTabSz="977900">
              <a:lnSpc>
                <a:spcPct val="90000"/>
              </a:lnSpc>
              <a:spcBef>
                <a:spcPct val="0"/>
              </a:spcBef>
              <a:spcAft>
                <a:spcPct val="35000"/>
              </a:spcAft>
            </a:pPr>
            <a:r>
              <a:rPr lang="zh-TW" altLang="en-US" sz="2200" b="1" kern="1200" dirty="0" smtClean="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公布排名較佳</a:t>
            </a:r>
            <a:r>
              <a:rPr lang="en-US" altLang="zh-TW" sz="2200" b="1" kern="1200" dirty="0" smtClean="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a:t>
            </a:r>
            <a:r>
              <a:rPr lang="zh-TW" altLang="en-US" sz="2200" b="1" kern="1200" dirty="0" smtClean="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前</a:t>
            </a:r>
            <a:r>
              <a:rPr lang="en-US" altLang="zh-TW" sz="2200" b="1" kern="1200" dirty="0" smtClean="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50%)</a:t>
            </a:r>
            <a:r>
              <a:rPr lang="zh-TW" altLang="en-US" sz="2200" b="1" kern="1200" dirty="0" smtClean="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公司名單</a:t>
            </a:r>
            <a:endParaRPr lang="en-US" altLang="zh-TW" sz="2200" b="1" kern="1200" dirty="0" smtClean="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endParaRPr>
          </a:p>
          <a:p>
            <a:pPr lvl="0" algn="ctr" defTabSz="977900">
              <a:lnSpc>
                <a:spcPct val="90000"/>
              </a:lnSpc>
              <a:spcBef>
                <a:spcPct val="0"/>
              </a:spcBef>
              <a:spcAft>
                <a:spcPct val="35000"/>
              </a:spcAft>
            </a:pPr>
            <a:r>
              <a:rPr lang="en-US" altLang="zh-TW" sz="1600" kern="1200" dirty="0" smtClean="0">
                <a:solidFill>
                  <a:srgbClr val="FFFF00"/>
                </a:solidFill>
                <a:latin typeface="標楷體" panose="03000509000000000000" pitchFamily="65" charset="-120"/>
                <a:ea typeface="標楷體" panose="03000509000000000000" pitchFamily="65" charset="-120"/>
              </a:rPr>
              <a:t>(105</a:t>
            </a:r>
            <a:r>
              <a:rPr lang="zh-TW" altLang="en-US" sz="1600" kern="1200" dirty="0" smtClean="0">
                <a:solidFill>
                  <a:srgbClr val="FFFF00"/>
                </a:solidFill>
                <a:latin typeface="標楷體" pitchFamily="65" charset="-120"/>
                <a:ea typeface="標楷體" pitchFamily="65" charset="-120"/>
              </a:rPr>
              <a:t>年</a:t>
            </a:r>
            <a:r>
              <a:rPr lang="en-US" altLang="zh-TW" sz="1600" kern="1200" dirty="0" smtClean="0">
                <a:solidFill>
                  <a:srgbClr val="FFFF00"/>
                </a:solidFill>
                <a:latin typeface="標楷體" pitchFamily="65" charset="-120"/>
                <a:ea typeface="標楷體" pitchFamily="65" charset="-120"/>
              </a:rPr>
              <a:t>4</a:t>
            </a:r>
            <a:r>
              <a:rPr lang="zh-TW" altLang="en-US" sz="1600" kern="1200" dirty="0" smtClean="0">
                <a:solidFill>
                  <a:srgbClr val="FFFF00"/>
                </a:solidFill>
                <a:latin typeface="標楷體" pitchFamily="65" charset="-120"/>
                <a:ea typeface="標楷體" pitchFamily="65" charset="-120"/>
              </a:rPr>
              <a:t>月</a:t>
            </a:r>
            <a:r>
              <a:rPr lang="en-US" altLang="zh-TW" sz="1600" kern="1200" dirty="0" smtClean="0">
                <a:solidFill>
                  <a:srgbClr val="FFFF00"/>
                </a:solidFill>
                <a:latin typeface="標楷體" panose="03000509000000000000" pitchFamily="65" charset="-120"/>
                <a:ea typeface="標楷體" panose="03000509000000000000" pitchFamily="65" charset="-120"/>
              </a:rPr>
              <a:t>)</a:t>
            </a:r>
            <a:endParaRPr lang="zh-TW" altLang="en-US" sz="1600" kern="1200" dirty="0">
              <a:solidFill>
                <a:srgbClr val="FFFF00"/>
              </a:solidFill>
              <a:latin typeface="標楷體" panose="03000509000000000000" pitchFamily="65" charset="-120"/>
              <a:ea typeface="標楷體" panose="03000509000000000000" pitchFamily="65" charset="-120"/>
            </a:endParaRPr>
          </a:p>
        </p:txBody>
      </p:sp>
      <p:sp>
        <p:nvSpPr>
          <p:cNvPr id="23" name="向上箭號 22"/>
          <p:cNvSpPr/>
          <p:nvPr/>
        </p:nvSpPr>
        <p:spPr>
          <a:xfrm rot="10752832">
            <a:off x="7040920" y="4494094"/>
            <a:ext cx="247634" cy="372781"/>
          </a:xfrm>
          <a:prstGeom prst="upArrow">
            <a:avLst/>
          </a:prstGeom>
        </p:spPr>
        <p:style>
          <a:lnRef idx="0">
            <a:schemeClr val="accent6"/>
          </a:lnRef>
          <a:fillRef idx="3">
            <a:schemeClr val="accent6"/>
          </a:fillRef>
          <a:effectRef idx="3">
            <a:schemeClr val="accent6"/>
          </a:effectRef>
          <a:fontRef idx="minor">
            <a:schemeClr val="lt1"/>
          </a:fontRef>
        </p:style>
      </p:sp>
      <p:sp>
        <p:nvSpPr>
          <p:cNvPr id="24" name="手繪多邊形 23"/>
          <p:cNvSpPr/>
          <p:nvPr/>
        </p:nvSpPr>
        <p:spPr>
          <a:xfrm>
            <a:off x="6345923" y="4960333"/>
            <a:ext cx="1664813" cy="1421460"/>
          </a:xfrm>
          <a:custGeom>
            <a:avLst/>
            <a:gdLst>
              <a:gd name="connsiteX0" fmla="*/ 0 w 1664813"/>
              <a:gd name="connsiteY0" fmla="*/ 236915 h 1421460"/>
              <a:gd name="connsiteX1" fmla="*/ 236915 w 1664813"/>
              <a:gd name="connsiteY1" fmla="*/ 0 h 1421460"/>
              <a:gd name="connsiteX2" fmla="*/ 1427898 w 1664813"/>
              <a:gd name="connsiteY2" fmla="*/ 0 h 1421460"/>
              <a:gd name="connsiteX3" fmla="*/ 1664813 w 1664813"/>
              <a:gd name="connsiteY3" fmla="*/ 236915 h 1421460"/>
              <a:gd name="connsiteX4" fmla="*/ 1664813 w 1664813"/>
              <a:gd name="connsiteY4" fmla="*/ 1184545 h 1421460"/>
              <a:gd name="connsiteX5" fmla="*/ 1427898 w 1664813"/>
              <a:gd name="connsiteY5" fmla="*/ 1421460 h 1421460"/>
              <a:gd name="connsiteX6" fmla="*/ 236915 w 1664813"/>
              <a:gd name="connsiteY6" fmla="*/ 1421460 h 1421460"/>
              <a:gd name="connsiteX7" fmla="*/ 0 w 1664813"/>
              <a:gd name="connsiteY7" fmla="*/ 1184545 h 1421460"/>
              <a:gd name="connsiteX8" fmla="*/ 0 w 1664813"/>
              <a:gd name="connsiteY8" fmla="*/ 236915 h 142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4813" h="1421460">
                <a:moveTo>
                  <a:pt x="0" y="236915"/>
                </a:moveTo>
                <a:cubicBezTo>
                  <a:pt x="0" y="106070"/>
                  <a:pt x="106070" y="0"/>
                  <a:pt x="236915" y="0"/>
                </a:cubicBezTo>
                <a:lnTo>
                  <a:pt x="1427898" y="0"/>
                </a:lnTo>
                <a:cubicBezTo>
                  <a:pt x="1558743" y="0"/>
                  <a:pt x="1664813" y="106070"/>
                  <a:pt x="1664813" y="236915"/>
                </a:cubicBezTo>
                <a:lnTo>
                  <a:pt x="1664813" y="1184545"/>
                </a:lnTo>
                <a:cubicBezTo>
                  <a:pt x="1664813" y="1315390"/>
                  <a:pt x="1558743" y="1421460"/>
                  <a:pt x="1427898" y="1421460"/>
                </a:cubicBezTo>
                <a:lnTo>
                  <a:pt x="236915" y="1421460"/>
                </a:lnTo>
                <a:cubicBezTo>
                  <a:pt x="106070" y="1421460"/>
                  <a:pt x="0" y="1315390"/>
                  <a:pt x="0" y="1184545"/>
                </a:cubicBezTo>
                <a:lnTo>
                  <a:pt x="0" y="236915"/>
                </a:ln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97330" tIns="97330" rIns="97330" bIns="97330" numCol="1" spcCol="1270" anchor="ctr" anchorCtr="0">
            <a:noAutofit/>
          </a:bodyPr>
          <a:lstStyle/>
          <a:p>
            <a:pPr lvl="0" algn="ctr" defTabSz="977900">
              <a:lnSpc>
                <a:spcPct val="100000"/>
              </a:lnSpc>
              <a:spcBef>
                <a:spcPct val="0"/>
              </a:spcBef>
              <a:spcAft>
                <a:spcPts val="0"/>
              </a:spcAft>
            </a:pPr>
            <a:r>
              <a:rPr lang="zh-TW" altLang="en-US" sz="2200" b="1" kern="1200" dirty="0" smtClean="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獎勵優良</a:t>
            </a:r>
            <a:endParaRPr lang="en-US" altLang="zh-TW" sz="2200" b="1" kern="1200" dirty="0" smtClean="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endParaRPr>
          </a:p>
          <a:p>
            <a:pPr lvl="0" algn="ctr" defTabSz="977900">
              <a:lnSpc>
                <a:spcPct val="100000"/>
              </a:lnSpc>
              <a:spcBef>
                <a:spcPct val="0"/>
              </a:spcBef>
              <a:spcAft>
                <a:spcPts val="0"/>
              </a:spcAft>
            </a:pPr>
            <a:r>
              <a:rPr lang="zh-TW" altLang="en-US" sz="2200" b="1" kern="1200" dirty="0" smtClean="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得分公司</a:t>
            </a:r>
            <a:endParaRPr lang="en-US" altLang="zh-TW" sz="2200" b="1" kern="1200" dirty="0" smtClean="0">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endParaRPr>
          </a:p>
          <a:p>
            <a:pPr lvl="0" algn="ctr" defTabSz="977900">
              <a:lnSpc>
                <a:spcPct val="90000"/>
              </a:lnSpc>
              <a:spcBef>
                <a:spcPct val="0"/>
              </a:spcBef>
              <a:spcAft>
                <a:spcPct val="35000"/>
              </a:spcAft>
            </a:pPr>
            <a:r>
              <a:rPr lang="en-US" altLang="zh-TW" sz="1600" kern="1200" dirty="0" smtClean="0">
                <a:solidFill>
                  <a:srgbClr val="FFFF00"/>
                </a:solidFill>
                <a:latin typeface="標楷體" panose="03000509000000000000" pitchFamily="65" charset="-120"/>
                <a:ea typeface="標楷體" panose="03000509000000000000" pitchFamily="65" charset="-120"/>
              </a:rPr>
              <a:t>(</a:t>
            </a:r>
            <a:r>
              <a:rPr lang="zh-TW" altLang="en-US" sz="1600" kern="1200" dirty="0" smtClean="0">
                <a:solidFill>
                  <a:srgbClr val="FFFF00"/>
                </a:solidFill>
                <a:latin typeface="標楷體" panose="03000509000000000000" pitchFamily="65" charset="-120"/>
                <a:ea typeface="標楷體" panose="03000509000000000000" pitchFamily="65" charset="-120"/>
              </a:rPr>
              <a:t>公布排名後擇期辦理</a:t>
            </a:r>
            <a:r>
              <a:rPr lang="en-US" altLang="zh-TW" sz="1600" kern="1200" dirty="0" smtClean="0">
                <a:solidFill>
                  <a:srgbClr val="FFFF00"/>
                </a:solidFill>
                <a:latin typeface="標楷體" panose="03000509000000000000" pitchFamily="65" charset="-120"/>
                <a:ea typeface="標楷體" panose="03000509000000000000" pitchFamily="65" charset="-120"/>
              </a:rPr>
              <a:t>)</a:t>
            </a:r>
            <a:endParaRPr lang="zh-TW" altLang="en-US" sz="1600" kern="1200" dirty="0">
              <a:solidFill>
                <a:srgbClr val="FFFF00"/>
              </a:solidFill>
              <a:latin typeface="標楷體" panose="03000509000000000000" pitchFamily="65" charset="-120"/>
              <a:ea typeface="標楷體" panose="03000509000000000000" pitchFamily="65" charset="-120"/>
            </a:endParaRPr>
          </a:p>
        </p:txBody>
      </p:sp>
      <p:grpSp>
        <p:nvGrpSpPr>
          <p:cNvPr id="2" name="群組 5"/>
          <p:cNvGrpSpPr>
            <a:grpSpLocks/>
          </p:cNvGrpSpPr>
          <p:nvPr/>
        </p:nvGrpSpPr>
        <p:grpSpPr bwMode="auto">
          <a:xfrm>
            <a:off x="3464150" y="2054042"/>
            <a:ext cx="2169648" cy="3103150"/>
            <a:chOff x="1195377" y="2042904"/>
            <a:chExt cx="1690178" cy="1458806"/>
          </a:xfrm>
        </p:grpSpPr>
        <p:sp>
          <p:nvSpPr>
            <p:cNvPr id="12" name="圓角矩形 11"/>
            <p:cNvSpPr/>
            <p:nvPr/>
          </p:nvSpPr>
          <p:spPr>
            <a:xfrm>
              <a:off x="1195377" y="2042904"/>
              <a:ext cx="1690178" cy="1458806"/>
            </a:xfrm>
            <a:prstGeom prst="roundRect">
              <a:avLst/>
            </a:prstGeom>
          </p:spPr>
          <p:style>
            <a:lnRef idx="2">
              <a:schemeClr val="accent4">
                <a:shade val="50000"/>
              </a:schemeClr>
            </a:lnRef>
            <a:fillRef idx="1">
              <a:schemeClr val="accent4"/>
            </a:fillRef>
            <a:effectRef idx="0">
              <a:schemeClr val="accent4"/>
            </a:effectRef>
            <a:fontRef idx="minor">
              <a:schemeClr val="lt1"/>
            </a:fontRef>
          </p:style>
        </p:sp>
        <p:sp>
          <p:nvSpPr>
            <p:cNvPr id="13" name="圓角矩形 4"/>
            <p:cNvSpPr/>
            <p:nvPr/>
          </p:nvSpPr>
          <p:spPr>
            <a:xfrm>
              <a:off x="1267182" y="2114337"/>
              <a:ext cx="1546568" cy="131594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lIns="27940" tIns="27940" rIns="27940" bIns="27940" spcCol="1270" anchor="ctr"/>
            <a:lstStyle/>
            <a:p>
              <a:pPr algn="ctr" defTabSz="977900">
                <a:lnSpc>
                  <a:spcPct val="90000"/>
                </a:lnSpc>
                <a:spcAft>
                  <a:spcPct val="35000"/>
                </a:spcAft>
                <a:defRPr/>
              </a:pPr>
              <a:endParaRPr lang="zh-TW" altLang="en-US" sz="1600" dirty="0">
                <a:solidFill>
                  <a:srgbClr val="FFFF00"/>
                </a:solidFill>
                <a:latin typeface="標楷體" panose="03000509000000000000" pitchFamily="65" charset="-120"/>
                <a:ea typeface="標楷體" panose="03000509000000000000" pitchFamily="65" charset="-120"/>
              </a:endParaRPr>
            </a:p>
          </p:txBody>
        </p:sp>
      </p:grpSp>
      <p:sp>
        <p:nvSpPr>
          <p:cNvPr id="10" name="文字方塊 9"/>
          <p:cNvSpPr txBox="1"/>
          <p:nvPr/>
        </p:nvSpPr>
        <p:spPr>
          <a:xfrm>
            <a:off x="3349622" y="2717102"/>
            <a:ext cx="2398704" cy="1754326"/>
          </a:xfrm>
          <a:prstGeom prst="rect">
            <a:avLst/>
          </a:prstGeom>
          <a:noFill/>
        </p:spPr>
        <p:txBody>
          <a:bodyPr wrap="square">
            <a:spAutoFit/>
          </a:bodyPr>
          <a:lstStyle/>
          <a:p>
            <a:pPr algn="ctr">
              <a:lnSpc>
                <a:spcPct val="150000"/>
              </a:lnSpc>
              <a:defRPr/>
            </a:pPr>
            <a:r>
              <a:rPr lang="zh-TW" altLang="en-US" sz="4000" b="1" dirty="0">
                <a:solidFill>
                  <a:schemeClr val="bg1"/>
                </a:solidFill>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公司自</a:t>
            </a:r>
            <a:r>
              <a:rPr lang="zh-TW" altLang="en-US" sz="4000" b="1" dirty="0" smtClean="0">
                <a:solidFill>
                  <a:schemeClr val="bg1"/>
                </a:solidFill>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rPr>
              <a:t>評</a:t>
            </a:r>
            <a:endParaRPr lang="en-US" altLang="zh-TW" sz="4000" b="1" dirty="0" smtClean="0">
              <a:solidFill>
                <a:schemeClr val="bg1"/>
              </a:solidFill>
              <a:effectLst>
                <a:outerShdw blurRad="50800" dist="38100" dir="2700000" algn="tl" rotWithShape="0">
                  <a:prstClr val="black">
                    <a:alpha val="40000"/>
                  </a:prstClr>
                </a:outerShdw>
              </a:effectLst>
              <a:latin typeface="標楷體" panose="03000509000000000000" pitchFamily="65" charset="-120"/>
              <a:ea typeface="標楷體" panose="03000509000000000000" pitchFamily="65" charset="-12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1" kern="0" dirty="0">
                <a:solidFill>
                  <a:srgbClr val="FFFF00"/>
                </a:solidFill>
                <a:latin typeface="標楷體" panose="03000509000000000000" pitchFamily="65" charset="-120"/>
                <a:ea typeface="標楷體" panose="03000509000000000000" pitchFamily="65" charset="-120"/>
              </a:rPr>
              <a:t>(</a:t>
            </a:r>
            <a:r>
              <a:rPr kumimoji="0" lang="en-US" altLang="zh-TW" sz="2400" b="1" kern="0" dirty="0" smtClean="0">
                <a:solidFill>
                  <a:srgbClr val="FFFF00"/>
                </a:solidFill>
                <a:latin typeface="標楷體" panose="03000509000000000000" pitchFamily="65" charset="-120"/>
                <a:ea typeface="標楷體" panose="03000509000000000000" pitchFamily="65" charset="-120"/>
              </a:rPr>
              <a:t>104</a:t>
            </a:r>
            <a:r>
              <a:rPr kumimoji="0" lang="zh-TW" altLang="en-US" sz="2400" b="1" kern="0" dirty="0" smtClean="0">
                <a:solidFill>
                  <a:srgbClr val="FFFF00"/>
                </a:solidFill>
                <a:latin typeface="標楷體" pitchFamily="65" charset="-120"/>
                <a:ea typeface="標楷體" pitchFamily="65" charset="-120"/>
              </a:rPr>
              <a:t>年</a:t>
            </a:r>
            <a:r>
              <a:rPr kumimoji="0" lang="en-US" altLang="zh-TW" sz="2400" b="1" kern="0" dirty="0">
                <a:solidFill>
                  <a:srgbClr val="FFFF00"/>
                </a:solidFill>
                <a:latin typeface="標楷體" pitchFamily="65" charset="-120"/>
                <a:ea typeface="標楷體" pitchFamily="65" charset="-120"/>
              </a:rPr>
              <a:t>10</a:t>
            </a:r>
            <a:r>
              <a:rPr kumimoji="0" lang="zh-TW" altLang="en-US" sz="2400" b="1" kern="0" dirty="0">
                <a:solidFill>
                  <a:srgbClr val="FFFF00"/>
                </a:solidFill>
                <a:latin typeface="標楷體" pitchFamily="65" charset="-120"/>
                <a:ea typeface="標楷體" pitchFamily="65" charset="-120"/>
              </a:rPr>
              <a:t>月～</a:t>
            </a:r>
            <a:endParaRPr kumimoji="0" lang="en-US" altLang="zh-TW" sz="2400" b="1" kern="0" dirty="0">
              <a:solidFill>
                <a:srgbClr val="FFFF00"/>
              </a:solidFill>
              <a:latin typeface="標楷體" pitchFamily="65" charset="-120"/>
              <a:ea typeface="標楷體" pitchFamily="65" charset="-12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2400" b="1" kern="0" dirty="0" smtClean="0">
                <a:solidFill>
                  <a:srgbClr val="FFFF00"/>
                </a:solidFill>
                <a:latin typeface="標楷體" pitchFamily="65" charset="-120"/>
                <a:ea typeface="標楷體" pitchFamily="65" charset="-120"/>
              </a:rPr>
              <a:t>105</a:t>
            </a:r>
            <a:r>
              <a:rPr kumimoji="0" lang="zh-TW" altLang="en-US" sz="2400" b="1" kern="0" dirty="0" smtClean="0">
                <a:solidFill>
                  <a:srgbClr val="FFFF00"/>
                </a:solidFill>
                <a:latin typeface="標楷體" pitchFamily="65" charset="-120"/>
                <a:ea typeface="標楷體" pitchFamily="65" charset="-120"/>
              </a:rPr>
              <a:t>年</a:t>
            </a:r>
            <a:r>
              <a:rPr kumimoji="0" lang="en-US" altLang="zh-TW" sz="2400" b="1" kern="0" dirty="0">
                <a:solidFill>
                  <a:srgbClr val="FFFF00"/>
                </a:solidFill>
                <a:latin typeface="標楷體" pitchFamily="65" charset="-120"/>
                <a:ea typeface="標楷體" pitchFamily="65" charset="-120"/>
              </a:rPr>
              <a:t>1</a:t>
            </a:r>
            <a:r>
              <a:rPr kumimoji="0" lang="zh-TW" altLang="en-US" sz="2400" b="1" kern="0" dirty="0">
                <a:solidFill>
                  <a:srgbClr val="FFFF00"/>
                </a:solidFill>
                <a:latin typeface="標楷體" pitchFamily="65" charset="-120"/>
                <a:ea typeface="標楷體" pitchFamily="65" charset="-120"/>
              </a:rPr>
              <a:t>月</a:t>
            </a:r>
            <a:r>
              <a:rPr kumimoji="0" lang="en-US" altLang="zh-TW" sz="2400" b="1" kern="0" dirty="0">
                <a:solidFill>
                  <a:srgbClr val="FFFF00"/>
                </a:solidFill>
                <a:latin typeface="標楷體" pitchFamily="65" charset="-120"/>
                <a:ea typeface="標楷體" pitchFamily="65" charset="-120"/>
              </a:rPr>
              <a:t>)</a:t>
            </a:r>
            <a:endParaRPr kumimoji="0" lang="zh-TW" altLang="en-US" sz="2400" b="1" kern="0" dirty="0">
              <a:solidFill>
                <a:srgbClr val="FFFF00"/>
              </a:solidFill>
              <a:latin typeface="標楷體" panose="03000509000000000000" pitchFamily="65" charset="-120"/>
              <a:ea typeface="標楷體" panose="03000509000000000000" pitchFamily="65" charset="-120"/>
            </a:endParaRPr>
          </a:p>
        </p:txBody>
      </p:sp>
      <p:sp>
        <p:nvSpPr>
          <p:cNvPr id="3" name="文字方塊 2"/>
          <p:cNvSpPr txBox="1"/>
          <p:nvPr/>
        </p:nvSpPr>
        <p:spPr>
          <a:xfrm>
            <a:off x="3431880" y="5157192"/>
            <a:ext cx="2268203" cy="707886"/>
          </a:xfrm>
          <a:prstGeom prst="rect">
            <a:avLst/>
          </a:prstGeom>
          <a:noFill/>
        </p:spPr>
        <p:txBody>
          <a:bodyPr wrap="square" rtlCol="0">
            <a:spAutoFit/>
          </a:bodyPr>
          <a:lstStyle/>
          <a:p>
            <a:pPr algn="ctr"/>
            <a:r>
              <a:rPr lang="en-US" altLang="zh-TW" sz="2000" b="1" dirty="0" smtClean="0">
                <a:solidFill>
                  <a:srgbClr val="663300"/>
                </a:solidFill>
              </a:rPr>
              <a:t>104/9/17</a:t>
            </a:r>
          </a:p>
          <a:p>
            <a:pPr algn="ctr"/>
            <a:r>
              <a:rPr lang="zh-TW" altLang="en-US" sz="2000" b="1" dirty="0">
                <a:solidFill>
                  <a:srgbClr val="663300"/>
                </a:solidFill>
              </a:rPr>
              <a:t>證</a:t>
            </a:r>
            <a:r>
              <a:rPr lang="zh-TW" altLang="en-US" sz="2000" b="1" dirty="0" smtClean="0">
                <a:solidFill>
                  <a:srgbClr val="663300"/>
                </a:solidFill>
              </a:rPr>
              <a:t>基會函</a:t>
            </a:r>
            <a:endParaRPr lang="zh-TW" altLang="en-US" sz="2000" b="1" dirty="0">
              <a:solidFill>
                <a:srgbClr val="6633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3A8CC481-1BE3-49CE-B9F5-2ACDE6A1EE83}" type="slidenum">
              <a:rPr lang="zh-TW" altLang="en-US" smtClean="0"/>
              <a:pPr>
                <a:defRPr/>
              </a:pPr>
              <a:t>15</a:t>
            </a:fld>
            <a:endParaRPr lang="zh-TW" altLang="en-US"/>
          </a:p>
        </p:txBody>
      </p:sp>
      <p:sp>
        <p:nvSpPr>
          <p:cNvPr id="4" name="Rectangle 7"/>
          <p:cNvSpPr>
            <a:spLocks noChangeArrowheads="1"/>
          </p:cNvSpPr>
          <p:nvPr/>
        </p:nvSpPr>
        <p:spPr bwMode="gray">
          <a:xfrm>
            <a:off x="1619672" y="2636912"/>
            <a:ext cx="6083300" cy="906909"/>
          </a:xfrm>
          <a:prstGeom prst="rect">
            <a:avLst/>
          </a:prstGeom>
          <a:solidFill>
            <a:srgbClr val="6399AB"/>
          </a:solidFill>
          <a:ln w="25400" algn="ctr">
            <a:solidFill>
              <a:srgbClr val="C0C0C0"/>
            </a:solidFill>
            <a:miter lim="800000"/>
            <a:headEnd/>
            <a:tailEnd/>
          </a:ln>
          <a:effectLst>
            <a:outerShdw dist="107763" dir="2700000" algn="ctr" rotWithShape="0">
              <a:srgbClr val="808080">
                <a:alpha val="50000"/>
              </a:srgbClr>
            </a:outerShdw>
          </a:effectLst>
        </p:spPr>
        <p:txBody>
          <a:bodyPr lIns="45720" tIns="44450" rIns="45720" bIns="44450" anchor="ctr" anchorCtr="1"/>
          <a:lstStyle/>
          <a:p>
            <a:pPr algn="ctr" eaLnBrk="0" hangingPunct="0"/>
            <a:r>
              <a:rPr kumimoji="0" lang="zh-TW" altLang="en-US" sz="2800" b="1" kern="0" dirty="0">
                <a:solidFill>
                  <a:srgbClr val="FFFFFF"/>
                </a:solidFill>
                <a:latin typeface="Arial" pitchFamily="34" charset="0"/>
                <a:ea typeface="標楷體" pitchFamily="65" charset="-120"/>
                <a:cs typeface="Arial" pitchFamily="34" charset="0"/>
              </a:rPr>
              <a:t>公司治理</a:t>
            </a:r>
            <a:r>
              <a:rPr kumimoji="0" lang="zh-TW" altLang="en-US" sz="2800" b="1" kern="0" dirty="0" smtClean="0">
                <a:solidFill>
                  <a:srgbClr val="FFFFFF"/>
                </a:solidFill>
                <a:latin typeface="Arial" pitchFamily="34" charset="0"/>
                <a:ea typeface="標楷體" pitchFamily="65" charset="-120"/>
                <a:cs typeface="Arial" pitchFamily="34" charset="0"/>
              </a:rPr>
              <a:t>評鑑之因應</a:t>
            </a:r>
            <a:endParaRPr kumimoji="0" lang="zh-TW" altLang="en-US" sz="2800" b="1" kern="0" dirty="0">
              <a:solidFill>
                <a:srgbClr val="FFFFFF"/>
              </a:solidFill>
              <a:latin typeface="Arial" pitchFamily="34" charset="0"/>
              <a:ea typeface="標楷體" pitchFamily="65" charset="-120"/>
              <a:cs typeface="Arial" pitchFamily="34" charset="0"/>
            </a:endParaRPr>
          </a:p>
        </p:txBody>
      </p:sp>
      <p:sp>
        <p:nvSpPr>
          <p:cNvPr id="5" name="Rectangle 8"/>
          <p:cNvSpPr>
            <a:spLocks noChangeArrowheads="1"/>
          </p:cNvSpPr>
          <p:nvPr/>
        </p:nvSpPr>
        <p:spPr bwMode="gray">
          <a:xfrm>
            <a:off x="1592958" y="1260532"/>
            <a:ext cx="6083300" cy="905539"/>
          </a:xfrm>
          <a:prstGeom prst="rect">
            <a:avLst/>
          </a:prstGeom>
          <a:solidFill>
            <a:schemeClr val="bg1">
              <a:lumMod val="85000"/>
            </a:schemeClr>
          </a:solidFill>
          <a:ln w="25400" algn="ctr">
            <a:solidFill>
              <a:srgbClr val="C0C0C0"/>
            </a:solidFill>
            <a:miter lim="800000"/>
            <a:headEnd/>
            <a:tailEnd/>
          </a:ln>
          <a:effectLst>
            <a:outerShdw dist="107763" dir="2700000" algn="ctr" rotWithShape="0">
              <a:srgbClr val="808080">
                <a:alpha val="50000"/>
              </a:srgbClr>
            </a:outerShdw>
          </a:effectLst>
        </p:spPr>
        <p:txBody>
          <a:bodyPr lIns="45720" tIns="44450" rIns="45720" bIns="44450" anchor="ctr" anchorCtr="1"/>
          <a:lstStyle/>
          <a:p>
            <a:pPr lvl="0" eaLnBrk="0" fontAlgn="auto" hangingPunct="0">
              <a:lnSpc>
                <a:spcPct val="85000"/>
              </a:lnSpc>
              <a:spcBef>
                <a:spcPct val="30000"/>
              </a:spcBef>
              <a:spcAft>
                <a:spcPts val="0"/>
              </a:spcAft>
              <a:defRPr/>
            </a:pPr>
            <a:r>
              <a:rPr kumimoji="0" lang="zh-TW" altLang="en-US" sz="2800" b="1" kern="0" dirty="0">
                <a:solidFill>
                  <a:srgbClr val="FFFFFF"/>
                </a:solidFill>
                <a:latin typeface="Arial" pitchFamily="34" charset="0"/>
                <a:ea typeface="標楷體" pitchFamily="65" charset="-120"/>
                <a:cs typeface="Arial" pitchFamily="34" charset="0"/>
              </a:rPr>
              <a:t>公司治理評鑑</a:t>
            </a:r>
            <a:r>
              <a:rPr kumimoji="0" lang="zh-TW" altLang="en-US" sz="2800" b="1" kern="0" dirty="0" smtClean="0">
                <a:solidFill>
                  <a:srgbClr val="FFFFFF"/>
                </a:solidFill>
                <a:latin typeface="Arial" pitchFamily="34" charset="0"/>
                <a:ea typeface="標楷體" pitchFamily="65" charset="-120"/>
                <a:cs typeface="Arial" pitchFamily="34" charset="0"/>
              </a:rPr>
              <a:t>說明</a:t>
            </a:r>
            <a:endParaRPr kumimoji="0" lang="en-US" altLang="zh-TW" sz="2800" b="1" kern="0" dirty="0">
              <a:solidFill>
                <a:srgbClr val="FFFFFF"/>
              </a:solidFill>
              <a:latin typeface="Arial" pitchFamily="34" charset="0"/>
              <a:ea typeface="標楷體" pitchFamily="65" charset="-120"/>
              <a:cs typeface="Arial" pitchFamily="34" charset="0"/>
            </a:endParaRPr>
          </a:p>
        </p:txBody>
      </p:sp>
      <p:sp>
        <p:nvSpPr>
          <p:cNvPr id="6" name="Rectangle 9"/>
          <p:cNvSpPr>
            <a:spLocks noChangeArrowheads="1"/>
          </p:cNvSpPr>
          <p:nvPr/>
        </p:nvSpPr>
        <p:spPr bwMode="gray">
          <a:xfrm>
            <a:off x="1619672" y="4095865"/>
            <a:ext cx="6083300" cy="905539"/>
          </a:xfrm>
          <a:prstGeom prst="rect">
            <a:avLst/>
          </a:prstGeom>
          <a:solidFill>
            <a:schemeClr val="bg1">
              <a:lumMod val="85000"/>
            </a:schemeClr>
          </a:solidFill>
          <a:ln w="25400" algn="ctr">
            <a:solidFill>
              <a:srgbClr val="C0C0C0"/>
            </a:solidFill>
            <a:miter lim="800000"/>
            <a:headEnd/>
            <a:tailEnd/>
          </a:ln>
          <a:effectLst>
            <a:outerShdw dist="107763" dir="2700000" algn="ctr" rotWithShape="0">
              <a:srgbClr val="808080">
                <a:alpha val="50000"/>
              </a:srgbClr>
            </a:outerShdw>
          </a:effectLst>
        </p:spPr>
        <p:txBody>
          <a:bodyPr lIns="45720" tIns="44450" rIns="45720" bIns="44450" anchor="ctr" anchorCtr="1"/>
          <a:lstStyle/>
          <a:p>
            <a:pPr algn="ctr" eaLnBrk="0" hangingPunct="0"/>
            <a:r>
              <a:rPr lang="zh-TW" altLang="en-US" sz="2800" b="1" dirty="0" smtClean="0">
                <a:solidFill>
                  <a:srgbClr val="FEFFFF"/>
                </a:solidFill>
                <a:latin typeface="Arial" pitchFamily="34" charset="0"/>
                <a:ea typeface="標楷體" pitchFamily="65" charset="-120"/>
                <a:cs typeface="Arial" pitchFamily="34" charset="0"/>
              </a:rPr>
              <a:t>評鑑結果分析及效益</a:t>
            </a:r>
            <a:endParaRPr lang="en-US" altLang="zh-TW" sz="2800" b="1" dirty="0" smtClean="0">
              <a:solidFill>
                <a:srgbClr val="FEFFFF"/>
              </a:solidFill>
              <a:latin typeface="Arial" pitchFamily="34" charset="0"/>
              <a:ea typeface="標楷體" pitchFamily="65" charset="-120"/>
              <a:cs typeface="Arial" pitchFamily="34" charset="0"/>
            </a:endParaRPr>
          </a:p>
        </p:txBody>
      </p:sp>
      <p:sp>
        <p:nvSpPr>
          <p:cNvPr id="7" name="Rectangle 10"/>
          <p:cNvSpPr>
            <a:spLocks noChangeArrowheads="1"/>
          </p:cNvSpPr>
          <p:nvPr/>
        </p:nvSpPr>
        <p:spPr bwMode="gray">
          <a:xfrm>
            <a:off x="1619672" y="5475789"/>
            <a:ext cx="6083300" cy="905539"/>
          </a:xfrm>
          <a:prstGeom prst="rect">
            <a:avLst/>
          </a:prstGeom>
          <a:solidFill>
            <a:schemeClr val="bg1">
              <a:lumMod val="85000"/>
            </a:schemeClr>
          </a:solidFill>
          <a:ln w="25400" algn="ctr">
            <a:solidFill>
              <a:srgbClr val="C0C0C0"/>
            </a:solidFill>
            <a:miter lim="800000"/>
            <a:headEnd/>
            <a:tailEnd/>
          </a:ln>
          <a:effectLst>
            <a:outerShdw dist="107763" dir="2700000" algn="ctr" rotWithShape="0">
              <a:srgbClr val="808080">
                <a:alpha val="50000"/>
              </a:srgbClr>
            </a:outerShdw>
          </a:effectLst>
        </p:spPr>
        <p:txBody>
          <a:bodyPr lIns="45720" tIns="44450" rIns="45720" bIns="44450" anchor="ctr" anchorCtr="1"/>
          <a:lstStyle/>
          <a:p>
            <a:pPr marL="0" marR="0" lvl="0" indent="0" defTabSz="914400" eaLnBrk="0" fontAlgn="auto" latinLnBrk="0" hangingPunct="0">
              <a:lnSpc>
                <a:spcPct val="85000"/>
              </a:lnSpc>
              <a:spcBef>
                <a:spcPct val="30000"/>
              </a:spcBef>
              <a:spcAft>
                <a:spcPts val="0"/>
              </a:spcAft>
              <a:buClrTx/>
              <a:buSzTx/>
              <a:buFontTx/>
              <a:buNone/>
              <a:tabLst/>
              <a:defRPr/>
            </a:pPr>
            <a:r>
              <a:rPr kumimoji="0" lang="zh-TW" altLang="en-US" sz="2800" b="1" kern="0" dirty="0">
                <a:solidFill>
                  <a:srgbClr val="FFFFFF"/>
                </a:solidFill>
                <a:latin typeface="Arial" pitchFamily="34" charset="0"/>
                <a:ea typeface="標楷體" pitchFamily="65" charset="-120"/>
                <a:cs typeface="Arial" pitchFamily="34" charset="0"/>
              </a:rPr>
              <a:t>公司治理法規動態</a:t>
            </a:r>
          </a:p>
        </p:txBody>
      </p:sp>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188640"/>
            <a:ext cx="2016224" cy="481952"/>
          </a:xfrm>
          <a:prstGeom prst="rect">
            <a:avLst/>
          </a:prstGeom>
        </p:spPr>
      </p:pic>
    </p:spTree>
    <p:extLst>
      <p:ext uri="{BB962C8B-B14F-4D97-AF65-F5344CB8AC3E}">
        <p14:creationId xmlns:p14="http://schemas.microsoft.com/office/powerpoint/2010/main" val="36145224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518864" y="332656"/>
            <a:ext cx="8229600" cy="864096"/>
          </a:xfrm>
        </p:spPr>
        <p:txBody>
          <a:bodyPr/>
          <a:lstStyle/>
          <a:p>
            <a:pPr algn="ctr"/>
            <a:r>
              <a:rPr lang="zh-TW" altLang="en-US" sz="3600" dirty="0" smtClean="0">
                <a:solidFill>
                  <a:srgbClr val="663300"/>
                </a:solidFill>
                <a:effectLst>
                  <a:outerShdw blurRad="38100" dist="38100" dir="2700000" algn="tl">
                    <a:srgbClr val="000000">
                      <a:alpha val="43137"/>
                    </a:srgbClr>
                  </a:outerShdw>
                </a:effectLst>
              </a:rPr>
              <a:t>對公司的影響</a:t>
            </a:r>
            <a:endParaRPr lang="zh-TW" altLang="en-US" sz="3600" dirty="0">
              <a:solidFill>
                <a:srgbClr val="663300"/>
              </a:solidFill>
              <a:effectLst>
                <a:outerShdw blurRad="38100" dist="38100" dir="2700000" algn="tl">
                  <a:srgbClr val="000000">
                    <a:alpha val="43137"/>
                  </a:srgbClr>
                </a:outerShdw>
              </a:effectLst>
            </a:endParaRPr>
          </a:p>
        </p:txBody>
      </p:sp>
      <p:sp>
        <p:nvSpPr>
          <p:cNvPr id="2" name="投影片編號版面配置區 1"/>
          <p:cNvSpPr>
            <a:spLocks noGrp="1"/>
          </p:cNvSpPr>
          <p:nvPr>
            <p:ph type="sldNum" sz="quarter" idx="12"/>
          </p:nvPr>
        </p:nvSpPr>
        <p:spPr/>
        <p:txBody>
          <a:bodyPr/>
          <a:lstStyle/>
          <a:p>
            <a:pPr>
              <a:defRPr/>
            </a:pPr>
            <a:fld id="{3A8CC481-1BE3-49CE-B9F5-2ACDE6A1EE83}" type="slidenum">
              <a:rPr lang="zh-TW" altLang="en-US" smtClean="0"/>
              <a:pPr>
                <a:defRPr/>
              </a:pPr>
              <a:t>16</a:t>
            </a:fld>
            <a:endParaRPr lang="zh-TW" altLang="en-US"/>
          </a:p>
        </p:txBody>
      </p:sp>
      <p:sp>
        <p:nvSpPr>
          <p:cNvPr id="7" name="手繪多邊形 6"/>
          <p:cNvSpPr/>
          <p:nvPr/>
        </p:nvSpPr>
        <p:spPr>
          <a:xfrm>
            <a:off x="1043608" y="1412776"/>
            <a:ext cx="2304256" cy="1368152"/>
          </a:xfrm>
          <a:custGeom>
            <a:avLst/>
            <a:gdLst>
              <a:gd name="connsiteX0" fmla="*/ 0 w 1954088"/>
              <a:gd name="connsiteY0" fmla="*/ 125280 h 1252799"/>
              <a:gd name="connsiteX1" fmla="*/ 36694 w 1954088"/>
              <a:gd name="connsiteY1" fmla="*/ 36694 h 1252799"/>
              <a:gd name="connsiteX2" fmla="*/ 125280 w 1954088"/>
              <a:gd name="connsiteY2" fmla="*/ 0 h 1252799"/>
              <a:gd name="connsiteX3" fmla="*/ 1828808 w 1954088"/>
              <a:gd name="connsiteY3" fmla="*/ 0 h 1252799"/>
              <a:gd name="connsiteX4" fmla="*/ 1917394 w 1954088"/>
              <a:gd name="connsiteY4" fmla="*/ 36694 h 1252799"/>
              <a:gd name="connsiteX5" fmla="*/ 1954088 w 1954088"/>
              <a:gd name="connsiteY5" fmla="*/ 125280 h 1252799"/>
              <a:gd name="connsiteX6" fmla="*/ 1954088 w 1954088"/>
              <a:gd name="connsiteY6" fmla="*/ 1127519 h 1252799"/>
              <a:gd name="connsiteX7" fmla="*/ 1917394 w 1954088"/>
              <a:gd name="connsiteY7" fmla="*/ 1216105 h 1252799"/>
              <a:gd name="connsiteX8" fmla="*/ 1828808 w 1954088"/>
              <a:gd name="connsiteY8" fmla="*/ 1252799 h 1252799"/>
              <a:gd name="connsiteX9" fmla="*/ 125280 w 1954088"/>
              <a:gd name="connsiteY9" fmla="*/ 1252799 h 1252799"/>
              <a:gd name="connsiteX10" fmla="*/ 36694 w 1954088"/>
              <a:gd name="connsiteY10" fmla="*/ 1216105 h 1252799"/>
              <a:gd name="connsiteX11" fmla="*/ 0 w 1954088"/>
              <a:gd name="connsiteY11" fmla="*/ 1127519 h 1252799"/>
              <a:gd name="connsiteX12" fmla="*/ 0 w 1954088"/>
              <a:gd name="connsiteY12" fmla="*/ 125280 h 1252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54088" h="1252799">
                <a:moveTo>
                  <a:pt x="0" y="125280"/>
                </a:moveTo>
                <a:cubicBezTo>
                  <a:pt x="0" y="92054"/>
                  <a:pt x="13199" y="60188"/>
                  <a:pt x="36694" y="36694"/>
                </a:cubicBezTo>
                <a:cubicBezTo>
                  <a:pt x="60189" y="13199"/>
                  <a:pt x="92054" y="0"/>
                  <a:pt x="125280" y="0"/>
                </a:cubicBezTo>
                <a:lnTo>
                  <a:pt x="1828808" y="0"/>
                </a:lnTo>
                <a:cubicBezTo>
                  <a:pt x="1862034" y="0"/>
                  <a:pt x="1893900" y="13199"/>
                  <a:pt x="1917394" y="36694"/>
                </a:cubicBezTo>
                <a:cubicBezTo>
                  <a:pt x="1940889" y="60189"/>
                  <a:pt x="1954088" y="92054"/>
                  <a:pt x="1954088" y="125280"/>
                </a:cubicBezTo>
                <a:lnTo>
                  <a:pt x="1954088" y="1127519"/>
                </a:lnTo>
                <a:cubicBezTo>
                  <a:pt x="1954088" y="1160745"/>
                  <a:pt x="1940889" y="1192611"/>
                  <a:pt x="1917394" y="1216105"/>
                </a:cubicBezTo>
                <a:cubicBezTo>
                  <a:pt x="1893899" y="1239600"/>
                  <a:pt x="1862034" y="1252799"/>
                  <a:pt x="1828808" y="1252799"/>
                </a:cubicBezTo>
                <a:lnTo>
                  <a:pt x="125280" y="1252799"/>
                </a:lnTo>
                <a:cubicBezTo>
                  <a:pt x="92054" y="1252799"/>
                  <a:pt x="60188" y="1239600"/>
                  <a:pt x="36694" y="1216105"/>
                </a:cubicBezTo>
                <a:cubicBezTo>
                  <a:pt x="13199" y="1192610"/>
                  <a:pt x="0" y="1160745"/>
                  <a:pt x="0" y="1127519"/>
                </a:cubicBezTo>
                <a:lnTo>
                  <a:pt x="0" y="125280"/>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206248" tIns="108000" rIns="206248" bIns="581654" numCol="1" spcCol="1270" anchor="t" anchorCtr="0">
            <a:noAutofit/>
          </a:bodyPr>
          <a:lstStyle/>
          <a:p>
            <a:pPr lvl="0" algn="l" defTabSz="1289050">
              <a:lnSpc>
                <a:spcPct val="90000"/>
              </a:lnSpc>
              <a:spcBef>
                <a:spcPct val="0"/>
              </a:spcBef>
              <a:spcAft>
                <a:spcPct val="35000"/>
              </a:spcAft>
            </a:pPr>
            <a:endParaRPr lang="zh-TW" altLang="en-US" sz="2400" kern="1200" dirty="0">
              <a:ea typeface="標楷體" pitchFamily="65" charset="-120"/>
            </a:endParaRPr>
          </a:p>
        </p:txBody>
      </p:sp>
      <p:sp>
        <p:nvSpPr>
          <p:cNvPr id="8" name="手繪多邊形 7"/>
          <p:cNvSpPr/>
          <p:nvPr/>
        </p:nvSpPr>
        <p:spPr>
          <a:xfrm>
            <a:off x="1259632" y="2492896"/>
            <a:ext cx="2304256" cy="3024336"/>
          </a:xfrm>
          <a:custGeom>
            <a:avLst/>
            <a:gdLst>
              <a:gd name="connsiteX0" fmla="*/ 0 w 1954088"/>
              <a:gd name="connsiteY0" fmla="*/ 195409 h 2401200"/>
              <a:gd name="connsiteX1" fmla="*/ 57234 w 1954088"/>
              <a:gd name="connsiteY1" fmla="*/ 57234 h 2401200"/>
              <a:gd name="connsiteX2" fmla="*/ 195409 w 1954088"/>
              <a:gd name="connsiteY2" fmla="*/ 0 h 2401200"/>
              <a:gd name="connsiteX3" fmla="*/ 1758679 w 1954088"/>
              <a:gd name="connsiteY3" fmla="*/ 0 h 2401200"/>
              <a:gd name="connsiteX4" fmla="*/ 1896854 w 1954088"/>
              <a:gd name="connsiteY4" fmla="*/ 57234 h 2401200"/>
              <a:gd name="connsiteX5" fmla="*/ 1954088 w 1954088"/>
              <a:gd name="connsiteY5" fmla="*/ 195409 h 2401200"/>
              <a:gd name="connsiteX6" fmla="*/ 1954088 w 1954088"/>
              <a:gd name="connsiteY6" fmla="*/ 2205791 h 2401200"/>
              <a:gd name="connsiteX7" fmla="*/ 1896854 w 1954088"/>
              <a:gd name="connsiteY7" fmla="*/ 2343966 h 2401200"/>
              <a:gd name="connsiteX8" fmla="*/ 1758679 w 1954088"/>
              <a:gd name="connsiteY8" fmla="*/ 2401200 h 2401200"/>
              <a:gd name="connsiteX9" fmla="*/ 195409 w 1954088"/>
              <a:gd name="connsiteY9" fmla="*/ 2401200 h 2401200"/>
              <a:gd name="connsiteX10" fmla="*/ 57234 w 1954088"/>
              <a:gd name="connsiteY10" fmla="*/ 2343966 h 2401200"/>
              <a:gd name="connsiteX11" fmla="*/ 0 w 1954088"/>
              <a:gd name="connsiteY11" fmla="*/ 2205791 h 2401200"/>
              <a:gd name="connsiteX12" fmla="*/ 0 w 1954088"/>
              <a:gd name="connsiteY12" fmla="*/ 195409 h 240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54088" h="2401200">
                <a:moveTo>
                  <a:pt x="0" y="195409"/>
                </a:moveTo>
                <a:cubicBezTo>
                  <a:pt x="0" y="143583"/>
                  <a:pt x="20588" y="93880"/>
                  <a:pt x="57234" y="57234"/>
                </a:cubicBezTo>
                <a:cubicBezTo>
                  <a:pt x="93880" y="20588"/>
                  <a:pt x="143583" y="0"/>
                  <a:pt x="195409" y="0"/>
                </a:cubicBezTo>
                <a:lnTo>
                  <a:pt x="1758679" y="0"/>
                </a:lnTo>
                <a:cubicBezTo>
                  <a:pt x="1810505" y="0"/>
                  <a:pt x="1860208" y="20588"/>
                  <a:pt x="1896854" y="57234"/>
                </a:cubicBezTo>
                <a:cubicBezTo>
                  <a:pt x="1933500" y="93880"/>
                  <a:pt x="1954088" y="143583"/>
                  <a:pt x="1954088" y="195409"/>
                </a:cubicBezTo>
                <a:lnTo>
                  <a:pt x="1954088" y="2205791"/>
                </a:lnTo>
                <a:cubicBezTo>
                  <a:pt x="1954088" y="2257617"/>
                  <a:pt x="1933500" y="2307320"/>
                  <a:pt x="1896854" y="2343966"/>
                </a:cubicBezTo>
                <a:cubicBezTo>
                  <a:pt x="1860208" y="2380612"/>
                  <a:pt x="1810505" y="2401200"/>
                  <a:pt x="1758679" y="2401200"/>
                </a:cubicBezTo>
                <a:lnTo>
                  <a:pt x="195409" y="2401200"/>
                </a:lnTo>
                <a:cubicBezTo>
                  <a:pt x="143583" y="2401200"/>
                  <a:pt x="93880" y="2380612"/>
                  <a:pt x="57234" y="2343966"/>
                </a:cubicBezTo>
                <a:cubicBezTo>
                  <a:pt x="20588" y="2307320"/>
                  <a:pt x="0" y="2257617"/>
                  <a:pt x="0" y="2205791"/>
                </a:cubicBezTo>
                <a:lnTo>
                  <a:pt x="0" y="195409"/>
                </a:lnTo>
                <a:close/>
              </a:path>
            </a:pathLst>
          </a:custGeom>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108000" rIns="36000" bIns="72000" numCol="1" spcCol="1270" anchor="t" anchorCtr="0">
            <a:noAutofit/>
          </a:bodyPr>
          <a:lstStyle/>
          <a:p>
            <a:pPr marL="285750" lvl="1" indent="-285750" defTabSz="1289050">
              <a:spcAft>
                <a:spcPts val="600"/>
              </a:spcAft>
              <a:buChar char="••"/>
            </a:pPr>
            <a:endParaRPr lang="en-US" altLang="zh-TW" sz="2000" b="1" dirty="0" smtClean="0">
              <a:ea typeface="標楷體" pitchFamily="65" charset="-120"/>
            </a:endParaRPr>
          </a:p>
          <a:p>
            <a:pPr marL="285750" lvl="1" indent="-285750" defTabSz="1289050">
              <a:spcAft>
                <a:spcPts val="600"/>
              </a:spcAft>
              <a:buFontTx/>
              <a:buChar char="••"/>
            </a:pPr>
            <a:r>
              <a:rPr lang="zh-TW" altLang="en-US" sz="2000" b="1" dirty="0" smtClean="0">
                <a:ea typeface="標楷體" pitchFamily="65" charset="-120"/>
              </a:rPr>
              <a:t>第一屆前</a:t>
            </a:r>
            <a:r>
              <a:rPr lang="en-US" altLang="zh-TW" sz="2000" b="1" dirty="0" smtClean="0">
                <a:ea typeface="標楷體" pitchFamily="65" charset="-120"/>
              </a:rPr>
              <a:t>5</a:t>
            </a:r>
            <a:r>
              <a:rPr lang="zh-TW" altLang="en-US" sz="2000" b="1" dirty="0" smtClean="0">
                <a:ea typeface="標楷體" pitchFamily="65" charset="-120"/>
              </a:rPr>
              <a:t>％公司頒獎表揚</a:t>
            </a:r>
            <a:endParaRPr lang="en-US" altLang="zh-TW" sz="2000" b="1" dirty="0" smtClean="0">
              <a:ea typeface="標楷體" pitchFamily="65" charset="-120"/>
            </a:endParaRPr>
          </a:p>
          <a:p>
            <a:pPr marL="285750" lvl="1" indent="-285750" defTabSz="1289050">
              <a:spcAft>
                <a:spcPts val="600"/>
              </a:spcAft>
              <a:buChar char="••"/>
            </a:pPr>
            <a:r>
              <a:rPr lang="zh-TW" altLang="en-US" sz="2000" b="1" dirty="0" smtClean="0">
                <a:ea typeface="標楷體" pitchFamily="65" charset="-120"/>
              </a:rPr>
              <a:t>第一屆公告前</a:t>
            </a:r>
            <a:r>
              <a:rPr lang="en-US" altLang="zh-TW" sz="2000" b="1" dirty="0" smtClean="0">
                <a:ea typeface="標楷體" pitchFamily="65" charset="-120"/>
              </a:rPr>
              <a:t>20</a:t>
            </a:r>
            <a:r>
              <a:rPr lang="zh-TW" altLang="en-US" sz="2000" b="1" dirty="0" smtClean="0">
                <a:ea typeface="標楷體" pitchFamily="65" charset="-120"/>
              </a:rPr>
              <a:t>％名單，第二屆公告前</a:t>
            </a:r>
            <a:r>
              <a:rPr lang="en-US" altLang="zh-TW" sz="2000" b="1" dirty="0" smtClean="0">
                <a:ea typeface="標楷體" pitchFamily="65" charset="-120"/>
              </a:rPr>
              <a:t>50</a:t>
            </a:r>
            <a:r>
              <a:rPr lang="zh-TW" altLang="en-US" sz="2000" b="1" dirty="0" smtClean="0">
                <a:ea typeface="標楷體" pitchFamily="65" charset="-120"/>
              </a:rPr>
              <a:t>％，第三屆即全面公告評鑑結果</a:t>
            </a:r>
          </a:p>
        </p:txBody>
      </p:sp>
      <p:sp>
        <p:nvSpPr>
          <p:cNvPr id="9" name="文字方塊 8"/>
          <p:cNvSpPr txBox="1"/>
          <p:nvPr/>
        </p:nvSpPr>
        <p:spPr>
          <a:xfrm>
            <a:off x="1187624" y="1556792"/>
            <a:ext cx="2016224" cy="461665"/>
          </a:xfrm>
          <a:prstGeom prst="rect">
            <a:avLst/>
          </a:prstGeom>
          <a:noFill/>
        </p:spPr>
        <p:txBody>
          <a:bodyPr wrap="square" rtlCol="0">
            <a:spAutoFit/>
          </a:bodyPr>
          <a:lstStyle/>
          <a:p>
            <a:r>
              <a:rPr lang="zh-TW" altLang="en-US" sz="2400" b="1" dirty="0" smtClean="0">
                <a:solidFill>
                  <a:schemeClr val="bg1"/>
                </a:solidFill>
                <a:latin typeface="標楷體" pitchFamily="65" charset="-120"/>
                <a:ea typeface="標楷體" pitchFamily="65" charset="-120"/>
              </a:rPr>
              <a:t>提升企業形象</a:t>
            </a:r>
            <a:endParaRPr lang="zh-TW" altLang="en-US" sz="2400" b="1" dirty="0">
              <a:solidFill>
                <a:schemeClr val="bg1"/>
              </a:solidFill>
              <a:latin typeface="標楷體" pitchFamily="65" charset="-120"/>
              <a:ea typeface="標楷體" pitchFamily="65" charset="-120"/>
            </a:endParaRPr>
          </a:p>
        </p:txBody>
      </p:sp>
      <p:sp>
        <p:nvSpPr>
          <p:cNvPr id="10" name="手繪多邊形 9"/>
          <p:cNvSpPr/>
          <p:nvPr/>
        </p:nvSpPr>
        <p:spPr>
          <a:xfrm>
            <a:off x="3707904" y="1412776"/>
            <a:ext cx="2304256" cy="1368152"/>
          </a:xfrm>
          <a:custGeom>
            <a:avLst/>
            <a:gdLst>
              <a:gd name="connsiteX0" fmla="*/ 0 w 1954088"/>
              <a:gd name="connsiteY0" fmla="*/ 125280 h 1252799"/>
              <a:gd name="connsiteX1" fmla="*/ 36694 w 1954088"/>
              <a:gd name="connsiteY1" fmla="*/ 36694 h 1252799"/>
              <a:gd name="connsiteX2" fmla="*/ 125280 w 1954088"/>
              <a:gd name="connsiteY2" fmla="*/ 0 h 1252799"/>
              <a:gd name="connsiteX3" fmla="*/ 1828808 w 1954088"/>
              <a:gd name="connsiteY3" fmla="*/ 0 h 1252799"/>
              <a:gd name="connsiteX4" fmla="*/ 1917394 w 1954088"/>
              <a:gd name="connsiteY4" fmla="*/ 36694 h 1252799"/>
              <a:gd name="connsiteX5" fmla="*/ 1954088 w 1954088"/>
              <a:gd name="connsiteY5" fmla="*/ 125280 h 1252799"/>
              <a:gd name="connsiteX6" fmla="*/ 1954088 w 1954088"/>
              <a:gd name="connsiteY6" fmla="*/ 1127519 h 1252799"/>
              <a:gd name="connsiteX7" fmla="*/ 1917394 w 1954088"/>
              <a:gd name="connsiteY7" fmla="*/ 1216105 h 1252799"/>
              <a:gd name="connsiteX8" fmla="*/ 1828808 w 1954088"/>
              <a:gd name="connsiteY8" fmla="*/ 1252799 h 1252799"/>
              <a:gd name="connsiteX9" fmla="*/ 125280 w 1954088"/>
              <a:gd name="connsiteY9" fmla="*/ 1252799 h 1252799"/>
              <a:gd name="connsiteX10" fmla="*/ 36694 w 1954088"/>
              <a:gd name="connsiteY10" fmla="*/ 1216105 h 1252799"/>
              <a:gd name="connsiteX11" fmla="*/ 0 w 1954088"/>
              <a:gd name="connsiteY11" fmla="*/ 1127519 h 1252799"/>
              <a:gd name="connsiteX12" fmla="*/ 0 w 1954088"/>
              <a:gd name="connsiteY12" fmla="*/ 125280 h 1252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54088" h="1252799">
                <a:moveTo>
                  <a:pt x="0" y="125280"/>
                </a:moveTo>
                <a:cubicBezTo>
                  <a:pt x="0" y="92054"/>
                  <a:pt x="13199" y="60188"/>
                  <a:pt x="36694" y="36694"/>
                </a:cubicBezTo>
                <a:cubicBezTo>
                  <a:pt x="60189" y="13199"/>
                  <a:pt x="92054" y="0"/>
                  <a:pt x="125280" y="0"/>
                </a:cubicBezTo>
                <a:lnTo>
                  <a:pt x="1828808" y="0"/>
                </a:lnTo>
                <a:cubicBezTo>
                  <a:pt x="1862034" y="0"/>
                  <a:pt x="1893900" y="13199"/>
                  <a:pt x="1917394" y="36694"/>
                </a:cubicBezTo>
                <a:cubicBezTo>
                  <a:pt x="1940889" y="60189"/>
                  <a:pt x="1954088" y="92054"/>
                  <a:pt x="1954088" y="125280"/>
                </a:cubicBezTo>
                <a:lnTo>
                  <a:pt x="1954088" y="1127519"/>
                </a:lnTo>
                <a:cubicBezTo>
                  <a:pt x="1954088" y="1160745"/>
                  <a:pt x="1940889" y="1192611"/>
                  <a:pt x="1917394" y="1216105"/>
                </a:cubicBezTo>
                <a:cubicBezTo>
                  <a:pt x="1893899" y="1239600"/>
                  <a:pt x="1862034" y="1252799"/>
                  <a:pt x="1828808" y="1252799"/>
                </a:cubicBezTo>
                <a:lnTo>
                  <a:pt x="125280" y="1252799"/>
                </a:lnTo>
                <a:cubicBezTo>
                  <a:pt x="92054" y="1252799"/>
                  <a:pt x="60188" y="1239600"/>
                  <a:pt x="36694" y="1216105"/>
                </a:cubicBezTo>
                <a:cubicBezTo>
                  <a:pt x="13199" y="1192610"/>
                  <a:pt x="0" y="1160745"/>
                  <a:pt x="0" y="1127519"/>
                </a:cubicBezTo>
                <a:lnTo>
                  <a:pt x="0" y="125280"/>
                </a:lnTo>
                <a:close/>
              </a:path>
            </a:pathLst>
          </a:custGeom>
          <a:solidFill>
            <a:schemeClr val="accent5">
              <a:lumMod val="75000"/>
            </a:schemeClr>
          </a:solidFill>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206248" tIns="108000" rIns="206248" bIns="581654" numCol="1" spcCol="1270" anchor="t" anchorCtr="0">
            <a:noAutofit/>
          </a:bodyPr>
          <a:lstStyle/>
          <a:p>
            <a:pPr lvl="0" algn="l" defTabSz="1289050">
              <a:lnSpc>
                <a:spcPct val="90000"/>
              </a:lnSpc>
              <a:spcBef>
                <a:spcPct val="0"/>
              </a:spcBef>
              <a:spcAft>
                <a:spcPct val="35000"/>
              </a:spcAft>
            </a:pPr>
            <a:endParaRPr lang="zh-TW" altLang="en-US" sz="2400" kern="1200" dirty="0">
              <a:ea typeface="標楷體" pitchFamily="65" charset="-120"/>
            </a:endParaRPr>
          </a:p>
        </p:txBody>
      </p:sp>
      <p:sp>
        <p:nvSpPr>
          <p:cNvPr id="11" name="手繪多邊形 10"/>
          <p:cNvSpPr/>
          <p:nvPr/>
        </p:nvSpPr>
        <p:spPr>
          <a:xfrm>
            <a:off x="3923928" y="2492896"/>
            <a:ext cx="2304256" cy="3024336"/>
          </a:xfrm>
          <a:custGeom>
            <a:avLst/>
            <a:gdLst>
              <a:gd name="connsiteX0" fmla="*/ 0 w 1954088"/>
              <a:gd name="connsiteY0" fmla="*/ 195409 h 2401200"/>
              <a:gd name="connsiteX1" fmla="*/ 57234 w 1954088"/>
              <a:gd name="connsiteY1" fmla="*/ 57234 h 2401200"/>
              <a:gd name="connsiteX2" fmla="*/ 195409 w 1954088"/>
              <a:gd name="connsiteY2" fmla="*/ 0 h 2401200"/>
              <a:gd name="connsiteX3" fmla="*/ 1758679 w 1954088"/>
              <a:gd name="connsiteY3" fmla="*/ 0 h 2401200"/>
              <a:gd name="connsiteX4" fmla="*/ 1896854 w 1954088"/>
              <a:gd name="connsiteY4" fmla="*/ 57234 h 2401200"/>
              <a:gd name="connsiteX5" fmla="*/ 1954088 w 1954088"/>
              <a:gd name="connsiteY5" fmla="*/ 195409 h 2401200"/>
              <a:gd name="connsiteX6" fmla="*/ 1954088 w 1954088"/>
              <a:gd name="connsiteY6" fmla="*/ 2205791 h 2401200"/>
              <a:gd name="connsiteX7" fmla="*/ 1896854 w 1954088"/>
              <a:gd name="connsiteY7" fmla="*/ 2343966 h 2401200"/>
              <a:gd name="connsiteX8" fmla="*/ 1758679 w 1954088"/>
              <a:gd name="connsiteY8" fmla="*/ 2401200 h 2401200"/>
              <a:gd name="connsiteX9" fmla="*/ 195409 w 1954088"/>
              <a:gd name="connsiteY9" fmla="*/ 2401200 h 2401200"/>
              <a:gd name="connsiteX10" fmla="*/ 57234 w 1954088"/>
              <a:gd name="connsiteY10" fmla="*/ 2343966 h 2401200"/>
              <a:gd name="connsiteX11" fmla="*/ 0 w 1954088"/>
              <a:gd name="connsiteY11" fmla="*/ 2205791 h 2401200"/>
              <a:gd name="connsiteX12" fmla="*/ 0 w 1954088"/>
              <a:gd name="connsiteY12" fmla="*/ 195409 h 240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54088" h="2401200">
                <a:moveTo>
                  <a:pt x="0" y="195409"/>
                </a:moveTo>
                <a:cubicBezTo>
                  <a:pt x="0" y="143583"/>
                  <a:pt x="20588" y="93880"/>
                  <a:pt x="57234" y="57234"/>
                </a:cubicBezTo>
                <a:cubicBezTo>
                  <a:pt x="93880" y="20588"/>
                  <a:pt x="143583" y="0"/>
                  <a:pt x="195409" y="0"/>
                </a:cubicBezTo>
                <a:lnTo>
                  <a:pt x="1758679" y="0"/>
                </a:lnTo>
                <a:cubicBezTo>
                  <a:pt x="1810505" y="0"/>
                  <a:pt x="1860208" y="20588"/>
                  <a:pt x="1896854" y="57234"/>
                </a:cubicBezTo>
                <a:cubicBezTo>
                  <a:pt x="1933500" y="93880"/>
                  <a:pt x="1954088" y="143583"/>
                  <a:pt x="1954088" y="195409"/>
                </a:cubicBezTo>
                <a:lnTo>
                  <a:pt x="1954088" y="2205791"/>
                </a:lnTo>
                <a:cubicBezTo>
                  <a:pt x="1954088" y="2257617"/>
                  <a:pt x="1933500" y="2307320"/>
                  <a:pt x="1896854" y="2343966"/>
                </a:cubicBezTo>
                <a:cubicBezTo>
                  <a:pt x="1860208" y="2380612"/>
                  <a:pt x="1810505" y="2401200"/>
                  <a:pt x="1758679" y="2401200"/>
                </a:cubicBezTo>
                <a:lnTo>
                  <a:pt x="195409" y="2401200"/>
                </a:lnTo>
                <a:cubicBezTo>
                  <a:pt x="143583" y="2401200"/>
                  <a:pt x="93880" y="2380612"/>
                  <a:pt x="57234" y="2343966"/>
                </a:cubicBezTo>
                <a:cubicBezTo>
                  <a:pt x="20588" y="2307320"/>
                  <a:pt x="0" y="2257617"/>
                  <a:pt x="0" y="2205791"/>
                </a:cubicBezTo>
                <a:lnTo>
                  <a:pt x="0" y="195409"/>
                </a:lnTo>
                <a:close/>
              </a:path>
            </a:pathLst>
          </a:custGeom>
          <a:ln>
            <a:solidFill>
              <a:schemeClr val="accent5">
                <a:lumMod val="75000"/>
              </a:schemeClr>
            </a:solidFill>
          </a:ln>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108000" rIns="36000" bIns="72000" numCol="1" spcCol="1270" anchor="t" anchorCtr="0">
            <a:noAutofit/>
          </a:bodyPr>
          <a:lstStyle/>
          <a:p>
            <a:pPr marL="285750" lvl="1" indent="-285750" defTabSz="1289050">
              <a:spcAft>
                <a:spcPts val="600"/>
              </a:spcAft>
              <a:buFontTx/>
              <a:buChar char="••"/>
            </a:pPr>
            <a:endParaRPr lang="en-US" altLang="zh-TW" sz="2000" b="1" dirty="0" smtClean="0">
              <a:ea typeface="標楷體" pitchFamily="65" charset="-120"/>
            </a:endParaRPr>
          </a:p>
          <a:p>
            <a:pPr marL="285750" lvl="1" indent="-285750" defTabSz="1289050">
              <a:spcAft>
                <a:spcPts val="600"/>
              </a:spcAft>
              <a:buFontTx/>
              <a:buChar char="••"/>
            </a:pPr>
            <a:r>
              <a:rPr lang="zh-TW" altLang="en-US" sz="2000" b="1" dirty="0" smtClean="0">
                <a:ea typeface="標楷體" pitchFamily="65" charset="-120"/>
              </a:rPr>
              <a:t>公司治理評鑑結果為公司治理指數成分股之篩選標準之一</a:t>
            </a:r>
            <a:endParaRPr lang="en-US" altLang="zh-TW" sz="2000" b="1" dirty="0" smtClean="0">
              <a:ea typeface="標楷體" pitchFamily="65" charset="-120"/>
            </a:endParaRPr>
          </a:p>
        </p:txBody>
      </p:sp>
      <p:sp>
        <p:nvSpPr>
          <p:cNvPr id="12" name="文字方塊 11"/>
          <p:cNvSpPr txBox="1"/>
          <p:nvPr/>
        </p:nvSpPr>
        <p:spPr>
          <a:xfrm>
            <a:off x="3707904" y="1556792"/>
            <a:ext cx="2448272" cy="461665"/>
          </a:xfrm>
          <a:prstGeom prst="rect">
            <a:avLst/>
          </a:prstGeom>
          <a:noFill/>
        </p:spPr>
        <p:txBody>
          <a:bodyPr wrap="square" rtlCol="0">
            <a:spAutoFit/>
          </a:bodyPr>
          <a:lstStyle/>
          <a:p>
            <a:r>
              <a:rPr lang="zh-TW" altLang="en-US" sz="2400" b="1" dirty="0" smtClean="0">
                <a:solidFill>
                  <a:schemeClr val="bg1"/>
                </a:solidFill>
                <a:latin typeface="標楷體" pitchFamily="65" charset="-120"/>
                <a:ea typeface="標楷體" pitchFamily="65" charset="-120"/>
              </a:rPr>
              <a:t>投資人決策參考</a:t>
            </a:r>
            <a:endParaRPr lang="zh-TW" altLang="en-US" sz="2400" b="1" dirty="0">
              <a:solidFill>
                <a:schemeClr val="bg1"/>
              </a:solidFill>
              <a:latin typeface="標楷體" pitchFamily="65" charset="-120"/>
              <a:ea typeface="標楷體" pitchFamily="65" charset="-120"/>
            </a:endParaRPr>
          </a:p>
        </p:txBody>
      </p:sp>
      <p:sp>
        <p:nvSpPr>
          <p:cNvPr id="13" name="手繪多邊形 12"/>
          <p:cNvSpPr/>
          <p:nvPr/>
        </p:nvSpPr>
        <p:spPr>
          <a:xfrm>
            <a:off x="6444208" y="1412776"/>
            <a:ext cx="2304256" cy="1368152"/>
          </a:xfrm>
          <a:custGeom>
            <a:avLst/>
            <a:gdLst>
              <a:gd name="connsiteX0" fmla="*/ 0 w 1954088"/>
              <a:gd name="connsiteY0" fmla="*/ 125280 h 1252799"/>
              <a:gd name="connsiteX1" fmla="*/ 36694 w 1954088"/>
              <a:gd name="connsiteY1" fmla="*/ 36694 h 1252799"/>
              <a:gd name="connsiteX2" fmla="*/ 125280 w 1954088"/>
              <a:gd name="connsiteY2" fmla="*/ 0 h 1252799"/>
              <a:gd name="connsiteX3" fmla="*/ 1828808 w 1954088"/>
              <a:gd name="connsiteY3" fmla="*/ 0 h 1252799"/>
              <a:gd name="connsiteX4" fmla="*/ 1917394 w 1954088"/>
              <a:gd name="connsiteY4" fmla="*/ 36694 h 1252799"/>
              <a:gd name="connsiteX5" fmla="*/ 1954088 w 1954088"/>
              <a:gd name="connsiteY5" fmla="*/ 125280 h 1252799"/>
              <a:gd name="connsiteX6" fmla="*/ 1954088 w 1954088"/>
              <a:gd name="connsiteY6" fmla="*/ 1127519 h 1252799"/>
              <a:gd name="connsiteX7" fmla="*/ 1917394 w 1954088"/>
              <a:gd name="connsiteY7" fmla="*/ 1216105 h 1252799"/>
              <a:gd name="connsiteX8" fmla="*/ 1828808 w 1954088"/>
              <a:gd name="connsiteY8" fmla="*/ 1252799 h 1252799"/>
              <a:gd name="connsiteX9" fmla="*/ 125280 w 1954088"/>
              <a:gd name="connsiteY9" fmla="*/ 1252799 h 1252799"/>
              <a:gd name="connsiteX10" fmla="*/ 36694 w 1954088"/>
              <a:gd name="connsiteY10" fmla="*/ 1216105 h 1252799"/>
              <a:gd name="connsiteX11" fmla="*/ 0 w 1954088"/>
              <a:gd name="connsiteY11" fmla="*/ 1127519 h 1252799"/>
              <a:gd name="connsiteX12" fmla="*/ 0 w 1954088"/>
              <a:gd name="connsiteY12" fmla="*/ 125280 h 1252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54088" h="1252799">
                <a:moveTo>
                  <a:pt x="0" y="125280"/>
                </a:moveTo>
                <a:cubicBezTo>
                  <a:pt x="0" y="92054"/>
                  <a:pt x="13199" y="60188"/>
                  <a:pt x="36694" y="36694"/>
                </a:cubicBezTo>
                <a:cubicBezTo>
                  <a:pt x="60189" y="13199"/>
                  <a:pt x="92054" y="0"/>
                  <a:pt x="125280" y="0"/>
                </a:cubicBezTo>
                <a:lnTo>
                  <a:pt x="1828808" y="0"/>
                </a:lnTo>
                <a:cubicBezTo>
                  <a:pt x="1862034" y="0"/>
                  <a:pt x="1893900" y="13199"/>
                  <a:pt x="1917394" y="36694"/>
                </a:cubicBezTo>
                <a:cubicBezTo>
                  <a:pt x="1940889" y="60189"/>
                  <a:pt x="1954088" y="92054"/>
                  <a:pt x="1954088" y="125280"/>
                </a:cubicBezTo>
                <a:lnTo>
                  <a:pt x="1954088" y="1127519"/>
                </a:lnTo>
                <a:cubicBezTo>
                  <a:pt x="1954088" y="1160745"/>
                  <a:pt x="1940889" y="1192611"/>
                  <a:pt x="1917394" y="1216105"/>
                </a:cubicBezTo>
                <a:cubicBezTo>
                  <a:pt x="1893899" y="1239600"/>
                  <a:pt x="1862034" y="1252799"/>
                  <a:pt x="1828808" y="1252799"/>
                </a:cubicBezTo>
                <a:lnTo>
                  <a:pt x="125280" y="1252799"/>
                </a:lnTo>
                <a:cubicBezTo>
                  <a:pt x="92054" y="1252799"/>
                  <a:pt x="60188" y="1239600"/>
                  <a:pt x="36694" y="1216105"/>
                </a:cubicBezTo>
                <a:cubicBezTo>
                  <a:pt x="13199" y="1192610"/>
                  <a:pt x="0" y="1160745"/>
                  <a:pt x="0" y="1127519"/>
                </a:cubicBezTo>
                <a:lnTo>
                  <a:pt x="0" y="125280"/>
                </a:lnTo>
                <a:close/>
              </a:path>
            </a:pathLst>
          </a:custGeom>
          <a:solidFill>
            <a:schemeClr val="accent3">
              <a:lumMod val="75000"/>
            </a:schemeClr>
          </a:solidFill>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206248" tIns="108000" rIns="206248" bIns="581654" numCol="1" spcCol="1270" anchor="t" anchorCtr="0">
            <a:noAutofit/>
          </a:bodyPr>
          <a:lstStyle/>
          <a:p>
            <a:pPr lvl="0" algn="l" defTabSz="1289050">
              <a:lnSpc>
                <a:spcPct val="90000"/>
              </a:lnSpc>
              <a:spcBef>
                <a:spcPct val="0"/>
              </a:spcBef>
              <a:spcAft>
                <a:spcPct val="35000"/>
              </a:spcAft>
            </a:pPr>
            <a:endParaRPr lang="zh-TW" altLang="en-US" sz="2400" kern="1200" dirty="0">
              <a:ea typeface="標楷體" pitchFamily="65" charset="-120"/>
            </a:endParaRPr>
          </a:p>
        </p:txBody>
      </p:sp>
      <p:sp>
        <p:nvSpPr>
          <p:cNvPr id="14" name="手繪多邊形 13"/>
          <p:cNvSpPr/>
          <p:nvPr/>
        </p:nvSpPr>
        <p:spPr>
          <a:xfrm>
            <a:off x="6660232" y="2492896"/>
            <a:ext cx="2304256" cy="3024336"/>
          </a:xfrm>
          <a:custGeom>
            <a:avLst/>
            <a:gdLst>
              <a:gd name="connsiteX0" fmla="*/ 0 w 1954088"/>
              <a:gd name="connsiteY0" fmla="*/ 195409 h 2401200"/>
              <a:gd name="connsiteX1" fmla="*/ 57234 w 1954088"/>
              <a:gd name="connsiteY1" fmla="*/ 57234 h 2401200"/>
              <a:gd name="connsiteX2" fmla="*/ 195409 w 1954088"/>
              <a:gd name="connsiteY2" fmla="*/ 0 h 2401200"/>
              <a:gd name="connsiteX3" fmla="*/ 1758679 w 1954088"/>
              <a:gd name="connsiteY3" fmla="*/ 0 h 2401200"/>
              <a:gd name="connsiteX4" fmla="*/ 1896854 w 1954088"/>
              <a:gd name="connsiteY4" fmla="*/ 57234 h 2401200"/>
              <a:gd name="connsiteX5" fmla="*/ 1954088 w 1954088"/>
              <a:gd name="connsiteY5" fmla="*/ 195409 h 2401200"/>
              <a:gd name="connsiteX6" fmla="*/ 1954088 w 1954088"/>
              <a:gd name="connsiteY6" fmla="*/ 2205791 h 2401200"/>
              <a:gd name="connsiteX7" fmla="*/ 1896854 w 1954088"/>
              <a:gd name="connsiteY7" fmla="*/ 2343966 h 2401200"/>
              <a:gd name="connsiteX8" fmla="*/ 1758679 w 1954088"/>
              <a:gd name="connsiteY8" fmla="*/ 2401200 h 2401200"/>
              <a:gd name="connsiteX9" fmla="*/ 195409 w 1954088"/>
              <a:gd name="connsiteY9" fmla="*/ 2401200 h 2401200"/>
              <a:gd name="connsiteX10" fmla="*/ 57234 w 1954088"/>
              <a:gd name="connsiteY10" fmla="*/ 2343966 h 2401200"/>
              <a:gd name="connsiteX11" fmla="*/ 0 w 1954088"/>
              <a:gd name="connsiteY11" fmla="*/ 2205791 h 2401200"/>
              <a:gd name="connsiteX12" fmla="*/ 0 w 1954088"/>
              <a:gd name="connsiteY12" fmla="*/ 195409 h 240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54088" h="2401200">
                <a:moveTo>
                  <a:pt x="0" y="195409"/>
                </a:moveTo>
                <a:cubicBezTo>
                  <a:pt x="0" y="143583"/>
                  <a:pt x="20588" y="93880"/>
                  <a:pt x="57234" y="57234"/>
                </a:cubicBezTo>
                <a:cubicBezTo>
                  <a:pt x="93880" y="20588"/>
                  <a:pt x="143583" y="0"/>
                  <a:pt x="195409" y="0"/>
                </a:cubicBezTo>
                <a:lnTo>
                  <a:pt x="1758679" y="0"/>
                </a:lnTo>
                <a:cubicBezTo>
                  <a:pt x="1810505" y="0"/>
                  <a:pt x="1860208" y="20588"/>
                  <a:pt x="1896854" y="57234"/>
                </a:cubicBezTo>
                <a:cubicBezTo>
                  <a:pt x="1933500" y="93880"/>
                  <a:pt x="1954088" y="143583"/>
                  <a:pt x="1954088" y="195409"/>
                </a:cubicBezTo>
                <a:lnTo>
                  <a:pt x="1954088" y="2205791"/>
                </a:lnTo>
                <a:cubicBezTo>
                  <a:pt x="1954088" y="2257617"/>
                  <a:pt x="1933500" y="2307320"/>
                  <a:pt x="1896854" y="2343966"/>
                </a:cubicBezTo>
                <a:cubicBezTo>
                  <a:pt x="1860208" y="2380612"/>
                  <a:pt x="1810505" y="2401200"/>
                  <a:pt x="1758679" y="2401200"/>
                </a:cubicBezTo>
                <a:lnTo>
                  <a:pt x="195409" y="2401200"/>
                </a:lnTo>
                <a:cubicBezTo>
                  <a:pt x="143583" y="2401200"/>
                  <a:pt x="93880" y="2380612"/>
                  <a:pt x="57234" y="2343966"/>
                </a:cubicBezTo>
                <a:cubicBezTo>
                  <a:pt x="20588" y="2307320"/>
                  <a:pt x="0" y="2257617"/>
                  <a:pt x="0" y="2205791"/>
                </a:cubicBezTo>
                <a:lnTo>
                  <a:pt x="0" y="195409"/>
                </a:lnTo>
                <a:close/>
              </a:path>
            </a:pathLst>
          </a:custGeom>
          <a:ln>
            <a:solidFill>
              <a:schemeClr val="accent6">
                <a:lumMod val="75000"/>
              </a:schemeClr>
            </a:solidFill>
          </a:ln>
        </p:spPr>
        <p:style>
          <a:lnRef idx="1">
            <a:schemeClr val="accent4">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000" tIns="108000" rIns="36000" bIns="72000" numCol="1" spcCol="1270" anchor="t" anchorCtr="0">
            <a:noAutofit/>
          </a:bodyPr>
          <a:lstStyle/>
          <a:p>
            <a:pPr marL="285750" lvl="1" indent="-285750" defTabSz="1289050">
              <a:spcAft>
                <a:spcPts val="600"/>
              </a:spcAft>
              <a:buFontTx/>
              <a:buChar char="••"/>
            </a:pPr>
            <a:endParaRPr lang="en-US" altLang="zh-TW" sz="2000" b="1" dirty="0" smtClean="0">
              <a:ea typeface="標楷體" pitchFamily="65" charset="-120"/>
            </a:endParaRPr>
          </a:p>
          <a:p>
            <a:pPr marL="285750" lvl="1" indent="-285750" defTabSz="1289050">
              <a:spcAft>
                <a:spcPts val="600"/>
              </a:spcAft>
              <a:buFontTx/>
              <a:buChar char="••"/>
            </a:pPr>
            <a:r>
              <a:rPr lang="zh-TW" altLang="en-US" sz="2000" b="1" dirty="0" smtClean="0">
                <a:ea typeface="標楷體" pitchFamily="65" charset="-120"/>
              </a:rPr>
              <a:t>透過公司治理評鑑檢視自身弱項，進而改善內部控制，建立相關強化機制，達成企業永續經營</a:t>
            </a:r>
            <a:endParaRPr lang="en-US" altLang="zh-TW" sz="2000" b="1" dirty="0" smtClean="0">
              <a:ea typeface="標楷體" pitchFamily="65" charset="-120"/>
            </a:endParaRPr>
          </a:p>
        </p:txBody>
      </p:sp>
      <p:sp>
        <p:nvSpPr>
          <p:cNvPr id="15" name="文字方塊 14"/>
          <p:cNvSpPr txBox="1"/>
          <p:nvPr/>
        </p:nvSpPr>
        <p:spPr>
          <a:xfrm>
            <a:off x="6588224" y="1556792"/>
            <a:ext cx="2088232" cy="461665"/>
          </a:xfrm>
          <a:prstGeom prst="rect">
            <a:avLst/>
          </a:prstGeom>
          <a:noFill/>
        </p:spPr>
        <p:txBody>
          <a:bodyPr wrap="square" rtlCol="0">
            <a:spAutoFit/>
          </a:bodyPr>
          <a:lstStyle/>
          <a:p>
            <a:r>
              <a:rPr lang="zh-TW" altLang="en-US" sz="2400" b="1" dirty="0" smtClean="0">
                <a:solidFill>
                  <a:schemeClr val="bg1"/>
                </a:solidFill>
                <a:latin typeface="標楷體" pitchFamily="65" charset="-120"/>
                <a:ea typeface="標楷體" pitchFamily="65" charset="-120"/>
              </a:rPr>
              <a:t>強化企業體質</a:t>
            </a:r>
            <a:endParaRPr lang="zh-TW" altLang="en-US" sz="2400" b="1" dirty="0">
              <a:solidFill>
                <a:schemeClr val="bg1"/>
              </a:solidFill>
              <a:latin typeface="標楷體" pitchFamily="65" charset="-120"/>
              <a:ea typeface="標楷體" pitchFamily="65" charset="-120"/>
            </a:endParaRPr>
          </a:p>
        </p:txBody>
      </p:sp>
    </p:spTree>
    <p:extLst>
      <p:ext uri="{BB962C8B-B14F-4D97-AF65-F5344CB8AC3E}">
        <p14:creationId xmlns:p14="http://schemas.microsoft.com/office/powerpoint/2010/main" val="3489076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331640" y="332656"/>
            <a:ext cx="6984776" cy="792088"/>
          </a:xfrm>
        </p:spPr>
        <p:txBody>
          <a:bodyPr/>
          <a:lstStyle/>
          <a:p>
            <a:pPr algn="ctr"/>
            <a:r>
              <a:rPr lang="zh-TW" altLang="en-US" sz="3600" dirty="0" smtClean="0">
                <a:solidFill>
                  <a:srgbClr val="663300"/>
                </a:solidFill>
                <a:effectLst>
                  <a:outerShdw blurRad="38100" dist="38100" dir="2700000" algn="tl">
                    <a:srgbClr val="000000">
                      <a:alpha val="43137"/>
                    </a:srgbClr>
                  </a:outerShdw>
                </a:effectLst>
              </a:rPr>
              <a:t>公司</a:t>
            </a:r>
            <a:r>
              <a:rPr lang="zh-TW" altLang="en-US" sz="3600" dirty="0" smtClean="0">
                <a:solidFill>
                  <a:srgbClr val="663300"/>
                </a:solidFill>
                <a:effectLst>
                  <a:outerShdw blurRad="38100" dist="38100" dir="2700000" algn="tl">
                    <a:srgbClr val="000000">
                      <a:alpha val="43137"/>
                    </a:srgbClr>
                  </a:outerShdw>
                </a:effectLst>
              </a:rPr>
              <a:t>得分情形分析</a:t>
            </a:r>
            <a:endParaRPr lang="zh-TW" altLang="en-US" sz="3600" dirty="0">
              <a:solidFill>
                <a:srgbClr val="663300"/>
              </a:solidFill>
              <a:effectLst>
                <a:outerShdw blurRad="38100" dist="38100" dir="2700000" algn="tl">
                  <a:srgbClr val="000000">
                    <a:alpha val="43137"/>
                  </a:srgbClr>
                </a:outerShdw>
              </a:effectLst>
            </a:endParaRPr>
          </a:p>
        </p:txBody>
      </p:sp>
      <p:sp>
        <p:nvSpPr>
          <p:cNvPr id="2" name="投影片編號版面配置區 1"/>
          <p:cNvSpPr>
            <a:spLocks noGrp="1"/>
          </p:cNvSpPr>
          <p:nvPr>
            <p:ph type="sldNum" sz="quarter" idx="12"/>
          </p:nvPr>
        </p:nvSpPr>
        <p:spPr/>
        <p:txBody>
          <a:bodyPr/>
          <a:lstStyle/>
          <a:p>
            <a:pPr>
              <a:defRPr/>
            </a:pPr>
            <a:fld id="{3A8CC481-1BE3-49CE-B9F5-2ACDE6A1EE83}" type="slidenum">
              <a:rPr lang="zh-TW" altLang="en-US" smtClean="0"/>
              <a:pPr>
                <a:defRPr/>
              </a:pPr>
              <a:t>17</a:t>
            </a:fld>
            <a:endParaRPr lang="zh-TW" altLang="en-US"/>
          </a:p>
        </p:txBody>
      </p:sp>
      <p:sp>
        <p:nvSpPr>
          <p:cNvPr id="4" name="AutoShape 18"/>
          <p:cNvSpPr>
            <a:spLocks noChangeArrowheads="1"/>
          </p:cNvSpPr>
          <p:nvPr/>
        </p:nvSpPr>
        <p:spPr bwMode="gray">
          <a:xfrm rot="5400000">
            <a:off x="1223627" y="1952837"/>
            <a:ext cx="1440161" cy="360040"/>
          </a:xfrm>
          <a:custGeom>
            <a:avLst/>
            <a:gdLst>
              <a:gd name="G0" fmla="+- 6700 0 0"/>
              <a:gd name="G1" fmla="+- 21600 0 6700"/>
              <a:gd name="G2" fmla="*/ 6700 1 2"/>
              <a:gd name="G3" fmla="+- 21600 0 G2"/>
              <a:gd name="G4" fmla="+/ 6700 21600 2"/>
              <a:gd name="G5" fmla="+/ G1 0 2"/>
              <a:gd name="G6" fmla="*/ 21600 21600 6700"/>
              <a:gd name="G7" fmla="*/ G6 1 2"/>
              <a:gd name="G8" fmla="+- 21600 0 G7"/>
              <a:gd name="G9" fmla="*/ 21600 1 2"/>
              <a:gd name="G10" fmla="+- 6700 0 G9"/>
              <a:gd name="G11" fmla="?: G10 G8 0"/>
              <a:gd name="G12" fmla="?: G10 G7 21600"/>
              <a:gd name="T0" fmla="*/ 18250 w 21600"/>
              <a:gd name="T1" fmla="*/ 10800 h 21600"/>
              <a:gd name="T2" fmla="*/ 10800 w 21600"/>
              <a:gd name="T3" fmla="*/ 21600 h 21600"/>
              <a:gd name="T4" fmla="*/ 3350 w 21600"/>
              <a:gd name="T5" fmla="*/ 10800 h 21600"/>
              <a:gd name="T6" fmla="*/ 10800 w 21600"/>
              <a:gd name="T7" fmla="*/ 0 h 21600"/>
              <a:gd name="T8" fmla="*/ 5150 w 21600"/>
              <a:gd name="T9" fmla="*/ 5150 h 21600"/>
              <a:gd name="T10" fmla="*/ 16450 w 21600"/>
              <a:gd name="T11" fmla="*/ 16450 h 21600"/>
            </a:gdLst>
            <a:ahLst/>
            <a:cxnLst>
              <a:cxn ang="0">
                <a:pos x="T0" y="T1"/>
              </a:cxn>
              <a:cxn ang="0">
                <a:pos x="T2" y="T3"/>
              </a:cxn>
              <a:cxn ang="0">
                <a:pos x="T4" y="T5"/>
              </a:cxn>
              <a:cxn ang="0">
                <a:pos x="T6" y="T7"/>
              </a:cxn>
            </a:cxnLst>
            <a:rect l="T8" t="T9" r="T10" b="T11"/>
            <a:pathLst>
              <a:path w="21600" h="21600">
                <a:moveTo>
                  <a:pt x="0" y="0"/>
                </a:moveTo>
                <a:lnTo>
                  <a:pt x="6700" y="21600"/>
                </a:lnTo>
                <a:lnTo>
                  <a:pt x="14900" y="21600"/>
                </a:lnTo>
                <a:lnTo>
                  <a:pt x="21600" y="0"/>
                </a:lnTo>
                <a:close/>
              </a:path>
            </a:pathLst>
          </a:cu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45720" tIns="44450" rIns="45720" bIns="44450" anchor="ctr" anchorCtr="1"/>
          <a:lstStyle/>
          <a:p>
            <a:pPr>
              <a:lnSpc>
                <a:spcPct val="90000"/>
              </a:lnSpc>
              <a:spcBef>
                <a:spcPct val="30000"/>
              </a:spcBef>
              <a:defRPr/>
            </a:pPr>
            <a:endParaRPr lang="zh-TW" altLang="en-US" kern="0" smtClean="0">
              <a:solidFill>
                <a:sysClr val="windowText" lastClr="000000"/>
              </a:solidFill>
              <a:latin typeface="Arial" charset="0"/>
            </a:endParaRPr>
          </a:p>
        </p:txBody>
      </p:sp>
      <p:sp>
        <p:nvSpPr>
          <p:cNvPr id="5" name="Rectangle 17"/>
          <p:cNvSpPr>
            <a:spLocks noChangeArrowheads="1"/>
          </p:cNvSpPr>
          <p:nvPr/>
        </p:nvSpPr>
        <p:spPr bwMode="gray">
          <a:xfrm>
            <a:off x="179512" y="1700808"/>
            <a:ext cx="1512168" cy="864096"/>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lIns="45720" tIns="44450" rIns="45720" bIns="44450" anchor="ctr" anchorCtr="1"/>
          <a:lstStyle/>
          <a:p>
            <a:pPr algn="ctr" defTabSz="1689100">
              <a:lnSpc>
                <a:spcPts val="2000"/>
              </a:lnSpc>
              <a:spcBef>
                <a:spcPct val="30000"/>
              </a:spcBef>
              <a:defRPr/>
            </a:pPr>
            <a:r>
              <a:rPr lang="zh-TW" altLang="en-US" sz="2000" b="1" kern="0" dirty="0" smtClean="0">
                <a:solidFill>
                  <a:schemeClr val="bg1"/>
                </a:solidFill>
                <a:latin typeface="Times New Roman" pitchFamily="18" charset="0"/>
                <a:ea typeface="標楷體" pitchFamily="65" charset="-120"/>
                <a:cs typeface="Times New Roman" pitchFamily="18" charset="0"/>
              </a:rPr>
              <a:t>五大構面</a:t>
            </a:r>
            <a:endParaRPr lang="en-US" altLang="zh-TW" sz="2000" b="1" kern="0" dirty="0" smtClean="0">
              <a:solidFill>
                <a:schemeClr val="bg1"/>
              </a:solidFill>
              <a:latin typeface="Times New Roman" pitchFamily="18" charset="0"/>
              <a:ea typeface="標楷體" pitchFamily="65" charset="-120"/>
              <a:cs typeface="Times New Roman" pitchFamily="18" charset="0"/>
            </a:endParaRPr>
          </a:p>
          <a:p>
            <a:pPr algn="ctr" defTabSz="1689100">
              <a:lnSpc>
                <a:spcPts val="2000"/>
              </a:lnSpc>
              <a:spcBef>
                <a:spcPct val="30000"/>
              </a:spcBef>
              <a:defRPr/>
            </a:pPr>
            <a:r>
              <a:rPr lang="zh-TW" altLang="en-US" sz="2000" b="1" kern="0" dirty="0" smtClean="0">
                <a:solidFill>
                  <a:schemeClr val="bg1"/>
                </a:solidFill>
                <a:latin typeface="Times New Roman" pitchFamily="18" charset="0"/>
                <a:ea typeface="標楷體" pitchFamily="65" charset="-120"/>
                <a:cs typeface="Times New Roman" pitchFamily="18" charset="0"/>
              </a:rPr>
              <a:t>平均指標達成率</a:t>
            </a:r>
            <a:r>
              <a:rPr lang="en-US" altLang="zh-TW" sz="2000" b="1" kern="0" dirty="0" smtClean="0">
                <a:solidFill>
                  <a:schemeClr val="bg1"/>
                </a:solidFill>
                <a:latin typeface="Times New Roman" pitchFamily="18" charset="0"/>
                <a:ea typeface="標楷體" pitchFamily="65" charset="-120"/>
                <a:cs typeface="Times New Roman" pitchFamily="18" charset="0"/>
              </a:rPr>
              <a:t>(</a:t>
            </a:r>
            <a:r>
              <a:rPr lang="zh-TW" altLang="en-US" sz="2000" b="1" kern="0" dirty="0" smtClean="0">
                <a:solidFill>
                  <a:schemeClr val="bg1"/>
                </a:solidFill>
                <a:latin typeface="Times New Roman" pitchFamily="18" charset="0"/>
                <a:ea typeface="標楷體" pitchFamily="65" charset="-120"/>
                <a:cs typeface="Times New Roman" pitchFamily="18" charset="0"/>
              </a:rPr>
              <a:t>註）</a:t>
            </a:r>
          </a:p>
        </p:txBody>
      </p:sp>
      <p:sp>
        <p:nvSpPr>
          <p:cNvPr id="6" name="Rectangle 16"/>
          <p:cNvSpPr>
            <a:spLocks noChangeArrowheads="1"/>
          </p:cNvSpPr>
          <p:nvPr/>
        </p:nvSpPr>
        <p:spPr bwMode="auto">
          <a:xfrm>
            <a:off x="2195736" y="1268760"/>
            <a:ext cx="6840760" cy="2088232"/>
          </a:xfrm>
          <a:prstGeom prst="rect">
            <a:avLst/>
          </a:prstGeom>
          <a:noFill/>
          <a:ln w="28575">
            <a:solidFill>
              <a:srgbClr val="969696"/>
            </a:solidFill>
            <a:miter lim="800000"/>
            <a:headEnd/>
            <a:tailEnd/>
          </a:ln>
          <a:effectLst/>
        </p:spPr>
        <p:txBody>
          <a:bodyPr wrap="none" anchor="ctr"/>
          <a:lstStyle/>
          <a:p>
            <a:pPr>
              <a:defRPr/>
            </a:pPr>
            <a:endParaRPr lang="zh-TW" altLang="en-US" kern="0" smtClean="0">
              <a:solidFill>
                <a:sysClr val="windowText" lastClr="000000"/>
              </a:solidFill>
              <a:latin typeface="Arial"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47310094"/>
              </p:ext>
            </p:extLst>
          </p:nvPr>
        </p:nvGraphicFramePr>
        <p:xfrm>
          <a:off x="2267744" y="1340768"/>
          <a:ext cx="6735050" cy="1985050"/>
        </p:xfrm>
        <a:graphic>
          <a:graphicData uri="http://schemas.openxmlformats.org/drawingml/2006/table">
            <a:tbl>
              <a:tblPr firstRow="1" bandRow="1">
                <a:tableStyleId>{00A15C55-8517-42AA-B614-E9B94910E393}</a:tableStyleId>
              </a:tblPr>
              <a:tblGrid>
                <a:gridCol w="1154430"/>
                <a:gridCol w="1116124"/>
                <a:gridCol w="1116124"/>
                <a:gridCol w="1116124"/>
                <a:gridCol w="1116124"/>
                <a:gridCol w="1116124"/>
              </a:tblGrid>
              <a:tr h="8735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000" b="1" dirty="0" smtClean="0">
                        <a:solidFill>
                          <a:schemeClr val="accent2">
                            <a:lumMod val="75000"/>
                          </a:schemeClr>
                        </a:solidFill>
                        <a:latin typeface="標楷體" pitchFamily="65" charset="-120"/>
                        <a:ea typeface="標楷體" pitchFamily="65" charset="-12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rgbClr val="663300"/>
                          </a:solidFill>
                          <a:latin typeface="標楷體" pitchFamily="65" charset="-120"/>
                          <a:ea typeface="標楷體" pitchFamily="65" charset="-120"/>
                        </a:rPr>
                        <a:t>維護股東</a:t>
                      </a:r>
                      <a:endParaRPr lang="en-US" altLang="zh-TW" sz="1800" b="1" dirty="0" smtClean="0">
                        <a:solidFill>
                          <a:srgbClr val="663300"/>
                        </a:solidFill>
                        <a:latin typeface="標楷體" pitchFamily="65" charset="-120"/>
                        <a:ea typeface="標楷體" pitchFamily="65"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rgbClr val="663300"/>
                          </a:solidFill>
                          <a:latin typeface="標楷體" pitchFamily="65" charset="-120"/>
                          <a:ea typeface="標楷體" pitchFamily="65" charset="-120"/>
                        </a:rPr>
                        <a:t>權益</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rgbClr val="663300"/>
                          </a:solidFill>
                          <a:latin typeface="標楷體" pitchFamily="65" charset="-120"/>
                          <a:ea typeface="標楷體" pitchFamily="65" charset="-120"/>
                        </a:rPr>
                        <a:t>平等對待</a:t>
                      </a:r>
                      <a:endParaRPr lang="en-US" altLang="zh-TW" sz="1800" b="1" dirty="0" smtClean="0">
                        <a:solidFill>
                          <a:srgbClr val="663300"/>
                        </a:solidFill>
                        <a:latin typeface="標楷體" pitchFamily="65" charset="-120"/>
                        <a:ea typeface="標楷體" pitchFamily="65"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rgbClr val="663300"/>
                          </a:solidFill>
                          <a:latin typeface="標楷體" pitchFamily="65" charset="-120"/>
                          <a:ea typeface="標楷體" pitchFamily="65" charset="-120"/>
                        </a:rPr>
                        <a:t>股東</a:t>
                      </a:r>
                      <a:endParaRPr lang="zh-TW" altLang="en-US" sz="1800" dirty="0" smtClean="0">
                        <a:solidFill>
                          <a:srgbClr val="663300"/>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rgbClr val="663300"/>
                          </a:solidFill>
                          <a:latin typeface="標楷體" pitchFamily="65" charset="-120"/>
                          <a:ea typeface="標楷體" pitchFamily="65" charset="-120"/>
                          <a:cs typeface="+mn-cs"/>
                        </a:rPr>
                        <a:t>強化董事會結構與運作</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rgbClr val="663300"/>
                          </a:solidFill>
                          <a:latin typeface="標楷體" pitchFamily="65" charset="-120"/>
                          <a:ea typeface="標楷體" pitchFamily="65" charset="-120"/>
                          <a:cs typeface="+mn-cs"/>
                        </a:rPr>
                        <a:t>提升資訊</a:t>
                      </a:r>
                      <a:endParaRPr lang="en-US" altLang="zh-TW" sz="1800" b="1" kern="1200" dirty="0" smtClean="0">
                        <a:solidFill>
                          <a:srgbClr val="663300"/>
                        </a:solidFill>
                        <a:latin typeface="標楷體" pitchFamily="65" charset="-120"/>
                        <a:ea typeface="標楷體"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rgbClr val="663300"/>
                          </a:solidFill>
                          <a:latin typeface="標楷體" pitchFamily="65" charset="-120"/>
                          <a:ea typeface="標楷體" pitchFamily="65" charset="-120"/>
                          <a:cs typeface="+mn-cs"/>
                        </a:rPr>
                        <a:t>透明度</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rgbClr val="663300"/>
                          </a:solidFill>
                          <a:latin typeface="標楷體" pitchFamily="65" charset="-120"/>
                          <a:ea typeface="標楷體" pitchFamily="65" charset="-120"/>
                          <a:cs typeface="+mn-cs"/>
                        </a:rPr>
                        <a:t>落實企業</a:t>
                      </a:r>
                      <a:endParaRPr lang="en-US" altLang="zh-TW" sz="1800" b="1" kern="1200" dirty="0" smtClean="0">
                        <a:solidFill>
                          <a:srgbClr val="663300"/>
                        </a:solidFill>
                        <a:latin typeface="標楷體" pitchFamily="65" charset="-120"/>
                        <a:ea typeface="標楷體"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rgbClr val="663300"/>
                          </a:solidFill>
                          <a:latin typeface="標楷體" pitchFamily="65" charset="-120"/>
                          <a:ea typeface="標楷體" pitchFamily="65" charset="-120"/>
                          <a:cs typeface="+mn-cs"/>
                        </a:rPr>
                        <a:t>社會責任</a:t>
                      </a:r>
                      <a:endParaRPr lang="zh-TW" altLang="en-US" sz="1800" b="1" kern="1200" dirty="0">
                        <a:solidFill>
                          <a:srgbClr val="663300"/>
                        </a:solidFill>
                        <a:latin typeface="標楷體" pitchFamily="65" charset="-120"/>
                        <a:ea typeface="標楷體" pitchFamily="65" charset="-120"/>
                        <a:cs typeface="+mn-cs"/>
                      </a:endParaRPr>
                    </a:p>
                  </a:txBody>
                  <a:tcPr anchor="ctr">
                    <a:noFill/>
                  </a:tcPr>
                </a:tc>
              </a:tr>
              <a:tr h="535325">
                <a:tc>
                  <a:txBody>
                    <a:bodyPr/>
                    <a:lstStyle/>
                    <a:p>
                      <a:pPr algn="ctr"/>
                      <a:r>
                        <a:rPr lang="en-US" altLang="zh-TW" sz="1800" baseline="0" dirty="0" smtClean="0">
                          <a:solidFill>
                            <a:schemeClr val="tx1"/>
                          </a:solidFill>
                          <a:latin typeface="Times New Roman" pitchFamily="18" charset="0"/>
                          <a:ea typeface="標楷體" pitchFamily="65" charset="-120"/>
                          <a:cs typeface="Times New Roman" pitchFamily="18" charset="0"/>
                        </a:rPr>
                        <a:t> </a:t>
                      </a:r>
                      <a:r>
                        <a:rPr lang="zh-TW" altLang="en-US" sz="1800" baseline="0" dirty="0" smtClean="0">
                          <a:solidFill>
                            <a:schemeClr val="tx1"/>
                          </a:solidFill>
                          <a:latin typeface="Times New Roman" pitchFamily="18" charset="0"/>
                          <a:ea typeface="標楷體" pitchFamily="65" charset="-120"/>
                          <a:cs typeface="Times New Roman" pitchFamily="18" charset="0"/>
                        </a:rPr>
                        <a:t>全體公司</a:t>
                      </a:r>
                      <a:endParaRPr lang="zh-TW" altLang="en-US" sz="1800" dirty="0">
                        <a:solidFill>
                          <a:schemeClr val="tx1"/>
                        </a:solidFill>
                        <a:latin typeface="Times New Roman" pitchFamily="18" charset="0"/>
                        <a:ea typeface="標楷體" pitchFamily="65" charset="-120"/>
                        <a:cs typeface="Times New Roman" pitchFamily="18" charset="0"/>
                      </a:endParaRPr>
                    </a:p>
                  </a:txBody>
                  <a:tcPr anchor="ctr">
                    <a:noFill/>
                  </a:tcPr>
                </a:tc>
                <a:tc>
                  <a:txBody>
                    <a:bodyPr/>
                    <a:lstStyle/>
                    <a:p>
                      <a:pPr algn="ctr"/>
                      <a:r>
                        <a:rPr lang="en-US" altLang="zh-TW" sz="2000" dirty="0" smtClean="0">
                          <a:solidFill>
                            <a:schemeClr val="tx1"/>
                          </a:solidFill>
                          <a:latin typeface="Times New Roman" pitchFamily="18" charset="0"/>
                          <a:ea typeface="標楷體" pitchFamily="65" charset="-120"/>
                          <a:cs typeface="Times New Roman" pitchFamily="18" charset="0"/>
                        </a:rPr>
                        <a:t>66.39%</a:t>
                      </a:r>
                      <a:endParaRPr lang="zh-TW" altLang="en-US" sz="2000" dirty="0">
                        <a:solidFill>
                          <a:schemeClr val="tx1"/>
                        </a:solidFill>
                        <a:latin typeface="Times New Roman" pitchFamily="18" charset="0"/>
                        <a:ea typeface="標楷體" pitchFamily="65" charset="-120"/>
                        <a:cs typeface="Times New Roman" pitchFamily="18" charset="0"/>
                      </a:endParaRPr>
                    </a:p>
                  </a:txBody>
                  <a:tcPr anchor="ctr">
                    <a:noFill/>
                  </a:tcPr>
                </a:tc>
                <a:tc>
                  <a:txBody>
                    <a:bodyPr/>
                    <a:lstStyle/>
                    <a:p>
                      <a:pPr algn="ctr"/>
                      <a:r>
                        <a:rPr lang="en-US" altLang="zh-TW" sz="2000" dirty="0" smtClean="0">
                          <a:solidFill>
                            <a:schemeClr val="tx1"/>
                          </a:solidFill>
                          <a:latin typeface="Times New Roman" pitchFamily="18" charset="0"/>
                          <a:ea typeface="標楷體" pitchFamily="65" charset="-120"/>
                          <a:cs typeface="Times New Roman" pitchFamily="18" charset="0"/>
                        </a:rPr>
                        <a:t>68.65%</a:t>
                      </a:r>
                      <a:endParaRPr lang="zh-TW" altLang="en-US" sz="2000" dirty="0">
                        <a:solidFill>
                          <a:schemeClr val="tx1"/>
                        </a:solidFill>
                        <a:latin typeface="Times New Roman" pitchFamily="18" charset="0"/>
                        <a:ea typeface="標楷體" pitchFamily="65" charset="-120"/>
                        <a:cs typeface="Times New Roman" pitchFamily="18" charset="0"/>
                      </a:endParaRPr>
                    </a:p>
                  </a:txBody>
                  <a:tcPr anchor="ctr">
                    <a:noFill/>
                  </a:tcPr>
                </a:tc>
                <a:tc>
                  <a:txBody>
                    <a:bodyPr/>
                    <a:lstStyle/>
                    <a:p>
                      <a:pPr algn="ctr"/>
                      <a:r>
                        <a:rPr lang="en-US" altLang="zh-TW" sz="2000" dirty="0" smtClean="0">
                          <a:solidFill>
                            <a:schemeClr val="tx1"/>
                          </a:solidFill>
                          <a:latin typeface="Times New Roman" pitchFamily="18" charset="0"/>
                          <a:ea typeface="標楷體" pitchFamily="65" charset="-120"/>
                          <a:cs typeface="Times New Roman" pitchFamily="18" charset="0"/>
                        </a:rPr>
                        <a:t>78.81%</a:t>
                      </a:r>
                      <a:endParaRPr lang="zh-TW" altLang="en-US" sz="2000" dirty="0">
                        <a:solidFill>
                          <a:schemeClr val="tx1"/>
                        </a:solidFill>
                        <a:latin typeface="Times New Roman" pitchFamily="18" charset="0"/>
                        <a:ea typeface="標楷體" pitchFamily="65" charset="-120"/>
                        <a:cs typeface="Times New Roman" pitchFamily="18" charset="0"/>
                      </a:endParaRPr>
                    </a:p>
                  </a:txBody>
                  <a:tcPr anchor="ctr">
                    <a:noFill/>
                  </a:tcPr>
                </a:tc>
                <a:tc>
                  <a:txBody>
                    <a:bodyPr/>
                    <a:lstStyle/>
                    <a:p>
                      <a:pPr algn="ctr"/>
                      <a:r>
                        <a:rPr lang="en-US" altLang="zh-TW" sz="2000" dirty="0" smtClean="0">
                          <a:solidFill>
                            <a:schemeClr val="tx1"/>
                          </a:solidFill>
                          <a:latin typeface="Times New Roman" pitchFamily="18" charset="0"/>
                          <a:ea typeface="標楷體" pitchFamily="65" charset="-120"/>
                          <a:cs typeface="Times New Roman" pitchFamily="18" charset="0"/>
                        </a:rPr>
                        <a:t>80.15%</a:t>
                      </a:r>
                      <a:endParaRPr lang="zh-TW" altLang="en-US" sz="2000" dirty="0">
                        <a:solidFill>
                          <a:schemeClr val="tx1"/>
                        </a:solidFill>
                        <a:latin typeface="Times New Roman" pitchFamily="18" charset="0"/>
                        <a:ea typeface="標楷體" pitchFamily="65" charset="-120"/>
                        <a:cs typeface="Times New Roman" pitchFamily="18" charset="0"/>
                      </a:endParaRPr>
                    </a:p>
                  </a:txBody>
                  <a:tcPr anchor="ctr">
                    <a:noFill/>
                  </a:tcPr>
                </a:tc>
                <a:tc>
                  <a:txBody>
                    <a:bodyPr/>
                    <a:lstStyle/>
                    <a:p>
                      <a:pPr algn="ctr"/>
                      <a:r>
                        <a:rPr lang="en-US" altLang="zh-TW" sz="2000" dirty="0" smtClean="0">
                          <a:solidFill>
                            <a:schemeClr val="tx1"/>
                          </a:solidFill>
                          <a:latin typeface="Times New Roman" pitchFamily="18" charset="0"/>
                          <a:ea typeface="標楷體" pitchFamily="65" charset="-120"/>
                          <a:cs typeface="Times New Roman" pitchFamily="18" charset="0"/>
                        </a:rPr>
                        <a:t>63.71%</a:t>
                      </a:r>
                      <a:endParaRPr lang="zh-TW" altLang="en-US" sz="2000" dirty="0">
                        <a:solidFill>
                          <a:schemeClr val="tx1"/>
                        </a:solidFill>
                        <a:latin typeface="Times New Roman" pitchFamily="18" charset="0"/>
                        <a:ea typeface="標楷體" pitchFamily="65" charset="-120"/>
                        <a:cs typeface="Times New Roman" pitchFamily="18" charset="0"/>
                      </a:endParaRPr>
                    </a:p>
                  </a:txBody>
                  <a:tcPr anchor="ctr">
                    <a:noFill/>
                  </a:tcPr>
                </a:tc>
              </a:tr>
              <a:tr h="535325">
                <a:tc>
                  <a:txBody>
                    <a:bodyPr/>
                    <a:lstStyle/>
                    <a:p>
                      <a:pPr algn="ctr"/>
                      <a:r>
                        <a:rPr lang="zh-TW" altLang="en-US" sz="1800" dirty="0" smtClean="0">
                          <a:solidFill>
                            <a:schemeClr val="tx1"/>
                          </a:solidFill>
                          <a:latin typeface="Times New Roman" pitchFamily="18" charset="0"/>
                          <a:ea typeface="標楷體" pitchFamily="65" charset="-120"/>
                          <a:cs typeface="Times New Roman" pitchFamily="18" charset="0"/>
                        </a:rPr>
                        <a:t>前</a:t>
                      </a:r>
                      <a:r>
                        <a:rPr lang="en-US" altLang="zh-TW" sz="1800" dirty="0" smtClean="0">
                          <a:solidFill>
                            <a:schemeClr val="tx1"/>
                          </a:solidFill>
                          <a:latin typeface="Times New Roman" pitchFamily="18" charset="0"/>
                          <a:ea typeface="標楷體" pitchFamily="65" charset="-120"/>
                          <a:cs typeface="Times New Roman" pitchFamily="18" charset="0"/>
                        </a:rPr>
                        <a:t>20</a:t>
                      </a:r>
                      <a:r>
                        <a:rPr lang="zh-TW" altLang="en-US" sz="1800" dirty="0" smtClean="0">
                          <a:solidFill>
                            <a:schemeClr val="tx1"/>
                          </a:solidFill>
                          <a:latin typeface="Times New Roman" pitchFamily="18" charset="0"/>
                          <a:ea typeface="標楷體" pitchFamily="65" charset="-120"/>
                          <a:cs typeface="Times New Roman" pitchFamily="18" charset="0"/>
                        </a:rPr>
                        <a:t>％</a:t>
                      </a:r>
                      <a:endParaRPr lang="zh-TW" altLang="en-US" sz="1800" dirty="0">
                        <a:solidFill>
                          <a:schemeClr val="tx1"/>
                        </a:solidFill>
                        <a:latin typeface="Times New Roman" pitchFamily="18" charset="0"/>
                        <a:ea typeface="標楷體" pitchFamily="65" charset="-120"/>
                        <a:cs typeface="Times New Roman" pitchFamily="18" charset="0"/>
                      </a:endParaRPr>
                    </a:p>
                  </a:txBody>
                  <a:tcPr anchor="ctr">
                    <a:noFill/>
                  </a:tcPr>
                </a:tc>
                <a:tc>
                  <a:txBody>
                    <a:bodyPr/>
                    <a:lstStyle/>
                    <a:p>
                      <a:pPr algn="ctr"/>
                      <a:r>
                        <a:rPr lang="en-US" altLang="zh-TW" sz="2000" dirty="0" smtClean="0">
                          <a:solidFill>
                            <a:schemeClr val="tx1"/>
                          </a:solidFill>
                          <a:latin typeface="Times New Roman" pitchFamily="18" charset="0"/>
                          <a:ea typeface="標楷體" pitchFamily="65" charset="-120"/>
                          <a:cs typeface="Times New Roman" pitchFamily="18" charset="0"/>
                        </a:rPr>
                        <a:t>85.07%</a:t>
                      </a:r>
                      <a:endParaRPr lang="zh-TW" altLang="en-US" sz="2000" dirty="0">
                        <a:solidFill>
                          <a:schemeClr val="tx1"/>
                        </a:solidFill>
                        <a:latin typeface="Times New Roman" pitchFamily="18" charset="0"/>
                        <a:ea typeface="標楷體" pitchFamily="65" charset="-120"/>
                        <a:cs typeface="Times New Roman" pitchFamily="18" charset="0"/>
                      </a:endParaRPr>
                    </a:p>
                  </a:txBody>
                  <a:tcPr anchor="ctr">
                    <a:noFill/>
                  </a:tcPr>
                </a:tc>
                <a:tc>
                  <a:txBody>
                    <a:bodyPr/>
                    <a:lstStyle/>
                    <a:p>
                      <a:pPr algn="ctr"/>
                      <a:r>
                        <a:rPr lang="en-US" altLang="zh-TW" sz="2000" dirty="0" smtClean="0">
                          <a:solidFill>
                            <a:schemeClr val="tx1"/>
                          </a:solidFill>
                          <a:latin typeface="Times New Roman" pitchFamily="18" charset="0"/>
                          <a:ea typeface="標楷體" pitchFamily="65" charset="-120"/>
                          <a:cs typeface="Times New Roman" pitchFamily="18" charset="0"/>
                        </a:rPr>
                        <a:t>83.91%</a:t>
                      </a:r>
                      <a:endParaRPr lang="zh-TW" altLang="en-US" sz="2000" dirty="0">
                        <a:solidFill>
                          <a:schemeClr val="tx1"/>
                        </a:solidFill>
                        <a:latin typeface="Times New Roman" pitchFamily="18" charset="0"/>
                        <a:ea typeface="標楷體" pitchFamily="65" charset="-120"/>
                        <a:cs typeface="Times New Roman" pitchFamily="18" charset="0"/>
                      </a:endParaRPr>
                    </a:p>
                  </a:txBody>
                  <a:tcPr anchor="ctr">
                    <a:noFill/>
                  </a:tcPr>
                </a:tc>
                <a:tc>
                  <a:txBody>
                    <a:bodyPr/>
                    <a:lstStyle/>
                    <a:p>
                      <a:pPr algn="ctr"/>
                      <a:r>
                        <a:rPr lang="en-US" altLang="zh-TW" sz="2000" dirty="0" smtClean="0">
                          <a:solidFill>
                            <a:schemeClr val="tx1"/>
                          </a:solidFill>
                          <a:latin typeface="Times New Roman" pitchFamily="18" charset="0"/>
                          <a:ea typeface="標楷體" pitchFamily="65" charset="-120"/>
                          <a:cs typeface="Times New Roman" pitchFamily="18" charset="0"/>
                        </a:rPr>
                        <a:t>88.11%</a:t>
                      </a:r>
                      <a:endParaRPr lang="zh-TW" altLang="en-US" sz="2000" dirty="0">
                        <a:solidFill>
                          <a:schemeClr val="tx1"/>
                        </a:solidFill>
                        <a:latin typeface="Times New Roman" pitchFamily="18" charset="0"/>
                        <a:ea typeface="標楷體" pitchFamily="65" charset="-120"/>
                        <a:cs typeface="Times New Roman" pitchFamily="18" charset="0"/>
                      </a:endParaRPr>
                    </a:p>
                  </a:txBody>
                  <a:tcPr anchor="ctr">
                    <a:noFill/>
                  </a:tcPr>
                </a:tc>
                <a:tc>
                  <a:txBody>
                    <a:bodyPr/>
                    <a:lstStyle/>
                    <a:p>
                      <a:pPr algn="ctr"/>
                      <a:r>
                        <a:rPr lang="en-US" altLang="zh-TW" sz="2000" dirty="0" smtClean="0">
                          <a:solidFill>
                            <a:schemeClr val="tx1"/>
                          </a:solidFill>
                          <a:latin typeface="Times New Roman" pitchFamily="18" charset="0"/>
                          <a:ea typeface="標楷體" pitchFamily="65" charset="-120"/>
                          <a:cs typeface="Times New Roman" pitchFamily="18" charset="0"/>
                        </a:rPr>
                        <a:t>89.54%</a:t>
                      </a:r>
                      <a:endParaRPr lang="zh-TW" altLang="en-US" sz="2000" dirty="0">
                        <a:solidFill>
                          <a:schemeClr val="tx1"/>
                        </a:solidFill>
                        <a:latin typeface="Times New Roman" pitchFamily="18" charset="0"/>
                        <a:ea typeface="標楷體" pitchFamily="65" charset="-120"/>
                        <a:cs typeface="Times New Roman" pitchFamily="18" charset="0"/>
                      </a:endParaRPr>
                    </a:p>
                  </a:txBody>
                  <a:tcPr anchor="ctr">
                    <a:noFill/>
                  </a:tcPr>
                </a:tc>
                <a:tc>
                  <a:txBody>
                    <a:bodyPr/>
                    <a:lstStyle/>
                    <a:p>
                      <a:pPr algn="ctr"/>
                      <a:r>
                        <a:rPr lang="en-US" altLang="zh-TW" sz="2000" dirty="0" smtClean="0">
                          <a:solidFill>
                            <a:schemeClr val="tx1"/>
                          </a:solidFill>
                          <a:latin typeface="Times New Roman" pitchFamily="18" charset="0"/>
                          <a:ea typeface="標楷體" pitchFamily="65" charset="-120"/>
                          <a:cs typeface="Times New Roman" pitchFamily="18" charset="0"/>
                        </a:rPr>
                        <a:t>88.10%</a:t>
                      </a:r>
                      <a:endParaRPr lang="zh-TW" altLang="en-US" sz="2000" dirty="0">
                        <a:solidFill>
                          <a:schemeClr val="tx1"/>
                        </a:solidFill>
                        <a:latin typeface="Times New Roman" pitchFamily="18" charset="0"/>
                        <a:ea typeface="標楷體" pitchFamily="65" charset="-120"/>
                        <a:cs typeface="Times New Roman" pitchFamily="18" charset="0"/>
                      </a:endParaRPr>
                    </a:p>
                  </a:txBody>
                  <a:tcPr anchor="ctr">
                    <a:noFill/>
                  </a:tcPr>
                </a:tc>
              </a:tr>
            </a:tbl>
          </a:graphicData>
        </a:graphic>
      </p:graphicFrame>
      <p:sp>
        <p:nvSpPr>
          <p:cNvPr id="8" name="Rectangle 17"/>
          <p:cNvSpPr>
            <a:spLocks noChangeArrowheads="1"/>
          </p:cNvSpPr>
          <p:nvPr/>
        </p:nvSpPr>
        <p:spPr bwMode="gray">
          <a:xfrm>
            <a:off x="179512" y="4077072"/>
            <a:ext cx="1512168" cy="1008112"/>
          </a:xfrm>
          <a:prstGeom prst="rect">
            <a:avLst/>
          </a:prstGeom>
          <a:solidFill>
            <a:schemeClr val="accent4">
              <a:lumMod val="75000"/>
            </a:schemeClr>
          </a:solidFill>
          <a:ln w="25400" algn="ctr">
            <a:noFill/>
            <a:miter lim="800000"/>
            <a:headEnd/>
            <a:tailEnd/>
          </a:ln>
          <a:effectLst/>
        </p:spPr>
        <p:txBody>
          <a:bodyPr lIns="45720" tIns="44450" rIns="45720" bIns="44450" anchor="ctr" anchorCtr="1"/>
          <a:lstStyle/>
          <a:p>
            <a:pPr algn="ctr" defTabSz="1689100">
              <a:lnSpc>
                <a:spcPts val="2000"/>
              </a:lnSpc>
              <a:spcBef>
                <a:spcPct val="30000"/>
              </a:spcBef>
              <a:defRPr/>
            </a:pPr>
            <a:r>
              <a:rPr lang="zh-TW" altLang="en-US" sz="2000" b="1" kern="0" dirty="0" smtClean="0">
                <a:solidFill>
                  <a:schemeClr val="bg1"/>
                </a:solidFill>
                <a:latin typeface="Times New Roman" pitchFamily="18" charset="0"/>
                <a:ea typeface="標楷體" pitchFamily="65" charset="-120"/>
                <a:cs typeface="Times New Roman" pitchFamily="18" charset="0"/>
              </a:rPr>
              <a:t>各構面指標達成率</a:t>
            </a:r>
          </a:p>
        </p:txBody>
      </p:sp>
      <p:sp>
        <p:nvSpPr>
          <p:cNvPr id="10" name="Rectangle 1"/>
          <p:cNvSpPr>
            <a:spLocks noChangeArrowheads="1"/>
          </p:cNvSpPr>
          <p:nvPr/>
        </p:nvSpPr>
        <p:spPr bwMode="auto">
          <a:xfrm>
            <a:off x="631681" y="6165304"/>
            <a:ext cx="7468711" cy="33855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indent="508000"/>
            <a:r>
              <a:rPr kumimoji="1" lang="zh-TW" sz="1600" b="0" i="0" u="none" strike="noStrike" cap="none" normalizeH="0" baseline="0" dirty="0" smtClean="0">
                <a:ln>
                  <a:noFill/>
                </a:ln>
                <a:solidFill>
                  <a:schemeClr val="tx1"/>
                </a:solidFill>
                <a:effectLst/>
                <a:latin typeface="標楷體" pitchFamily="65" charset="-120"/>
                <a:ea typeface="標楷體" pitchFamily="65" charset="-120"/>
                <a:cs typeface="Times New Roman" pitchFamily="18" charset="0"/>
              </a:rPr>
              <a:t>註：平均指標達成率係全體受評公司該構面指標得分數除以適用個數之平均</a:t>
            </a:r>
            <a:endParaRPr kumimoji="1" lang="zh-TW" sz="16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11" name="AutoShape 18"/>
          <p:cNvSpPr>
            <a:spLocks noChangeArrowheads="1"/>
          </p:cNvSpPr>
          <p:nvPr/>
        </p:nvSpPr>
        <p:spPr bwMode="gray">
          <a:xfrm rot="5400000">
            <a:off x="1246944" y="4305784"/>
            <a:ext cx="1440161" cy="406673"/>
          </a:xfrm>
          <a:custGeom>
            <a:avLst/>
            <a:gdLst>
              <a:gd name="G0" fmla="+- 6700 0 0"/>
              <a:gd name="G1" fmla="+- 21600 0 6700"/>
              <a:gd name="G2" fmla="*/ 6700 1 2"/>
              <a:gd name="G3" fmla="+- 21600 0 G2"/>
              <a:gd name="G4" fmla="+/ 6700 21600 2"/>
              <a:gd name="G5" fmla="+/ G1 0 2"/>
              <a:gd name="G6" fmla="*/ 21600 21600 6700"/>
              <a:gd name="G7" fmla="*/ G6 1 2"/>
              <a:gd name="G8" fmla="+- 21600 0 G7"/>
              <a:gd name="G9" fmla="*/ 21600 1 2"/>
              <a:gd name="G10" fmla="+- 6700 0 G9"/>
              <a:gd name="G11" fmla="?: G10 G8 0"/>
              <a:gd name="G12" fmla="?: G10 G7 21600"/>
              <a:gd name="T0" fmla="*/ 18250 w 21600"/>
              <a:gd name="T1" fmla="*/ 10800 h 21600"/>
              <a:gd name="T2" fmla="*/ 10800 w 21600"/>
              <a:gd name="T3" fmla="*/ 21600 h 21600"/>
              <a:gd name="T4" fmla="*/ 3350 w 21600"/>
              <a:gd name="T5" fmla="*/ 10800 h 21600"/>
              <a:gd name="T6" fmla="*/ 10800 w 21600"/>
              <a:gd name="T7" fmla="*/ 0 h 21600"/>
              <a:gd name="T8" fmla="*/ 5150 w 21600"/>
              <a:gd name="T9" fmla="*/ 5150 h 21600"/>
              <a:gd name="T10" fmla="*/ 16450 w 21600"/>
              <a:gd name="T11" fmla="*/ 16450 h 21600"/>
            </a:gdLst>
            <a:ahLst/>
            <a:cxnLst>
              <a:cxn ang="0">
                <a:pos x="T0" y="T1"/>
              </a:cxn>
              <a:cxn ang="0">
                <a:pos x="T2" y="T3"/>
              </a:cxn>
              <a:cxn ang="0">
                <a:pos x="T4" y="T5"/>
              </a:cxn>
              <a:cxn ang="0">
                <a:pos x="T6" y="T7"/>
              </a:cxn>
            </a:cxnLst>
            <a:rect l="T8" t="T9" r="T10" b="T11"/>
            <a:pathLst>
              <a:path w="21600" h="21600">
                <a:moveTo>
                  <a:pt x="0" y="0"/>
                </a:moveTo>
                <a:lnTo>
                  <a:pt x="6700" y="21600"/>
                </a:lnTo>
                <a:lnTo>
                  <a:pt x="14900" y="21600"/>
                </a:lnTo>
                <a:lnTo>
                  <a:pt x="21600" y="0"/>
                </a:lnTo>
                <a:close/>
              </a:path>
            </a:pathLst>
          </a:custGeom>
          <a:gradFill rotWithShape="1">
            <a:gsLst>
              <a:gs pos="60000">
                <a:schemeClr val="accent4">
                  <a:lumMod val="75000"/>
                </a:schemeClr>
              </a:gs>
              <a:gs pos="100000">
                <a:srgbClr val="E0AD12">
                  <a:gamma/>
                  <a:tint val="28627"/>
                  <a:invGamma/>
                </a:srgbClr>
              </a:gs>
            </a:gsLst>
            <a:lin ang="5400000" scaled="1"/>
          </a:gradFill>
          <a:ln w="25400" algn="ctr">
            <a:noFill/>
            <a:miter lim="800000"/>
            <a:headEnd/>
            <a:tailEnd/>
          </a:ln>
          <a:effectLst/>
        </p:spPr>
        <p:txBody>
          <a:bodyPr lIns="45720" tIns="44450" rIns="45720" bIns="44450" anchor="ctr" anchorCtr="1"/>
          <a:lstStyle/>
          <a:p>
            <a:pPr>
              <a:lnSpc>
                <a:spcPct val="90000"/>
              </a:lnSpc>
              <a:spcBef>
                <a:spcPct val="30000"/>
              </a:spcBef>
              <a:defRPr/>
            </a:pPr>
            <a:endParaRPr lang="zh-TW" altLang="en-US" kern="0" smtClean="0">
              <a:solidFill>
                <a:sysClr val="windowText" lastClr="000000"/>
              </a:solidFill>
              <a:latin typeface="Arial" charset="0"/>
            </a:endParaRPr>
          </a:p>
        </p:txBody>
      </p:sp>
      <p:graphicFrame>
        <p:nvGraphicFramePr>
          <p:cNvPr id="12" name="表格 11"/>
          <p:cNvGraphicFramePr>
            <a:graphicFrameLocks noGrp="1"/>
          </p:cNvGraphicFramePr>
          <p:nvPr>
            <p:extLst>
              <p:ext uri="{D42A27DB-BD31-4B8C-83A1-F6EECF244321}">
                <p14:modId xmlns:p14="http://schemas.microsoft.com/office/powerpoint/2010/main" val="1853173408"/>
              </p:ext>
            </p:extLst>
          </p:nvPr>
        </p:nvGraphicFramePr>
        <p:xfrm>
          <a:off x="2267744" y="3789040"/>
          <a:ext cx="6696744" cy="1446730"/>
        </p:xfrm>
        <a:graphic>
          <a:graphicData uri="http://schemas.openxmlformats.org/drawingml/2006/table">
            <a:tbl>
              <a:tblPr firstRow="1" bandRow="1">
                <a:tableStyleId>{00A15C55-8517-42AA-B614-E9B94910E393}</a:tableStyleId>
              </a:tblPr>
              <a:tblGrid>
                <a:gridCol w="1116124"/>
                <a:gridCol w="1116124"/>
                <a:gridCol w="1116124"/>
                <a:gridCol w="1116124"/>
                <a:gridCol w="1116124"/>
                <a:gridCol w="1116124"/>
              </a:tblGrid>
              <a:tr h="8358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000" b="1" dirty="0" smtClean="0">
                        <a:solidFill>
                          <a:schemeClr val="accent2">
                            <a:lumMod val="75000"/>
                          </a:schemeClr>
                        </a:solidFill>
                        <a:latin typeface="標楷體" pitchFamily="65" charset="-120"/>
                        <a:ea typeface="標楷體" pitchFamily="65" charset="-120"/>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rgbClr val="663300"/>
                          </a:solidFill>
                          <a:latin typeface="標楷體" pitchFamily="65" charset="-120"/>
                          <a:ea typeface="標楷體" pitchFamily="65" charset="-120"/>
                        </a:rPr>
                        <a:t>維護股東</a:t>
                      </a:r>
                      <a:endParaRPr lang="en-US" altLang="zh-TW" sz="1800" b="1" dirty="0" smtClean="0">
                        <a:solidFill>
                          <a:srgbClr val="663300"/>
                        </a:solidFill>
                        <a:latin typeface="標楷體" pitchFamily="65" charset="-120"/>
                        <a:ea typeface="標楷體" pitchFamily="65"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rgbClr val="663300"/>
                          </a:solidFill>
                          <a:latin typeface="標楷體" pitchFamily="65" charset="-120"/>
                          <a:ea typeface="標楷體" pitchFamily="65" charset="-120"/>
                        </a:rPr>
                        <a:t>權益</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rgbClr val="663300"/>
                          </a:solidFill>
                          <a:latin typeface="標楷體" pitchFamily="65" charset="-120"/>
                          <a:ea typeface="標楷體" pitchFamily="65" charset="-120"/>
                        </a:rPr>
                        <a:t>平等對待</a:t>
                      </a:r>
                      <a:endParaRPr lang="en-US" altLang="zh-TW" sz="1800" b="1" dirty="0" smtClean="0">
                        <a:solidFill>
                          <a:srgbClr val="663300"/>
                        </a:solidFill>
                        <a:latin typeface="標楷體" pitchFamily="65" charset="-120"/>
                        <a:ea typeface="標楷體" pitchFamily="65" charset="-12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rgbClr val="663300"/>
                          </a:solidFill>
                          <a:latin typeface="標楷體" pitchFamily="65" charset="-120"/>
                          <a:ea typeface="標楷體" pitchFamily="65" charset="-120"/>
                        </a:rPr>
                        <a:t>股東</a:t>
                      </a:r>
                      <a:endParaRPr lang="zh-TW" altLang="en-US" sz="1800" dirty="0" smtClean="0">
                        <a:solidFill>
                          <a:srgbClr val="663300"/>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rgbClr val="663300"/>
                          </a:solidFill>
                          <a:latin typeface="標楷體" pitchFamily="65" charset="-120"/>
                          <a:ea typeface="標楷體" pitchFamily="65" charset="-120"/>
                          <a:cs typeface="+mn-cs"/>
                        </a:rPr>
                        <a:t>強化董事會結構與運作</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rgbClr val="663300"/>
                          </a:solidFill>
                          <a:latin typeface="標楷體" pitchFamily="65" charset="-120"/>
                          <a:ea typeface="標楷體" pitchFamily="65" charset="-120"/>
                          <a:cs typeface="+mn-cs"/>
                        </a:rPr>
                        <a:t>提升資訊</a:t>
                      </a:r>
                      <a:endParaRPr lang="en-US" altLang="zh-TW" sz="1800" b="1" kern="1200" dirty="0" smtClean="0">
                        <a:solidFill>
                          <a:srgbClr val="663300"/>
                        </a:solidFill>
                        <a:latin typeface="標楷體" pitchFamily="65" charset="-120"/>
                        <a:ea typeface="標楷體"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rgbClr val="663300"/>
                          </a:solidFill>
                          <a:latin typeface="標楷體" pitchFamily="65" charset="-120"/>
                          <a:ea typeface="標楷體" pitchFamily="65" charset="-120"/>
                          <a:cs typeface="+mn-cs"/>
                        </a:rPr>
                        <a:t>透明度</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rgbClr val="663300"/>
                          </a:solidFill>
                          <a:latin typeface="標楷體" pitchFamily="65" charset="-120"/>
                          <a:ea typeface="標楷體" pitchFamily="65" charset="-120"/>
                          <a:cs typeface="+mn-cs"/>
                        </a:rPr>
                        <a:t>落實企業</a:t>
                      </a:r>
                      <a:endParaRPr lang="en-US" altLang="zh-TW" sz="1800" b="1" kern="1200" dirty="0" smtClean="0">
                        <a:solidFill>
                          <a:srgbClr val="663300"/>
                        </a:solidFill>
                        <a:latin typeface="標楷體" pitchFamily="65" charset="-120"/>
                        <a:ea typeface="標楷體" pitchFamily="65"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rgbClr val="663300"/>
                          </a:solidFill>
                          <a:latin typeface="標楷體" pitchFamily="65" charset="-120"/>
                          <a:ea typeface="標楷體" pitchFamily="65" charset="-120"/>
                          <a:cs typeface="+mn-cs"/>
                        </a:rPr>
                        <a:t>社會責任</a:t>
                      </a:r>
                      <a:endParaRPr lang="zh-TW" altLang="en-US" sz="1800" b="1" kern="1200" dirty="0">
                        <a:solidFill>
                          <a:srgbClr val="663300"/>
                        </a:solidFill>
                        <a:latin typeface="標楷體" pitchFamily="65" charset="-120"/>
                        <a:ea typeface="標楷體" pitchFamily="65" charset="-120"/>
                        <a:cs typeface="+mn-cs"/>
                      </a:endParaRPr>
                    </a:p>
                  </a:txBody>
                  <a:tcPr anchor="ctr">
                    <a:noFill/>
                  </a:tcPr>
                </a:tc>
              </a:tr>
              <a:tr h="532330">
                <a:tc>
                  <a:txBody>
                    <a:bodyPr/>
                    <a:lstStyle/>
                    <a:p>
                      <a:pPr algn="ctr"/>
                      <a:r>
                        <a:rPr lang="en-US" altLang="zh-TW" sz="1800" baseline="0" dirty="0" smtClean="0">
                          <a:solidFill>
                            <a:schemeClr val="tx1"/>
                          </a:solidFill>
                          <a:latin typeface="Times New Roman" pitchFamily="18" charset="0"/>
                          <a:ea typeface="標楷體" pitchFamily="65" charset="-120"/>
                          <a:cs typeface="Times New Roman" pitchFamily="18" charset="0"/>
                        </a:rPr>
                        <a:t> </a:t>
                      </a:r>
                      <a:r>
                        <a:rPr lang="zh-TW" altLang="en-US" sz="1800" baseline="0" dirty="0" smtClean="0">
                          <a:solidFill>
                            <a:schemeClr val="tx1"/>
                          </a:solidFill>
                          <a:latin typeface="Times New Roman" pitchFamily="18" charset="0"/>
                          <a:ea typeface="標楷體" pitchFamily="65" charset="-120"/>
                          <a:cs typeface="Times New Roman" pitchFamily="18" charset="0"/>
                        </a:rPr>
                        <a:t>某公司</a:t>
                      </a:r>
                      <a:endParaRPr lang="zh-TW" altLang="en-US" sz="1800" dirty="0">
                        <a:solidFill>
                          <a:schemeClr val="tx1"/>
                        </a:solidFill>
                        <a:latin typeface="Times New Roman" pitchFamily="18" charset="0"/>
                        <a:ea typeface="標楷體" pitchFamily="65" charset="-120"/>
                        <a:cs typeface="Times New Roman" pitchFamily="18" charset="0"/>
                      </a:endParaRPr>
                    </a:p>
                  </a:txBody>
                  <a:tcPr anchor="ctr">
                    <a:noFill/>
                  </a:tcPr>
                </a:tc>
                <a:tc>
                  <a:txBody>
                    <a:bodyPr/>
                    <a:lstStyle/>
                    <a:p>
                      <a:pPr algn="ctr"/>
                      <a:r>
                        <a:rPr lang="en-US" altLang="zh-TW" sz="2000" dirty="0" smtClean="0">
                          <a:solidFill>
                            <a:schemeClr val="tx1"/>
                          </a:solidFill>
                          <a:latin typeface="Times New Roman" pitchFamily="18" charset="0"/>
                          <a:ea typeface="標楷體" pitchFamily="65" charset="-120"/>
                          <a:cs typeface="Times New Roman" pitchFamily="18" charset="0"/>
                        </a:rPr>
                        <a:t>72.73%</a:t>
                      </a:r>
                      <a:endParaRPr lang="zh-TW" altLang="en-US" sz="2000" dirty="0">
                        <a:solidFill>
                          <a:schemeClr val="tx1"/>
                        </a:solidFill>
                        <a:latin typeface="Times New Roman" pitchFamily="18" charset="0"/>
                        <a:ea typeface="標楷體" pitchFamily="65" charset="-120"/>
                        <a:cs typeface="Times New Roman" pitchFamily="18" charset="0"/>
                      </a:endParaRPr>
                    </a:p>
                  </a:txBody>
                  <a:tcPr anchor="ctr">
                    <a:noFill/>
                  </a:tcPr>
                </a:tc>
                <a:tc>
                  <a:txBody>
                    <a:bodyPr/>
                    <a:lstStyle/>
                    <a:p>
                      <a:pPr algn="ctr"/>
                      <a:r>
                        <a:rPr lang="en-US" altLang="zh-TW" sz="2000" dirty="0" smtClean="0">
                          <a:solidFill>
                            <a:schemeClr val="tx1"/>
                          </a:solidFill>
                          <a:latin typeface="Times New Roman" pitchFamily="18" charset="0"/>
                          <a:ea typeface="標楷體" pitchFamily="65" charset="-120"/>
                          <a:cs typeface="Times New Roman" pitchFamily="18" charset="0"/>
                        </a:rPr>
                        <a:t>92.31%</a:t>
                      </a:r>
                      <a:endParaRPr lang="zh-TW" altLang="en-US" sz="2000" dirty="0">
                        <a:solidFill>
                          <a:schemeClr val="tx1"/>
                        </a:solidFill>
                        <a:latin typeface="Times New Roman" pitchFamily="18" charset="0"/>
                        <a:ea typeface="標楷體" pitchFamily="65" charset="-120"/>
                        <a:cs typeface="Times New Roman" pitchFamily="18" charset="0"/>
                      </a:endParaRPr>
                    </a:p>
                  </a:txBody>
                  <a:tcPr anchor="ctr">
                    <a:noFill/>
                  </a:tcPr>
                </a:tc>
                <a:tc>
                  <a:txBody>
                    <a:bodyPr/>
                    <a:lstStyle/>
                    <a:p>
                      <a:pPr algn="ctr"/>
                      <a:r>
                        <a:rPr lang="en-US" altLang="zh-TW" sz="2000" dirty="0" smtClean="0">
                          <a:solidFill>
                            <a:schemeClr val="tx1"/>
                          </a:solidFill>
                          <a:latin typeface="Times New Roman" pitchFamily="18" charset="0"/>
                          <a:ea typeface="標楷體" pitchFamily="65" charset="-120"/>
                          <a:cs typeface="Times New Roman" pitchFamily="18" charset="0"/>
                        </a:rPr>
                        <a:t>73.08%</a:t>
                      </a:r>
                      <a:endParaRPr lang="zh-TW" altLang="en-US" sz="2000" dirty="0">
                        <a:solidFill>
                          <a:schemeClr val="tx1"/>
                        </a:solidFill>
                        <a:latin typeface="Times New Roman" pitchFamily="18" charset="0"/>
                        <a:ea typeface="標楷體" pitchFamily="65" charset="-120"/>
                        <a:cs typeface="Times New Roman" pitchFamily="18" charset="0"/>
                      </a:endParaRPr>
                    </a:p>
                  </a:txBody>
                  <a:tcPr anchor="ctr">
                    <a:noFill/>
                  </a:tcPr>
                </a:tc>
                <a:tc>
                  <a:txBody>
                    <a:bodyPr/>
                    <a:lstStyle/>
                    <a:p>
                      <a:pPr algn="ctr"/>
                      <a:r>
                        <a:rPr lang="en-US" altLang="zh-TW" sz="2000" dirty="0" smtClean="0">
                          <a:solidFill>
                            <a:schemeClr val="tx1"/>
                          </a:solidFill>
                          <a:latin typeface="Times New Roman" pitchFamily="18" charset="0"/>
                          <a:ea typeface="標楷體" pitchFamily="65" charset="-120"/>
                          <a:cs typeface="Times New Roman" pitchFamily="18" charset="0"/>
                        </a:rPr>
                        <a:t>100%</a:t>
                      </a:r>
                      <a:endParaRPr lang="zh-TW" altLang="en-US" sz="2000" dirty="0">
                        <a:solidFill>
                          <a:schemeClr val="tx1"/>
                        </a:solidFill>
                        <a:latin typeface="Times New Roman" pitchFamily="18" charset="0"/>
                        <a:ea typeface="標楷體" pitchFamily="65" charset="-120"/>
                        <a:cs typeface="Times New Roman" pitchFamily="18" charset="0"/>
                      </a:endParaRPr>
                    </a:p>
                  </a:txBody>
                  <a:tcPr anchor="ctr">
                    <a:noFill/>
                  </a:tcPr>
                </a:tc>
                <a:tc>
                  <a:txBody>
                    <a:bodyPr/>
                    <a:lstStyle/>
                    <a:p>
                      <a:pPr algn="ctr"/>
                      <a:r>
                        <a:rPr lang="en-US" altLang="zh-TW" sz="2000" dirty="0" smtClean="0">
                          <a:solidFill>
                            <a:schemeClr val="tx1"/>
                          </a:solidFill>
                          <a:latin typeface="Times New Roman" pitchFamily="18" charset="0"/>
                          <a:ea typeface="標楷體" pitchFamily="65" charset="-120"/>
                          <a:cs typeface="Times New Roman" pitchFamily="18" charset="0"/>
                        </a:rPr>
                        <a:t>85.71%</a:t>
                      </a:r>
                      <a:endParaRPr lang="zh-TW" altLang="en-US" sz="2000" dirty="0">
                        <a:solidFill>
                          <a:schemeClr val="tx1"/>
                        </a:solidFill>
                        <a:latin typeface="Times New Roman" pitchFamily="18" charset="0"/>
                        <a:ea typeface="標楷體" pitchFamily="65" charset="-120"/>
                        <a:cs typeface="Times New Roman" pitchFamily="18" charset="0"/>
                      </a:endParaRPr>
                    </a:p>
                  </a:txBody>
                  <a:tcPr anchor="ctr">
                    <a:noFill/>
                  </a:tcPr>
                </a:tc>
              </a:tr>
            </a:tbl>
          </a:graphicData>
        </a:graphic>
      </p:graphicFrame>
      <p:sp>
        <p:nvSpPr>
          <p:cNvPr id="14" name="Rectangle 16"/>
          <p:cNvSpPr>
            <a:spLocks noChangeArrowheads="1"/>
          </p:cNvSpPr>
          <p:nvPr/>
        </p:nvSpPr>
        <p:spPr bwMode="auto">
          <a:xfrm>
            <a:off x="2267744" y="3789040"/>
            <a:ext cx="6696744" cy="1440160"/>
          </a:xfrm>
          <a:prstGeom prst="rect">
            <a:avLst/>
          </a:prstGeom>
          <a:noFill/>
          <a:ln w="28575">
            <a:solidFill>
              <a:srgbClr val="969696"/>
            </a:solidFill>
            <a:miter lim="800000"/>
            <a:headEnd/>
            <a:tailEnd/>
          </a:ln>
          <a:effectLst/>
        </p:spPr>
        <p:txBody>
          <a:bodyPr wrap="none" anchor="ctr"/>
          <a:lstStyle/>
          <a:p>
            <a:pPr>
              <a:defRPr/>
            </a:pPr>
            <a:endParaRPr lang="zh-TW" altLang="en-US" kern="0" smtClean="0">
              <a:solidFill>
                <a:sysClr val="windowText" lastClr="000000"/>
              </a:solidFill>
              <a:latin typeface="Arial" charset="0"/>
            </a:endParaRPr>
          </a:p>
        </p:txBody>
      </p:sp>
      <p:sp>
        <p:nvSpPr>
          <p:cNvPr id="15" name="矩形 14"/>
          <p:cNvSpPr/>
          <p:nvPr/>
        </p:nvSpPr>
        <p:spPr>
          <a:xfrm>
            <a:off x="5580112" y="3573016"/>
            <a:ext cx="1152128" cy="19442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3347864" y="3573016"/>
            <a:ext cx="1152128" cy="19442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7812360" y="3573016"/>
            <a:ext cx="1152128" cy="19442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64211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2" presetClass="entr" presetSubtype="8"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additive="base">
                                        <p:cTn id="10" dur="500" fill="hold"/>
                                        <p:tgtEl>
                                          <p:spTgt spid="11"/>
                                        </p:tgtEl>
                                        <p:attrNameLst>
                                          <p:attrName>ppt_x</p:attrName>
                                        </p:attrNameLst>
                                      </p:cBhvr>
                                      <p:tavLst>
                                        <p:tav tm="0">
                                          <p:val>
                                            <p:strVal val="0-#ppt_w/2"/>
                                          </p:val>
                                        </p:tav>
                                        <p:tav tm="100000">
                                          <p:val>
                                            <p:strVal val="#ppt_x"/>
                                          </p:val>
                                        </p:tav>
                                      </p:tavLst>
                                    </p:anim>
                                    <p:anim calcmode="lin" valueType="num">
                                      <p:cBhvr additive="base">
                                        <p:cTn id="11" dur="500" fill="hold"/>
                                        <p:tgtEl>
                                          <p:spTgt spid="11"/>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0-#ppt_w/2"/>
                                          </p:val>
                                        </p:tav>
                                        <p:tav tm="100000">
                                          <p:val>
                                            <p:strVal val="#ppt_x"/>
                                          </p:val>
                                        </p:tav>
                                      </p:tavLst>
                                    </p:anim>
                                    <p:anim calcmode="lin" valueType="num">
                                      <p:cBhvr additive="base">
                                        <p:cTn id="15" dur="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0-#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1"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 presetClass="entr" presetSubtype="1"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0-#ppt_h/2"/>
                                          </p:val>
                                        </p:tav>
                                        <p:tav tm="100000">
                                          <p:val>
                                            <p:strVal val="#ppt_y"/>
                                          </p:val>
                                        </p:tav>
                                      </p:tavLst>
                                    </p:anim>
                                  </p:childTnLst>
                                </p:cTn>
                              </p:par>
                            </p:childTnLst>
                          </p:cTn>
                        </p:par>
                        <p:par>
                          <p:cTn id="30" fill="hold">
                            <p:stCondLst>
                              <p:cond delay="1500"/>
                            </p:stCondLst>
                            <p:childTnLst>
                              <p:par>
                                <p:cTn id="31" presetID="2" presetClass="entr" presetSubtype="1"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2"/>
          <p:cNvSpPr>
            <a:spLocks noGrp="1"/>
          </p:cNvSpPr>
          <p:nvPr>
            <p:ph type="title"/>
          </p:nvPr>
        </p:nvSpPr>
        <p:spPr>
          <a:xfrm>
            <a:off x="827584" y="116632"/>
            <a:ext cx="6984776" cy="792088"/>
          </a:xfrm>
        </p:spPr>
        <p:txBody>
          <a:bodyPr>
            <a:noAutofit/>
          </a:bodyPr>
          <a:lstStyle/>
          <a:p>
            <a:pPr algn="ctr"/>
            <a:r>
              <a:rPr lang="zh-TW" altLang="en-US" dirty="0" smtClean="0">
                <a:solidFill>
                  <a:srgbClr val="663300"/>
                </a:solidFill>
                <a:effectLst>
                  <a:outerShdw blurRad="38100" dist="38100" dir="2700000" algn="tl">
                    <a:srgbClr val="000000">
                      <a:alpha val="43137"/>
                    </a:srgbClr>
                  </a:outerShdw>
                </a:effectLst>
              </a:rPr>
              <a:t>公司治理與企業社會責任</a:t>
            </a:r>
            <a:r>
              <a:rPr lang="en-US" altLang="zh-TW" dirty="0" smtClean="0">
                <a:solidFill>
                  <a:srgbClr val="663300"/>
                </a:solidFill>
                <a:effectLst>
                  <a:outerShdw blurRad="38100" dist="38100" dir="2700000" algn="tl">
                    <a:srgbClr val="000000">
                      <a:alpha val="43137"/>
                    </a:srgbClr>
                  </a:outerShdw>
                </a:effectLst>
              </a:rPr>
              <a:t/>
            </a:r>
            <a:br>
              <a:rPr lang="en-US" altLang="zh-TW" dirty="0" smtClean="0">
                <a:solidFill>
                  <a:srgbClr val="663300"/>
                </a:solidFill>
                <a:effectLst>
                  <a:outerShdw blurRad="38100" dist="38100" dir="2700000" algn="tl">
                    <a:srgbClr val="000000">
                      <a:alpha val="43137"/>
                    </a:srgbClr>
                  </a:outerShdw>
                </a:effectLst>
              </a:rPr>
            </a:br>
            <a:r>
              <a:rPr lang="zh-TW" altLang="en-US" dirty="0" smtClean="0">
                <a:solidFill>
                  <a:srgbClr val="663300"/>
                </a:solidFill>
                <a:effectLst>
                  <a:outerShdw blurRad="38100" dist="38100" dir="2700000" algn="tl">
                    <a:srgbClr val="000000">
                      <a:alpha val="43137"/>
                    </a:srgbClr>
                  </a:outerShdw>
                </a:effectLst>
              </a:rPr>
              <a:t>現況分析</a:t>
            </a:r>
            <a:endParaRPr lang="zh-TW" altLang="en-US" dirty="0">
              <a:solidFill>
                <a:srgbClr val="663300"/>
              </a:solidFill>
              <a:effectLst>
                <a:outerShdw blurRad="38100" dist="38100" dir="2700000" algn="tl">
                  <a:srgbClr val="000000">
                    <a:alpha val="43137"/>
                  </a:srgbClr>
                </a:outerShdw>
              </a:effectLst>
            </a:endParaRPr>
          </a:p>
        </p:txBody>
      </p:sp>
      <p:sp>
        <p:nvSpPr>
          <p:cNvPr id="2" name="投影片編號版面配置區 1"/>
          <p:cNvSpPr>
            <a:spLocks noGrp="1"/>
          </p:cNvSpPr>
          <p:nvPr>
            <p:ph type="sldNum" sz="quarter" idx="12"/>
          </p:nvPr>
        </p:nvSpPr>
        <p:spPr/>
        <p:txBody>
          <a:bodyPr/>
          <a:lstStyle/>
          <a:p>
            <a:pPr>
              <a:defRPr/>
            </a:pPr>
            <a:fld id="{3A8CC481-1BE3-49CE-B9F5-2ACDE6A1EE83}" type="slidenum">
              <a:rPr lang="zh-TW" altLang="en-US" smtClean="0"/>
              <a:pPr>
                <a:defRPr/>
              </a:pPr>
              <a:t>18</a:t>
            </a:fld>
            <a:endParaRPr lang="zh-TW" altLang="en-US"/>
          </a:p>
        </p:txBody>
      </p:sp>
      <p:graphicFrame>
        <p:nvGraphicFramePr>
          <p:cNvPr id="5" name="資料庫圖表 4"/>
          <p:cNvGraphicFramePr/>
          <p:nvPr>
            <p:extLst>
              <p:ext uri="{D42A27DB-BD31-4B8C-83A1-F6EECF244321}">
                <p14:modId xmlns:p14="http://schemas.microsoft.com/office/powerpoint/2010/main" val="1918204487"/>
              </p:ext>
            </p:extLst>
          </p:nvPr>
        </p:nvGraphicFramePr>
        <p:xfrm>
          <a:off x="755576" y="1124744"/>
          <a:ext cx="7992888"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35187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475656" y="1340768"/>
            <a:ext cx="6984776" cy="4536504"/>
          </a:xfrm>
          <a:prstGeom prst="rect">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00100" lvl="1" indent="-342900">
              <a:lnSpc>
                <a:spcPts val="3000"/>
              </a:lnSpc>
              <a:spcBef>
                <a:spcPts val="600"/>
              </a:spcBef>
              <a:spcAft>
                <a:spcPts val="600"/>
              </a:spcAft>
              <a:buFont typeface="+mj-lt"/>
              <a:buAutoNum type="arabicPeriod"/>
            </a:pPr>
            <a:r>
              <a:rPr lang="zh-TW" altLang="en-US" sz="2400" dirty="0" smtClean="0">
                <a:solidFill>
                  <a:schemeClr val="tx1">
                    <a:lumMod val="95000"/>
                    <a:lumOff val="5000"/>
                  </a:schemeClr>
                </a:solidFill>
                <a:latin typeface="標楷體" pitchFamily="65" charset="-120"/>
                <a:ea typeface="標楷體" pitchFamily="65" charset="-120"/>
              </a:rPr>
              <a:t>董事選舉全面採候選人提名制</a:t>
            </a:r>
            <a:endParaRPr lang="en-US" altLang="zh-TW" sz="2400" dirty="0" smtClean="0">
              <a:solidFill>
                <a:schemeClr val="tx1">
                  <a:lumMod val="95000"/>
                  <a:lumOff val="5000"/>
                </a:schemeClr>
              </a:solidFill>
              <a:latin typeface="標楷體" pitchFamily="65" charset="-120"/>
              <a:ea typeface="標楷體" pitchFamily="65" charset="-120"/>
            </a:endParaRPr>
          </a:p>
          <a:p>
            <a:pPr marL="800100" lvl="1" indent="-342900">
              <a:lnSpc>
                <a:spcPts val="3000"/>
              </a:lnSpc>
              <a:spcBef>
                <a:spcPts val="600"/>
              </a:spcBef>
              <a:spcAft>
                <a:spcPts val="600"/>
              </a:spcAft>
              <a:buFont typeface="+mj-lt"/>
              <a:buAutoNum type="arabicPeriod"/>
            </a:pPr>
            <a:r>
              <a:rPr lang="zh-TW" altLang="en-US" sz="2400" dirty="0" smtClean="0">
                <a:solidFill>
                  <a:schemeClr val="tx1">
                    <a:lumMod val="95000"/>
                    <a:lumOff val="5000"/>
                  </a:schemeClr>
                </a:solidFill>
                <a:latin typeface="標楷體" pitchFamily="65" charset="-120"/>
                <a:ea typeface="標楷體" pitchFamily="65" charset="-120"/>
              </a:rPr>
              <a:t>年度財報提前至</a:t>
            </a:r>
            <a:r>
              <a:rPr lang="en-US" altLang="zh-TW" sz="2400" dirty="0" smtClean="0">
                <a:solidFill>
                  <a:schemeClr val="tx1">
                    <a:lumMod val="95000"/>
                    <a:lumOff val="5000"/>
                  </a:schemeClr>
                </a:solidFill>
                <a:latin typeface="標楷體" pitchFamily="65" charset="-120"/>
                <a:ea typeface="標楷體" pitchFamily="65" charset="-120"/>
              </a:rPr>
              <a:t>2</a:t>
            </a:r>
            <a:r>
              <a:rPr lang="zh-TW" altLang="en-US" sz="2400" dirty="0" smtClean="0">
                <a:solidFill>
                  <a:schemeClr val="tx1">
                    <a:lumMod val="95000"/>
                    <a:lumOff val="5000"/>
                  </a:schemeClr>
                </a:solidFill>
                <a:latin typeface="標楷體" pitchFamily="65" charset="-120"/>
                <a:ea typeface="標楷體" pitchFamily="65" charset="-120"/>
              </a:rPr>
              <a:t>月底公告</a:t>
            </a:r>
            <a:endParaRPr lang="en-US" altLang="zh-TW" sz="2400" dirty="0" smtClean="0">
              <a:solidFill>
                <a:schemeClr val="tx1">
                  <a:lumMod val="95000"/>
                  <a:lumOff val="5000"/>
                </a:schemeClr>
              </a:solidFill>
              <a:latin typeface="標楷體" pitchFamily="65" charset="-120"/>
              <a:ea typeface="標楷體" pitchFamily="65" charset="-120"/>
            </a:endParaRPr>
          </a:p>
          <a:p>
            <a:pPr marL="800100" lvl="1" indent="-342900">
              <a:lnSpc>
                <a:spcPts val="3000"/>
              </a:lnSpc>
              <a:spcBef>
                <a:spcPts val="600"/>
              </a:spcBef>
              <a:spcAft>
                <a:spcPts val="600"/>
              </a:spcAft>
              <a:buFont typeface="+mj-lt"/>
              <a:buAutoNum type="arabicPeriod"/>
            </a:pPr>
            <a:r>
              <a:rPr lang="zh-TW" altLang="en-US" sz="2400" dirty="0" smtClean="0">
                <a:solidFill>
                  <a:schemeClr val="tx1">
                    <a:lumMod val="95000"/>
                    <a:lumOff val="5000"/>
                  </a:schemeClr>
                </a:solidFill>
                <a:latin typeface="標楷體" pitchFamily="65" charset="-120"/>
                <a:ea typeface="標楷體" pitchFamily="65" charset="-120"/>
              </a:rPr>
              <a:t>提供英文財報</a:t>
            </a:r>
            <a:endParaRPr lang="en-US" altLang="zh-TW" sz="2400" dirty="0" smtClean="0">
              <a:solidFill>
                <a:schemeClr val="tx1">
                  <a:lumMod val="95000"/>
                  <a:lumOff val="5000"/>
                </a:schemeClr>
              </a:solidFill>
              <a:latin typeface="標楷體" pitchFamily="65" charset="-120"/>
              <a:ea typeface="標楷體" pitchFamily="65" charset="-120"/>
            </a:endParaRPr>
          </a:p>
          <a:p>
            <a:pPr marL="800100" lvl="1" indent="-342900">
              <a:lnSpc>
                <a:spcPts val="3000"/>
              </a:lnSpc>
              <a:spcBef>
                <a:spcPts val="600"/>
              </a:spcBef>
              <a:spcAft>
                <a:spcPts val="600"/>
              </a:spcAft>
              <a:buFont typeface="+mj-lt"/>
              <a:buAutoNum type="arabicPeriod"/>
            </a:pPr>
            <a:r>
              <a:rPr lang="zh-TW" altLang="en-US" sz="2400" dirty="0" smtClean="0">
                <a:solidFill>
                  <a:schemeClr val="tx1">
                    <a:lumMod val="95000"/>
                    <a:lumOff val="5000"/>
                  </a:schemeClr>
                </a:solidFill>
                <a:latin typeface="標楷體" pitchFamily="65" charset="-120"/>
                <a:ea typeface="標楷體" pitchFamily="65" charset="-120"/>
              </a:rPr>
              <a:t>薪酬委員會委員出席率提升</a:t>
            </a:r>
            <a:endParaRPr lang="en-US" altLang="zh-TW" sz="2400" dirty="0" smtClean="0">
              <a:solidFill>
                <a:schemeClr val="tx1">
                  <a:lumMod val="95000"/>
                  <a:lumOff val="5000"/>
                </a:schemeClr>
              </a:solidFill>
              <a:latin typeface="標楷體" pitchFamily="65" charset="-120"/>
              <a:ea typeface="標楷體" pitchFamily="65" charset="-120"/>
            </a:endParaRPr>
          </a:p>
          <a:p>
            <a:pPr marL="800100" lvl="1" indent="-342900">
              <a:lnSpc>
                <a:spcPts val="3000"/>
              </a:lnSpc>
              <a:spcBef>
                <a:spcPts val="600"/>
              </a:spcBef>
              <a:spcAft>
                <a:spcPts val="600"/>
              </a:spcAft>
              <a:buFont typeface="+mj-lt"/>
              <a:buAutoNum type="arabicPeriod"/>
            </a:pPr>
            <a:r>
              <a:rPr lang="zh-TW" altLang="en-US" sz="2400" dirty="0" smtClean="0">
                <a:solidFill>
                  <a:schemeClr val="tx1">
                    <a:lumMod val="95000"/>
                    <a:lumOff val="5000"/>
                  </a:schemeClr>
                </a:solidFill>
                <a:latin typeface="標楷體" pitchFamily="65" charset="-120"/>
                <a:ea typeface="標楷體" pitchFamily="65" charset="-120"/>
              </a:rPr>
              <a:t>董事會成員出席率提升</a:t>
            </a:r>
          </a:p>
          <a:p>
            <a:pPr marL="800100" lvl="1" indent="-342900">
              <a:lnSpc>
                <a:spcPts val="3000"/>
              </a:lnSpc>
              <a:spcBef>
                <a:spcPts val="600"/>
              </a:spcBef>
              <a:spcAft>
                <a:spcPts val="600"/>
              </a:spcAft>
              <a:buFont typeface="+mj-lt"/>
              <a:buAutoNum type="arabicPeriod"/>
            </a:pPr>
            <a:r>
              <a:rPr lang="zh-TW" altLang="en-US" sz="2400" dirty="0" smtClean="0">
                <a:solidFill>
                  <a:schemeClr val="tx1">
                    <a:lumMod val="95000"/>
                    <a:lumOff val="5000"/>
                  </a:schemeClr>
                </a:solidFill>
                <a:latin typeface="標楷體" pitchFamily="65" charset="-120"/>
                <a:ea typeface="標楷體" pitchFamily="65" charset="-120"/>
              </a:rPr>
              <a:t>董事均依「進修推行要點」完成進修</a:t>
            </a:r>
            <a:endParaRPr lang="en-US" altLang="zh-TW" sz="2400" dirty="0" smtClean="0">
              <a:solidFill>
                <a:schemeClr val="tx1">
                  <a:lumMod val="95000"/>
                  <a:lumOff val="5000"/>
                </a:schemeClr>
              </a:solidFill>
              <a:latin typeface="標楷體" pitchFamily="65" charset="-120"/>
              <a:ea typeface="標楷體" pitchFamily="65" charset="-120"/>
            </a:endParaRPr>
          </a:p>
          <a:p>
            <a:pPr marL="800100" lvl="1" indent="-342900">
              <a:lnSpc>
                <a:spcPts val="3000"/>
              </a:lnSpc>
              <a:spcBef>
                <a:spcPts val="600"/>
              </a:spcBef>
              <a:spcAft>
                <a:spcPts val="600"/>
              </a:spcAft>
              <a:buFont typeface="+mj-lt"/>
              <a:buAutoNum type="arabicPeriod"/>
            </a:pPr>
            <a:r>
              <a:rPr lang="zh-TW" altLang="en-US" sz="2400" dirty="0" smtClean="0">
                <a:solidFill>
                  <a:schemeClr val="tx1">
                    <a:lumMod val="95000"/>
                    <a:lumOff val="5000"/>
                  </a:schemeClr>
                </a:solidFill>
                <a:latin typeface="標楷體" pitchFamily="65" charset="-120"/>
                <a:ea typeface="標楷體" pitchFamily="65" charset="-120"/>
              </a:rPr>
              <a:t>於公司治理實務守則訂定董事多元化政策</a:t>
            </a:r>
            <a:endParaRPr lang="en-US" altLang="zh-TW" sz="2400" dirty="0" smtClean="0">
              <a:solidFill>
                <a:schemeClr val="tx1">
                  <a:lumMod val="95000"/>
                  <a:lumOff val="5000"/>
                </a:schemeClr>
              </a:solidFill>
              <a:latin typeface="標楷體" pitchFamily="65" charset="-120"/>
              <a:ea typeface="標楷體" pitchFamily="65" charset="-120"/>
            </a:endParaRPr>
          </a:p>
          <a:p>
            <a:pPr marL="800100" lvl="1" indent="-342900">
              <a:lnSpc>
                <a:spcPts val="3000"/>
              </a:lnSpc>
              <a:spcBef>
                <a:spcPts val="600"/>
              </a:spcBef>
              <a:spcAft>
                <a:spcPts val="600"/>
              </a:spcAft>
              <a:buFont typeface="+mj-lt"/>
              <a:buAutoNum type="arabicPeriod"/>
            </a:pPr>
            <a:r>
              <a:rPr lang="zh-TW" altLang="en-US" sz="2400" dirty="0" smtClean="0">
                <a:solidFill>
                  <a:schemeClr val="tx1">
                    <a:lumMod val="95000"/>
                    <a:lumOff val="5000"/>
                  </a:schemeClr>
                </a:solidFill>
                <a:latin typeface="標楷體" pitchFamily="65" charset="-120"/>
                <a:ea typeface="標楷體" pitchFamily="65" charset="-120"/>
              </a:rPr>
              <a:t>訂定吹哨者檢舉制度</a:t>
            </a:r>
            <a:endParaRPr lang="en-US" altLang="zh-TW" sz="2400" dirty="0" smtClean="0">
              <a:solidFill>
                <a:schemeClr val="tx1">
                  <a:lumMod val="95000"/>
                  <a:lumOff val="5000"/>
                </a:schemeClr>
              </a:solidFill>
              <a:latin typeface="標楷體" pitchFamily="65" charset="-120"/>
              <a:ea typeface="標楷體" pitchFamily="65" charset="-120"/>
            </a:endParaRPr>
          </a:p>
          <a:p>
            <a:pPr marL="800100" lvl="1" indent="-342900">
              <a:lnSpc>
                <a:spcPts val="3000"/>
              </a:lnSpc>
              <a:spcBef>
                <a:spcPts val="600"/>
              </a:spcBef>
              <a:spcAft>
                <a:spcPts val="600"/>
              </a:spcAft>
              <a:buFont typeface="+mj-lt"/>
              <a:buAutoNum type="arabicPeriod"/>
            </a:pPr>
            <a:endParaRPr lang="en-US" altLang="zh-TW" sz="2400" dirty="0" smtClean="0">
              <a:solidFill>
                <a:schemeClr val="tx1">
                  <a:lumMod val="95000"/>
                  <a:lumOff val="5000"/>
                </a:schemeClr>
              </a:solidFill>
              <a:latin typeface="標楷體" pitchFamily="65" charset="-120"/>
              <a:ea typeface="標楷體" pitchFamily="65" charset="-120"/>
            </a:endParaRPr>
          </a:p>
          <a:p>
            <a:pPr marL="800100" lvl="1" indent="-342900">
              <a:lnSpc>
                <a:spcPts val="3000"/>
              </a:lnSpc>
              <a:spcBef>
                <a:spcPts val="600"/>
              </a:spcBef>
              <a:spcAft>
                <a:spcPts val="600"/>
              </a:spcAft>
            </a:pPr>
            <a:endParaRPr lang="en-US" altLang="zh-TW" sz="2400" dirty="0" smtClean="0">
              <a:solidFill>
                <a:schemeClr val="tx1">
                  <a:lumMod val="95000"/>
                  <a:lumOff val="5000"/>
                </a:schemeClr>
              </a:solidFill>
              <a:latin typeface="標楷體" pitchFamily="65" charset="-120"/>
              <a:ea typeface="標楷體" pitchFamily="65" charset="-120"/>
            </a:endParaRPr>
          </a:p>
          <a:p>
            <a:pPr marL="800100" lvl="1" indent="-342900">
              <a:buFont typeface="+mj-lt"/>
              <a:buAutoNum type="arabicPeriod"/>
            </a:pPr>
            <a:endParaRPr lang="en-US" altLang="zh-TW" sz="2400" dirty="0" smtClean="0">
              <a:solidFill>
                <a:schemeClr val="tx1">
                  <a:lumMod val="95000"/>
                  <a:lumOff val="5000"/>
                </a:schemeClr>
              </a:solidFill>
              <a:latin typeface="標楷體" pitchFamily="65" charset="-120"/>
              <a:ea typeface="標楷體" pitchFamily="65" charset="-120"/>
            </a:endParaRPr>
          </a:p>
          <a:p>
            <a:pPr marL="342900" indent="-342900">
              <a:buFont typeface="+mj-lt"/>
              <a:buAutoNum type="arabicPeriod"/>
            </a:pPr>
            <a:endParaRPr lang="en-US" altLang="zh-TW" sz="2400" dirty="0" smtClean="0">
              <a:solidFill>
                <a:schemeClr val="tx1">
                  <a:lumMod val="95000"/>
                  <a:lumOff val="5000"/>
                </a:schemeClr>
              </a:solidFill>
              <a:latin typeface="標楷體" pitchFamily="65" charset="-120"/>
              <a:ea typeface="標楷體" pitchFamily="65" charset="-120"/>
            </a:endParaRPr>
          </a:p>
          <a:p>
            <a:pPr marL="342900" indent="-342900"/>
            <a:endParaRPr lang="zh-TW" altLang="en-US" sz="2400" dirty="0">
              <a:solidFill>
                <a:schemeClr val="tx1">
                  <a:lumMod val="95000"/>
                  <a:lumOff val="5000"/>
                </a:schemeClr>
              </a:solidFill>
              <a:latin typeface="標楷體" pitchFamily="65" charset="-120"/>
              <a:ea typeface="標楷體" pitchFamily="65" charset="-120"/>
            </a:endParaRPr>
          </a:p>
        </p:txBody>
      </p:sp>
      <p:sp>
        <p:nvSpPr>
          <p:cNvPr id="4" name="標題 2"/>
          <p:cNvSpPr>
            <a:spLocks noGrp="1"/>
          </p:cNvSpPr>
          <p:nvPr>
            <p:ph type="title"/>
          </p:nvPr>
        </p:nvSpPr>
        <p:spPr/>
        <p:txBody>
          <a:bodyPr/>
          <a:lstStyle/>
          <a:p>
            <a:pPr algn="ctr"/>
            <a:r>
              <a:rPr lang="zh-TW" altLang="en-US" sz="3600" dirty="0" smtClean="0">
                <a:solidFill>
                  <a:srgbClr val="663300"/>
                </a:solidFill>
                <a:latin typeface="+mn-lt"/>
              </a:rPr>
              <a:t>提出改善建議事項</a:t>
            </a:r>
            <a:endParaRPr lang="zh-TW" altLang="en-US" sz="3600" dirty="0">
              <a:solidFill>
                <a:srgbClr val="663300"/>
              </a:solidFill>
              <a:latin typeface="+mn-lt"/>
            </a:endParaRPr>
          </a:p>
        </p:txBody>
      </p:sp>
      <p:sp>
        <p:nvSpPr>
          <p:cNvPr id="2" name="投影片編號版面配置區 1"/>
          <p:cNvSpPr>
            <a:spLocks noGrp="1"/>
          </p:cNvSpPr>
          <p:nvPr>
            <p:ph type="sldNum" sz="quarter" idx="12"/>
          </p:nvPr>
        </p:nvSpPr>
        <p:spPr/>
        <p:txBody>
          <a:bodyPr/>
          <a:lstStyle/>
          <a:p>
            <a:pPr>
              <a:defRPr/>
            </a:pPr>
            <a:fld id="{3A8CC481-1BE3-49CE-B9F5-2ACDE6A1EE83}" type="slidenum">
              <a:rPr lang="zh-TW" altLang="en-US" smtClean="0"/>
              <a:pPr>
                <a:defRPr/>
              </a:pPr>
              <a:t>19</a:t>
            </a:fld>
            <a:endParaRPr lang="zh-TW" altLang="en-US"/>
          </a:p>
        </p:txBody>
      </p:sp>
      <p:sp>
        <p:nvSpPr>
          <p:cNvPr id="7" name="Rectangle 10"/>
          <p:cNvSpPr>
            <a:spLocks noChangeArrowheads="1"/>
          </p:cNvSpPr>
          <p:nvPr/>
        </p:nvSpPr>
        <p:spPr bwMode="gray">
          <a:xfrm>
            <a:off x="107504" y="1052736"/>
            <a:ext cx="1656184" cy="864096"/>
          </a:xfrm>
          <a:prstGeom prst="rect">
            <a:avLst/>
          </a:prstGeom>
          <a:solidFill>
            <a:schemeClr val="accent5">
              <a:lumMod val="75000"/>
            </a:schemeClr>
          </a:solidFill>
          <a:ln w="25400" algn="ctr">
            <a:noFill/>
            <a:miter lim="800000"/>
            <a:headEnd/>
            <a:tailEnd/>
          </a:ln>
          <a:effectLst>
            <a:outerShdw dist="107763" dir="2700000" algn="ctr" rotWithShape="0">
              <a:srgbClr val="808080">
                <a:alpha val="50000"/>
              </a:srgbClr>
            </a:outerShdw>
          </a:effectLst>
        </p:spPr>
        <p:txBody>
          <a:bodyPr lIns="45720" tIns="44450" rIns="45720" bIns="44450" anchor="ctr" anchorCtr="1"/>
          <a:lstStyle/>
          <a:p>
            <a:pPr algn="ctr" defTabSz="1244600">
              <a:lnSpc>
                <a:spcPct val="90000"/>
              </a:lnSpc>
              <a:spcAft>
                <a:spcPct val="35000"/>
              </a:spcAft>
              <a:defRPr/>
            </a:pPr>
            <a:r>
              <a:rPr kumimoji="0" lang="en-US" altLang="zh-TW" b="1" kern="0" dirty="0" smtClean="0">
                <a:solidFill>
                  <a:schemeClr val="bg1">
                    <a:lumMod val="95000"/>
                  </a:schemeClr>
                </a:solidFill>
                <a:latin typeface="Times New Roman" pitchFamily="18" charset="0"/>
                <a:ea typeface="標楷體" pitchFamily="65" charset="-120"/>
                <a:cs typeface="Times New Roman" pitchFamily="18" charset="0"/>
              </a:rPr>
              <a:t>Quick-Fix</a:t>
            </a:r>
          </a:p>
          <a:p>
            <a:pPr algn="ctr" defTabSz="1244600">
              <a:lnSpc>
                <a:spcPct val="90000"/>
              </a:lnSpc>
              <a:spcAft>
                <a:spcPct val="35000"/>
              </a:spcAft>
              <a:defRPr/>
            </a:pPr>
            <a:r>
              <a:rPr kumimoji="0" lang="en-US" altLang="zh-TW" b="1" kern="0" dirty="0" smtClean="0">
                <a:solidFill>
                  <a:schemeClr val="bg1">
                    <a:lumMod val="95000"/>
                  </a:schemeClr>
                </a:solidFill>
                <a:latin typeface="Times New Roman" pitchFamily="18" charset="0"/>
                <a:ea typeface="標楷體" pitchFamily="65" charset="-120"/>
                <a:cs typeface="Times New Roman" pitchFamily="18" charset="0"/>
              </a:rPr>
              <a:t> </a:t>
            </a:r>
            <a:r>
              <a:rPr kumimoji="0" lang="zh-TW" altLang="en-US" b="1" kern="0" dirty="0" smtClean="0">
                <a:solidFill>
                  <a:schemeClr val="bg1">
                    <a:lumMod val="95000"/>
                  </a:schemeClr>
                </a:solidFill>
                <a:latin typeface="Times New Roman" pitchFamily="18" charset="0"/>
                <a:ea typeface="標楷體" pitchFamily="65" charset="-120"/>
                <a:cs typeface="Times New Roman" pitchFamily="18" charset="0"/>
              </a:rPr>
              <a:t>項目</a:t>
            </a:r>
            <a:endParaRPr kumimoji="0" lang="en-US" altLang="zh-TW" b="1" kern="0" dirty="0" smtClean="0">
              <a:solidFill>
                <a:schemeClr val="bg1">
                  <a:lumMod val="95000"/>
                </a:schemeClr>
              </a:solidFill>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36738409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87624" y="476672"/>
            <a:ext cx="6984776" cy="792088"/>
          </a:xfrm>
        </p:spPr>
        <p:txBody>
          <a:bodyPr>
            <a:normAutofit/>
          </a:bodyPr>
          <a:lstStyle/>
          <a:p>
            <a:pPr algn="ctr"/>
            <a:r>
              <a:rPr lang="zh-TW" altLang="en-US" sz="4000" dirty="0" smtClean="0">
                <a:solidFill>
                  <a:srgbClr val="663300"/>
                </a:solidFill>
              </a:rPr>
              <a:t>大綱</a:t>
            </a:r>
            <a:endParaRPr lang="zh-TW" altLang="en-US" sz="4000" dirty="0">
              <a:solidFill>
                <a:srgbClr val="663300"/>
              </a:solidFill>
            </a:endParaRPr>
          </a:p>
        </p:txBody>
      </p:sp>
      <p:sp>
        <p:nvSpPr>
          <p:cNvPr id="3" name="投影片編號版面配置區 2"/>
          <p:cNvSpPr>
            <a:spLocks noGrp="1"/>
          </p:cNvSpPr>
          <p:nvPr>
            <p:ph type="sldNum" sz="quarter" idx="12"/>
          </p:nvPr>
        </p:nvSpPr>
        <p:spPr/>
        <p:txBody>
          <a:bodyPr/>
          <a:lstStyle/>
          <a:p>
            <a:pPr>
              <a:defRPr/>
            </a:pPr>
            <a:fld id="{3A8CC481-1BE3-49CE-B9F5-2ACDE6A1EE83}" type="slidenum">
              <a:rPr lang="zh-TW" altLang="en-US" smtClean="0"/>
              <a:pPr>
                <a:defRPr/>
              </a:pPr>
              <a:t>2</a:t>
            </a:fld>
            <a:endParaRPr lang="zh-TW" altLang="en-US"/>
          </a:p>
        </p:txBody>
      </p:sp>
      <p:sp>
        <p:nvSpPr>
          <p:cNvPr id="4" name="Rectangle 7"/>
          <p:cNvSpPr>
            <a:spLocks noChangeArrowheads="1"/>
          </p:cNvSpPr>
          <p:nvPr/>
        </p:nvSpPr>
        <p:spPr bwMode="gray">
          <a:xfrm>
            <a:off x="1619672" y="5445224"/>
            <a:ext cx="6083300" cy="906909"/>
          </a:xfrm>
          <a:prstGeom prst="rect">
            <a:avLst/>
          </a:prstGeom>
          <a:solidFill>
            <a:srgbClr val="6399AB"/>
          </a:solidFill>
          <a:ln w="25400" algn="ctr">
            <a:solidFill>
              <a:srgbClr val="C0C0C0"/>
            </a:solidFill>
            <a:miter lim="800000"/>
            <a:headEnd/>
            <a:tailEnd/>
          </a:ln>
          <a:effectLst>
            <a:outerShdw dist="107763" dir="2700000" algn="ctr" rotWithShape="0">
              <a:srgbClr val="808080">
                <a:alpha val="50000"/>
              </a:srgbClr>
            </a:outerShdw>
          </a:effectLst>
        </p:spPr>
        <p:txBody>
          <a:bodyPr lIns="45720" tIns="44450" rIns="45720" bIns="44450" anchor="ctr" anchorCtr="1"/>
          <a:lstStyle/>
          <a:p>
            <a:pPr marL="0" marR="0" lvl="0" indent="0" defTabSz="914400" eaLnBrk="0" fontAlgn="auto" latinLnBrk="0" hangingPunct="0">
              <a:lnSpc>
                <a:spcPct val="85000"/>
              </a:lnSpc>
              <a:spcBef>
                <a:spcPct val="30000"/>
              </a:spcBef>
              <a:spcAft>
                <a:spcPts val="0"/>
              </a:spcAft>
              <a:buClrTx/>
              <a:buSzTx/>
              <a:buFontTx/>
              <a:buNone/>
              <a:tabLst/>
              <a:defRPr/>
            </a:pPr>
            <a:r>
              <a:rPr kumimoji="0" lang="zh-TW" altLang="en-US" sz="2800" b="1" kern="0" dirty="0" smtClean="0">
                <a:solidFill>
                  <a:srgbClr val="FFFFFF"/>
                </a:solidFill>
                <a:latin typeface="Arial" pitchFamily="34" charset="0"/>
                <a:ea typeface="標楷體" pitchFamily="65" charset="-120"/>
                <a:cs typeface="Arial" pitchFamily="34" charset="0"/>
              </a:rPr>
              <a:t>公司治理法規動態</a:t>
            </a:r>
            <a:endParaRPr kumimoji="0" lang="zh-TW" altLang="en-US" sz="2800" b="1" kern="0" dirty="0" smtClean="0">
              <a:solidFill>
                <a:srgbClr val="FFFFFF"/>
              </a:solidFill>
              <a:latin typeface="Arial" pitchFamily="34" charset="0"/>
              <a:ea typeface="標楷體" pitchFamily="65" charset="-120"/>
              <a:cs typeface="Arial" pitchFamily="34" charset="0"/>
            </a:endParaRPr>
          </a:p>
        </p:txBody>
      </p:sp>
      <p:sp>
        <p:nvSpPr>
          <p:cNvPr id="5" name="Rectangle 8"/>
          <p:cNvSpPr>
            <a:spLocks noChangeArrowheads="1"/>
          </p:cNvSpPr>
          <p:nvPr/>
        </p:nvSpPr>
        <p:spPr bwMode="gray">
          <a:xfrm>
            <a:off x="1619672" y="1515349"/>
            <a:ext cx="6083300" cy="905539"/>
          </a:xfrm>
          <a:prstGeom prst="rect">
            <a:avLst/>
          </a:prstGeom>
          <a:solidFill>
            <a:srgbClr val="E0AD12"/>
          </a:solidFill>
          <a:ln w="25400" algn="ctr">
            <a:solidFill>
              <a:srgbClr val="C0C0C0"/>
            </a:solidFill>
            <a:miter lim="800000"/>
            <a:headEnd/>
            <a:tailEnd/>
          </a:ln>
          <a:effectLst>
            <a:outerShdw dist="107763" dir="2700000" algn="ctr" rotWithShape="0">
              <a:srgbClr val="808080">
                <a:alpha val="50000"/>
              </a:srgbClr>
            </a:outerShdw>
          </a:effectLst>
        </p:spPr>
        <p:txBody>
          <a:bodyPr lIns="45720" tIns="44450" rIns="45720" bIns="44450" anchor="ctr" anchorCtr="1"/>
          <a:lstStyle/>
          <a:p>
            <a:pPr lvl="0" algn="ctr" eaLnBrk="0" hangingPunct="0"/>
            <a:r>
              <a:rPr kumimoji="0" lang="zh-TW" altLang="en-US" sz="2800" b="1" kern="0" dirty="0" smtClean="0">
                <a:solidFill>
                  <a:srgbClr val="FFFFFF"/>
                </a:solidFill>
                <a:latin typeface="Arial" pitchFamily="34" charset="0"/>
                <a:ea typeface="標楷體" pitchFamily="65" charset="-120"/>
                <a:cs typeface="Arial" pitchFamily="34" charset="0"/>
              </a:rPr>
              <a:t>公司治理</a:t>
            </a:r>
            <a:r>
              <a:rPr kumimoji="0" lang="zh-TW" altLang="en-US" sz="2800" b="1" kern="0" dirty="0" smtClean="0">
                <a:solidFill>
                  <a:srgbClr val="FFFFFF"/>
                </a:solidFill>
                <a:latin typeface="Arial" pitchFamily="34" charset="0"/>
                <a:ea typeface="標楷體" pitchFamily="65" charset="-120"/>
                <a:cs typeface="Arial" pitchFamily="34" charset="0"/>
              </a:rPr>
              <a:t>評鑑說明</a:t>
            </a:r>
            <a:endParaRPr kumimoji="0" lang="en-US" altLang="zh-TW" sz="2800" b="1" kern="0" dirty="0" smtClean="0">
              <a:solidFill>
                <a:srgbClr val="FFFFFF"/>
              </a:solidFill>
              <a:latin typeface="Arial" pitchFamily="34" charset="0"/>
              <a:ea typeface="標楷體" pitchFamily="65" charset="-120"/>
              <a:cs typeface="Arial" pitchFamily="34" charset="0"/>
            </a:endParaRPr>
          </a:p>
        </p:txBody>
      </p:sp>
      <p:sp>
        <p:nvSpPr>
          <p:cNvPr id="6" name="Rectangle 9"/>
          <p:cNvSpPr>
            <a:spLocks noChangeArrowheads="1"/>
          </p:cNvSpPr>
          <p:nvPr/>
        </p:nvSpPr>
        <p:spPr bwMode="gray">
          <a:xfrm>
            <a:off x="1619672" y="4095865"/>
            <a:ext cx="6083300" cy="905539"/>
          </a:xfrm>
          <a:prstGeom prst="rect">
            <a:avLst/>
          </a:prstGeom>
          <a:solidFill>
            <a:srgbClr val="A1A646"/>
          </a:solidFill>
          <a:ln w="25400" algn="ctr">
            <a:solidFill>
              <a:srgbClr val="C0C0C0"/>
            </a:solidFill>
            <a:miter lim="800000"/>
            <a:headEnd/>
            <a:tailEnd/>
          </a:ln>
          <a:effectLst>
            <a:outerShdw dist="107763" dir="2700000" algn="ctr" rotWithShape="0">
              <a:srgbClr val="808080">
                <a:alpha val="50000"/>
              </a:srgbClr>
            </a:outerShdw>
          </a:effectLst>
        </p:spPr>
        <p:txBody>
          <a:bodyPr lIns="45720" tIns="44450" rIns="45720" bIns="44450" anchor="ctr" anchorCtr="1"/>
          <a:lstStyle/>
          <a:p>
            <a:pPr algn="ctr" eaLnBrk="0" hangingPunct="0"/>
            <a:r>
              <a:rPr lang="zh-TW" altLang="en-US" sz="2800" b="1" dirty="0" smtClean="0">
                <a:solidFill>
                  <a:srgbClr val="FEFFFF"/>
                </a:solidFill>
                <a:latin typeface="Arial" pitchFamily="34" charset="0"/>
                <a:ea typeface="標楷體" pitchFamily="65" charset="-120"/>
                <a:cs typeface="Arial" pitchFamily="34" charset="0"/>
              </a:rPr>
              <a:t>評鑑結果分析及效益</a:t>
            </a:r>
            <a:endParaRPr lang="en-US" altLang="zh-TW" sz="2800" b="1" dirty="0" smtClean="0">
              <a:solidFill>
                <a:srgbClr val="FEFFFF"/>
              </a:solidFill>
              <a:latin typeface="Arial" pitchFamily="34" charset="0"/>
              <a:ea typeface="標楷體" pitchFamily="65" charset="-120"/>
              <a:cs typeface="Arial" pitchFamily="34" charset="0"/>
            </a:endParaRPr>
          </a:p>
        </p:txBody>
      </p:sp>
      <p:sp>
        <p:nvSpPr>
          <p:cNvPr id="7" name="Rectangle 10"/>
          <p:cNvSpPr>
            <a:spLocks noChangeArrowheads="1"/>
          </p:cNvSpPr>
          <p:nvPr/>
        </p:nvSpPr>
        <p:spPr bwMode="gray">
          <a:xfrm>
            <a:off x="1619672" y="2811493"/>
            <a:ext cx="6083300" cy="905539"/>
          </a:xfrm>
          <a:prstGeom prst="rect">
            <a:avLst/>
          </a:prstGeom>
          <a:solidFill>
            <a:srgbClr val="D97300"/>
          </a:solidFill>
          <a:ln w="25400" algn="ctr">
            <a:solidFill>
              <a:srgbClr val="C0C0C0"/>
            </a:solidFill>
            <a:miter lim="800000"/>
            <a:headEnd/>
            <a:tailEnd/>
          </a:ln>
          <a:effectLst>
            <a:outerShdw dist="107763" dir="2700000" algn="ctr" rotWithShape="0">
              <a:srgbClr val="808080">
                <a:alpha val="50000"/>
              </a:srgbClr>
            </a:outerShdw>
          </a:effectLst>
        </p:spPr>
        <p:txBody>
          <a:bodyPr lIns="45720" tIns="44450" rIns="45720" bIns="44450" anchor="ctr" anchorCtr="1"/>
          <a:lstStyle/>
          <a:p>
            <a:pPr eaLnBrk="0" fontAlgn="auto" hangingPunct="0">
              <a:lnSpc>
                <a:spcPct val="85000"/>
              </a:lnSpc>
              <a:spcBef>
                <a:spcPct val="30000"/>
              </a:spcBef>
              <a:spcAft>
                <a:spcPts val="0"/>
              </a:spcAft>
              <a:defRPr/>
            </a:pPr>
            <a:r>
              <a:rPr kumimoji="0" lang="zh-TW" altLang="en-US" sz="2800" b="1" kern="0" dirty="0" smtClean="0">
                <a:solidFill>
                  <a:srgbClr val="FFFFFF"/>
                </a:solidFill>
                <a:latin typeface="Arial" pitchFamily="34" charset="0"/>
                <a:ea typeface="標楷體" pitchFamily="65" charset="-120"/>
                <a:cs typeface="Arial" pitchFamily="34" charset="0"/>
              </a:rPr>
              <a:t>公司治理</a:t>
            </a:r>
            <a:r>
              <a:rPr kumimoji="0" lang="zh-TW" altLang="en-US" sz="2800" b="1" kern="0" dirty="0" smtClean="0">
                <a:solidFill>
                  <a:srgbClr val="FFFFFF"/>
                </a:solidFill>
                <a:latin typeface="Arial" pitchFamily="34" charset="0"/>
                <a:ea typeface="標楷體" pitchFamily="65" charset="-120"/>
                <a:cs typeface="Arial" pitchFamily="34" charset="0"/>
              </a:rPr>
              <a:t>評鑑之</a:t>
            </a:r>
            <a:r>
              <a:rPr kumimoji="0" lang="zh-TW" altLang="en-US" sz="2800" b="1" kern="0" dirty="0" smtClean="0">
                <a:solidFill>
                  <a:srgbClr val="FFFFFF"/>
                </a:solidFill>
                <a:latin typeface="Arial" pitchFamily="34" charset="0"/>
                <a:ea typeface="標楷體" pitchFamily="65" charset="-120"/>
                <a:cs typeface="Arial" pitchFamily="34" charset="0"/>
              </a:rPr>
              <a:t>因應</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44624"/>
            <a:ext cx="8229600" cy="864096"/>
          </a:xfrm>
        </p:spPr>
        <p:txBody>
          <a:bodyPr/>
          <a:lstStyle/>
          <a:p>
            <a:pPr algn="ctr"/>
            <a:r>
              <a:rPr lang="zh-TW" altLang="en-US" sz="3200" b="1" dirty="0" smtClean="0">
                <a:latin typeface="標楷體" panose="03000509000000000000" pitchFamily="65" charset="-120"/>
                <a:ea typeface="標楷體" panose="03000509000000000000" pitchFamily="65" charset="-120"/>
              </a:rPr>
              <a:t>第一屆指標評分差異</a:t>
            </a:r>
            <a:endParaRPr lang="zh-TW" altLang="en-US" sz="3200" b="1"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40BC297A-DBB4-4349-9810-60612D9BEEF0}" type="slidenum">
              <a:rPr lang="zh-TW" altLang="en-US" smtClean="0"/>
              <a:pPr>
                <a:defRPr/>
              </a:pPr>
              <a:t>20</a:t>
            </a:fld>
            <a:endParaRPr lang="zh-TW" altLang="en-US"/>
          </a:p>
        </p:txBody>
      </p:sp>
      <p:graphicFrame>
        <p:nvGraphicFramePr>
          <p:cNvPr id="6" name="表格 5"/>
          <p:cNvGraphicFramePr>
            <a:graphicFrameLocks noGrp="1"/>
          </p:cNvGraphicFramePr>
          <p:nvPr/>
        </p:nvGraphicFramePr>
        <p:xfrm>
          <a:off x="179512" y="1019702"/>
          <a:ext cx="8640961" cy="5649658"/>
        </p:xfrm>
        <a:graphic>
          <a:graphicData uri="http://schemas.openxmlformats.org/drawingml/2006/table">
            <a:tbl>
              <a:tblPr firstRow="1" bandRow="1">
                <a:tableStyleId>{5C22544A-7EE6-4342-B048-85BDC9FD1C3A}</a:tableStyleId>
              </a:tblPr>
              <a:tblGrid>
                <a:gridCol w="1224136"/>
                <a:gridCol w="1224136"/>
                <a:gridCol w="6192689"/>
              </a:tblGrid>
              <a:tr h="648072">
                <a:tc>
                  <a:txBody>
                    <a:bodyPr/>
                    <a:lstStyle/>
                    <a:p>
                      <a:pPr marL="304800" marR="0" lvl="0" indent="0" algn="l" defTabSz="914400" rtl="0" eaLnBrk="1" fontAlgn="base" latinLnBrk="0" hangingPunct="1">
                        <a:lnSpc>
                          <a:spcPct val="100000"/>
                        </a:lnSpc>
                        <a:spcBef>
                          <a:spcPct val="0"/>
                        </a:spcBef>
                        <a:spcAft>
                          <a:spcPct val="0"/>
                        </a:spcAft>
                        <a:buClrTx/>
                        <a:buSzTx/>
                        <a:buFontTx/>
                        <a:buNone/>
                        <a:tabLst/>
                      </a:pPr>
                      <a:r>
                        <a:rPr kumimoji="0" lang="zh-TW" altLang="en-US" sz="2000" u="none" strike="noStrike" cap="none" normalizeH="0" baseline="0" dirty="0" smtClean="0">
                          <a:ln>
                            <a:noFill/>
                          </a:ln>
                          <a:effectLst/>
                          <a:latin typeface="標楷體" pitchFamily="65" charset="-120"/>
                          <a:ea typeface="標楷體" pitchFamily="65" charset="-120"/>
                        </a:rPr>
                        <a:t>第一屆</a:t>
                      </a:r>
                      <a:endParaRPr kumimoji="0" lang="zh-TW" sz="2000" b="1" i="0" u="none" strike="noStrike" cap="none" normalizeH="0" baseline="0" dirty="0" smtClean="0">
                        <a:ln>
                          <a:noFill/>
                        </a:ln>
                        <a:solidFill>
                          <a:schemeClr val="bg1"/>
                        </a:solidFill>
                        <a:effectLst/>
                        <a:latin typeface="標楷體" pitchFamily="65" charset="-120"/>
                        <a:ea typeface="標楷體" pitchFamily="65" charset="-120"/>
                        <a:cs typeface="Times New Roman" pitchFamily="18" charset="0"/>
                      </a:endParaRPr>
                    </a:p>
                  </a:txBody>
                  <a:tcPr marL="68577" marR="68577" marT="0" marB="0" anchor="ctr" horzOverflow="overflow"/>
                </a:tc>
                <a:tc>
                  <a:txBody>
                    <a:bodyPr/>
                    <a:lstStyle/>
                    <a:p>
                      <a:pPr marL="304800" marR="0" lvl="0" indent="0" algn="l" defTabSz="914400" rtl="0" eaLnBrk="1" fontAlgn="base" latinLnBrk="0" hangingPunct="1">
                        <a:lnSpc>
                          <a:spcPct val="100000"/>
                        </a:lnSpc>
                        <a:spcBef>
                          <a:spcPct val="0"/>
                        </a:spcBef>
                        <a:spcAft>
                          <a:spcPct val="0"/>
                        </a:spcAft>
                        <a:buClrTx/>
                        <a:buSzTx/>
                        <a:buFontTx/>
                        <a:buNone/>
                        <a:tabLst/>
                      </a:pPr>
                      <a:r>
                        <a:rPr kumimoji="0" lang="zh-TW" altLang="en-US" sz="2000" u="none" strike="noStrike" cap="none" normalizeH="0" baseline="0" dirty="0" smtClean="0">
                          <a:ln>
                            <a:noFill/>
                          </a:ln>
                          <a:effectLst/>
                          <a:latin typeface="標楷體" pitchFamily="65" charset="-120"/>
                          <a:ea typeface="標楷體" pitchFamily="65" charset="-120"/>
                        </a:rPr>
                        <a:t>第二屆</a:t>
                      </a:r>
                      <a:endParaRPr kumimoji="0" lang="zh-TW" sz="2000" b="1" i="0" u="none" strike="noStrike" cap="none" normalizeH="0" baseline="0" dirty="0" smtClean="0">
                        <a:ln>
                          <a:noFill/>
                        </a:ln>
                        <a:solidFill>
                          <a:schemeClr val="bg1"/>
                        </a:solidFill>
                        <a:effectLst/>
                        <a:latin typeface="標楷體" pitchFamily="65" charset="-120"/>
                        <a:ea typeface="標楷體" pitchFamily="65" charset="-120"/>
                        <a:cs typeface="Times New Roman" pitchFamily="18" charset="0"/>
                      </a:endParaRPr>
                    </a:p>
                  </a:txBody>
                  <a:tcPr marL="68577" marR="68577" marT="0" marB="0" anchor="ctr" horzOverflow="overflow"/>
                </a:tc>
                <a:tc>
                  <a:txBody>
                    <a:bodyPr/>
                    <a:lstStyle/>
                    <a:p>
                      <a:pPr marL="30480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cap="none" normalizeH="0" baseline="0" dirty="0" smtClean="0">
                          <a:ln>
                            <a:noFill/>
                          </a:ln>
                          <a:effectLst/>
                          <a:latin typeface="標楷體" pitchFamily="65" charset="-120"/>
                          <a:ea typeface="標楷體" pitchFamily="65" charset="-120"/>
                        </a:rPr>
                        <a:t>指標內容</a:t>
                      </a:r>
                      <a:endParaRPr kumimoji="0" lang="zh-TW" sz="2400" b="1" i="0" u="none" strike="noStrike" cap="none" normalizeH="0" baseline="0" dirty="0" smtClean="0">
                        <a:ln>
                          <a:noFill/>
                        </a:ln>
                        <a:solidFill>
                          <a:schemeClr val="bg1"/>
                        </a:solidFill>
                        <a:effectLst/>
                        <a:latin typeface="標楷體" pitchFamily="65" charset="-120"/>
                        <a:ea typeface="標楷體" pitchFamily="65" charset="-120"/>
                        <a:cs typeface="Times New Roman" pitchFamily="18" charset="0"/>
                      </a:endParaRPr>
                    </a:p>
                  </a:txBody>
                  <a:tcPr marL="68577" marR="68577" marT="0" marB="0" anchor="ctr" horzOverflow="overflow"/>
                </a:tc>
              </a:tr>
              <a:tr h="864642">
                <a:tc>
                  <a:txBody>
                    <a:bodyPr/>
                    <a:lstStyle/>
                    <a:p>
                      <a:pPr algn="ctr" fontAlgn="ctr"/>
                      <a:r>
                        <a:rPr lang="en-US" altLang="zh-TW" sz="2800" u="none" strike="noStrike" dirty="0" smtClean="0">
                          <a:latin typeface="標楷體" pitchFamily="65" charset="-120"/>
                          <a:ea typeface="標楷體" pitchFamily="65" charset="-120"/>
                        </a:rPr>
                        <a:t>4</a:t>
                      </a:r>
                      <a:endParaRPr lang="en-US" altLang="zh-TW" sz="2800" b="0" i="0" u="none" strike="noStrike" dirty="0">
                        <a:solidFill>
                          <a:srgbClr val="000000"/>
                        </a:solidFill>
                        <a:latin typeface="標楷體" pitchFamily="65" charset="-120"/>
                        <a:ea typeface="標楷體" pitchFamily="65" charset="-120"/>
                      </a:endParaRPr>
                    </a:p>
                  </a:txBody>
                  <a:tcPr marL="7620" marR="7620" marT="7620" marB="0" anchor="ctr"/>
                </a:tc>
                <a:tc>
                  <a:txBody>
                    <a:bodyPr/>
                    <a:lstStyle/>
                    <a:p>
                      <a:pPr algn="ctr" fontAlgn="ctr"/>
                      <a:r>
                        <a:rPr lang="en-US" altLang="zh-TW" sz="2800" u="none" strike="noStrike" dirty="0" smtClean="0">
                          <a:latin typeface="標楷體" pitchFamily="65" charset="-120"/>
                          <a:ea typeface="標楷體" pitchFamily="65" charset="-120"/>
                        </a:rPr>
                        <a:t>1.4</a:t>
                      </a:r>
                      <a:endParaRPr lang="en-US" altLang="zh-TW" sz="2800" b="0" i="0" u="none" strike="noStrike" dirty="0">
                        <a:solidFill>
                          <a:srgbClr val="000000"/>
                        </a:solidFill>
                        <a:latin typeface="標楷體" pitchFamily="65" charset="-120"/>
                        <a:ea typeface="標楷體" pitchFamily="65" charset="-120"/>
                      </a:endParaRPr>
                    </a:p>
                  </a:txBody>
                  <a:tcPr marL="7620" marR="7620" marT="7620" marB="0" anchor="ctr"/>
                </a:tc>
                <a:tc>
                  <a:txBody>
                    <a:bodyPr/>
                    <a:lstStyle/>
                    <a:p>
                      <a:pPr algn="l" fontAlgn="t"/>
                      <a:r>
                        <a:rPr lang="zh-TW" altLang="en-US" sz="2400" u="none" strike="noStrike" dirty="0" smtClean="0">
                          <a:latin typeface="標楷體" pitchFamily="65" charset="-120"/>
                          <a:ea typeface="標楷體" pitchFamily="65" charset="-120"/>
                        </a:rPr>
                        <a:t>公司是否於股東常會議事錄紀錄議案之表決結果，包括每項議案股東同意、反對或棄權之結果？</a:t>
                      </a:r>
                      <a:endParaRPr lang="zh-TW" altLang="en-US" sz="2400" b="0" i="0" u="none" strike="noStrike" dirty="0">
                        <a:solidFill>
                          <a:srgbClr val="000000"/>
                        </a:solidFill>
                        <a:latin typeface="標楷體" pitchFamily="65" charset="-120"/>
                        <a:ea typeface="標楷體" pitchFamily="65" charset="-120"/>
                      </a:endParaRPr>
                    </a:p>
                  </a:txBody>
                  <a:tcPr marL="3342" marR="3342" marT="3342" marB="0" anchor="ctr"/>
                </a:tc>
              </a:tr>
              <a:tr h="752568">
                <a:tc>
                  <a:txBody>
                    <a:bodyPr/>
                    <a:lstStyle/>
                    <a:p>
                      <a:pPr algn="ctr" fontAlgn="ctr"/>
                      <a:r>
                        <a:rPr lang="en-US" altLang="zh-TW" sz="2800" u="none" strike="noStrike" dirty="0" smtClean="0">
                          <a:latin typeface="標楷體" pitchFamily="65" charset="-120"/>
                          <a:ea typeface="標楷體" pitchFamily="65" charset="-120"/>
                        </a:rPr>
                        <a:t>5</a:t>
                      </a:r>
                      <a:endParaRPr lang="en-US" altLang="zh-TW" sz="2800" b="0" i="0" u="none" strike="noStrike" dirty="0">
                        <a:solidFill>
                          <a:srgbClr val="000000"/>
                        </a:solidFill>
                        <a:latin typeface="標楷體" pitchFamily="65" charset="-120"/>
                        <a:ea typeface="標楷體" pitchFamily="65" charset="-120"/>
                      </a:endParaRPr>
                    </a:p>
                  </a:txBody>
                  <a:tcPr marL="7620" marR="7620" marT="7620" marB="0" anchor="ctr"/>
                </a:tc>
                <a:tc>
                  <a:txBody>
                    <a:bodyPr/>
                    <a:lstStyle/>
                    <a:p>
                      <a:pPr algn="ctr" fontAlgn="ctr"/>
                      <a:r>
                        <a:rPr lang="en-US" altLang="zh-TW" sz="2800" u="none" strike="noStrike" dirty="0" smtClean="0">
                          <a:latin typeface="標楷體" pitchFamily="65" charset="-120"/>
                          <a:ea typeface="標楷體" pitchFamily="65" charset="-120"/>
                        </a:rPr>
                        <a:t>1.5</a:t>
                      </a:r>
                      <a:endParaRPr lang="en-US" altLang="zh-TW" sz="2800" b="0" i="0" u="none" strike="noStrike" dirty="0">
                        <a:solidFill>
                          <a:srgbClr val="000000"/>
                        </a:solidFill>
                        <a:latin typeface="標楷體" pitchFamily="65" charset="-120"/>
                        <a:ea typeface="標楷體" pitchFamily="65" charset="-120"/>
                      </a:endParaRPr>
                    </a:p>
                  </a:txBody>
                  <a:tcPr marL="7620" marR="7620" marT="7620" marB="0" anchor="ctr"/>
                </a:tc>
                <a:tc>
                  <a:txBody>
                    <a:bodyPr/>
                    <a:lstStyle/>
                    <a:p>
                      <a:pPr algn="l" fontAlgn="t"/>
                      <a:r>
                        <a:rPr lang="zh-TW" altLang="en-US" sz="2400" u="none" strike="noStrike" dirty="0" smtClean="0">
                          <a:latin typeface="標楷體" pitchFamily="65" charset="-120"/>
                          <a:ea typeface="標楷體" pitchFamily="65" charset="-120"/>
                        </a:rPr>
                        <a:t>公司是否於股東常會召開後當日，將每項議案股東同意、反對或棄權之結果輸入指定之網際網路資訊申報系統？</a:t>
                      </a:r>
                      <a:endParaRPr lang="zh-TW" altLang="en-US" sz="2400" b="0" i="0" u="none" strike="noStrike" dirty="0">
                        <a:solidFill>
                          <a:srgbClr val="000000"/>
                        </a:solidFill>
                        <a:latin typeface="標楷體" pitchFamily="65" charset="-120"/>
                        <a:ea typeface="標楷體" pitchFamily="65" charset="-120"/>
                      </a:endParaRPr>
                    </a:p>
                  </a:txBody>
                  <a:tcPr marL="3342" marR="3342" marT="3342" marB="0" anchor="ctr"/>
                </a:tc>
              </a:tr>
              <a:tr h="680014">
                <a:tc>
                  <a:txBody>
                    <a:bodyPr/>
                    <a:lstStyle/>
                    <a:p>
                      <a:pPr algn="ctr" fontAlgn="ctr"/>
                      <a:r>
                        <a:rPr lang="en-US" altLang="zh-TW" sz="2800" u="none" strike="noStrike" dirty="0" smtClean="0">
                          <a:latin typeface="標楷體" pitchFamily="65" charset="-120"/>
                          <a:ea typeface="標楷體" pitchFamily="65" charset="-120"/>
                        </a:rPr>
                        <a:t>15</a:t>
                      </a:r>
                      <a:endParaRPr lang="en-US" altLang="zh-TW" sz="2800" b="0" i="0" u="none" strike="noStrike" dirty="0">
                        <a:solidFill>
                          <a:srgbClr val="000000"/>
                        </a:solidFill>
                        <a:latin typeface="標楷體" pitchFamily="65" charset="-120"/>
                        <a:ea typeface="標楷體" pitchFamily="65" charset="-120"/>
                      </a:endParaRPr>
                    </a:p>
                  </a:txBody>
                  <a:tcPr marL="7620" marR="7620" marT="7620" marB="0" anchor="ctr"/>
                </a:tc>
                <a:tc>
                  <a:txBody>
                    <a:bodyPr/>
                    <a:lstStyle/>
                    <a:p>
                      <a:pPr algn="ctr" fontAlgn="ctr"/>
                      <a:r>
                        <a:rPr lang="zh-TW" altLang="en-US" sz="2800" u="none" strike="noStrike" dirty="0" smtClean="0">
                          <a:latin typeface="標楷體" pitchFamily="65" charset="-120"/>
                          <a:ea typeface="標楷體" pitchFamily="65" charset="-120"/>
                        </a:rPr>
                        <a:t>刪除</a:t>
                      </a:r>
                      <a:endParaRPr lang="en-US" altLang="zh-TW" sz="2800" b="0" i="0" u="none" strike="noStrike" dirty="0">
                        <a:solidFill>
                          <a:srgbClr val="000000"/>
                        </a:solidFill>
                        <a:latin typeface="標楷體" pitchFamily="65" charset="-120"/>
                        <a:ea typeface="標楷體" pitchFamily="65" charset="-120"/>
                      </a:endParaRPr>
                    </a:p>
                  </a:txBody>
                  <a:tcPr marL="7620" marR="7620" marT="7620" marB="0" anchor="ctr"/>
                </a:tc>
                <a:tc>
                  <a:txBody>
                    <a:bodyPr/>
                    <a:lstStyle/>
                    <a:p>
                      <a:pPr algn="l" fontAlgn="t"/>
                      <a:r>
                        <a:rPr lang="zh-TW" altLang="en-US" sz="2400" u="none" strike="noStrike" dirty="0" smtClean="0">
                          <a:latin typeface="標楷體" pitchFamily="65" charset="-120"/>
                          <a:ea typeface="標楷體" pitchFamily="65" charset="-120"/>
                        </a:rPr>
                        <a:t>公司對於股東常會議案是否採逐案票決？</a:t>
                      </a:r>
                      <a:endParaRPr lang="en-US" altLang="zh-TW" sz="2400" b="0" i="0" u="none" strike="noStrike" dirty="0">
                        <a:solidFill>
                          <a:srgbClr val="000000"/>
                        </a:solidFill>
                        <a:latin typeface="標楷體" pitchFamily="65" charset="-120"/>
                        <a:ea typeface="標楷體" pitchFamily="65" charset="-120"/>
                      </a:endParaRPr>
                    </a:p>
                  </a:txBody>
                  <a:tcPr marL="3342" marR="3342" marT="3342" marB="0" anchor="ctr"/>
                </a:tc>
              </a:tr>
              <a:tr h="751476">
                <a:tc>
                  <a:txBody>
                    <a:bodyPr/>
                    <a:lstStyle/>
                    <a:p>
                      <a:pPr algn="ctr" fontAlgn="ctr"/>
                      <a:r>
                        <a:rPr lang="en-US" altLang="zh-TW" sz="2800" u="none" strike="noStrike" dirty="0" smtClean="0">
                          <a:latin typeface="標楷體" pitchFamily="65" charset="-120"/>
                          <a:ea typeface="標楷體" pitchFamily="65" charset="-120"/>
                        </a:rPr>
                        <a:t>41</a:t>
                      </a:r>
                      <a:endParaRPr lang="en-US" altLang="zh-TW" sz="2800" b="0" i="0" u="none" strike="noStrike" dirty="0">
                        <a:solidFill>
                          <a:srgbClr val="000000"/>
                        </a:solidFill>
                        <a:latin typeface="標楷體" pitchFamily="65" charset="-120"/>
                        <a:ea typeface="標楷體" pitchFamily="65" charset="-120"/>
                      </a:endParaRPr>
                    </a:p>
                  </a:txBody>
                  <a:tcPr marL="7620" marR="7620" marT="7620" marB="0" anchor="ctr"/>
                </a:tc>
                <a:tc>
                  <a:txBody>
                    <a:bodyPr/>
                    <a:lstStyle/>
                    <a:p>
                      <a:pPr algn="ctr" fontAlgn="ctr"/>
                      <a:r>
                        <a:rPr lang="en-US" altLang="zh-TW" sz="2800" u="none" strike="noStrike" dirty="0" smtClean="0">
                          <a:latin typeface="標楷體" pitchFamily="65" charset="-120"/>
                          <a:ea typeface="標楷體" pitchFamily="65" charset="-120"/>
                        </a:rPr>
                        <a:t>3.14</a:t>
                      </a:r>
                      <a:endParaRPr lang="en-US" altLang="zh-TW" sz="2800" b="0" i="0" u="none" strike="noStrike" dirty="0">
                        <a:solidFill>
                          <a:srgbClr val="000000"/>
                        </a:solidFill>
                        <a:latin typeface="標楷體" pitchFamily="65" charset="-120"/>
                        <a:ea typeface="標楷體" pitchFamily="65" charset="-120"/>
                      </a:endParaRPr>
                    </a:p>
                  </a:txBody>
                  <a:tcPr marL="7620" marR="7620" marT="7620" marB="0" anchor="ctr"/>
                </a:tc>
                <a:tc>
                  <a:txBody>
                    <a:bodyPr/>
                    <a:lstStyle/>
                    <a:p>
                      <a:pPr algn="l" fontAlgn="t"/>
                      <a:r>
                        <a:rPr lang="zh-TW" altLang="en-US" sz="2400" u="none" strike="noStrike" dirty="0" smtClean="0">
                          <a:latin typeface="標楷體" pitchFamily="65" charset="-120"/>
                          <a:ea typeface="標楷體" pitchFamily="65" charset="-120"/>
                        </a:rPr>
                        <a:t>公司之董事、監察人是否均依「上市櫃公司董事、監察人進修推行要點」規範之時數完成進修？</a:t>
                      </a:r>
                      <a:endParaRPr lang="en-US" altLang="zh-TW" sz="2400" b="0" i="0" u="none" strike="noStrike" dirty="0">
                        <a:solidFill>
                          <a:srgbClr val="000000"/>
                        </a:solidFill>
                        <a:latin typeface="標楷體" pitchFamily="65" charset="-120"/>
                        <a:ea typeface="標楷體" pitchFamily="65" charset="-120"/>
                      </a:endParaRPr>
                    </a:p>
                  </a:txBody>
                  <a:tcPr marL="3342" marR="3342" marT="3342" marB="0" anchor="ctr"/>
                </a:tc>
              </a:tr>
              <a:tr h="1019706">
                <a:tc>
                  <a:txBody>
                    <a:bodyPr/>
                    <a:lstStyle/>
                    <a:p>
                      <a:pPr algn="ctr" fontAlgn="ctr"/>
                      <a:r>
                        <a:rPr lang="en-US" altLang="zh-TW" sz="2800" u="none" strike="noStrike" dirty="0" smtClean="0">
                          <a:latin typeface="標楷體" pitchFamily="65" charset="-120"/>
                          <a:ea typeface="標楷體" pitchFamily="65" charset="-120"/>
                        </a:rPr>
                        <a:t>57</a:t>
                      </a:r>
                      <a:endParaRPr lang="en-US" altLang="zh-TW" sz="2800" b="0" i="0" u="none" strike="noStrike" dirty="0">
                        <a:solidFill>
                          <a:srgbClr val="000000"/>
                        </a:solidFill>
                        <a:latin typeface="標楷體" pitchFamily="65" charset="-120"/>
                        <a:ea typeface="標楷體" pitchFamily="65" charset="-120"/>
                      </a:endParaRPr>
                    </a:p>
                  </a:txBody>
                  <a:tcPr marL="7620" marR="7620" marT="7620" marB="0" anchor="ctr"/>
                </a:tc>
                <a:tc>
                  <a:txBody>
                    <a:bodyPr/>
                    <a:lstStyle/>
                    <a:p>
                      <a:pPr algn="ctr" fontAlgn="ctr"/>
                      <a:r>
                        <a:rPr lang="en-US" altLang="zh-TW" sz="2800" u="none" strike="noStrike" dirty="0" smtClean="0">
                          <a:latin typeface="標楷體" pitchFamily="65" charset="-120"/>
                          <a:ea typeface="標楷體" pitchFamily="65" charset="-120"/>
                        </a:rPr>
                        <a:t>3.30</a:t>
                      </a:r>
                      <a:endParaRPr lang="en-US" altLang="zh-TW" sz="2800" b="0" i="0" u="none" strike="noStrike" dirty="0">
                        <a:solidFill>
                          <a:srgbClr val="000000"/>
                        </a:solidFill>
                        <a:latin typeface="標楷體" pitchFamily="65" charset="-120"/>
                        <a:ea typeface="標楷體" pitchFamily="65" charset="-120"/>
                      </a:endParaRPr>
                    </a:p>
                  </a:txBody>
                  <a:tcPr marL="7620" marR="7620" marT="7620" marB="0" anchor="ctr"/>
                </a:tc>
                <a:tc>
                  <a:txBody>
                    <a:bodyPr/>
                    <a:lstStyle/>
                    <a:p>
                      <a:pPr algn="l" fontAlgn="t"/>
                      <a:r>
                        <a:rPr lang="zh-TW" altLang="en-US" sz="2400" u="none" strike="noStrike" dirty="0" smtClean="0">
                          <a:latin typeface="標楷體" pitchFamily="65" charset="-120"/>
                          <a:ea typeface="標楷體" pitchFamily="65" charset="-120"/>
                        </a:rPr>
                        <a:t>公司董事會是否定期</a:t>
                      </a:r>
                      <a:r>
                        <a:rPr lang="en-US" altLang="zh-TW" sz="2400" u="none" strike="noStrike" dirty="0" smtClean="0">
                          <a:latin typeface="標楷體" pitchFamily="65" charset="-120"/>
                          <a:ea typeface="標楷體" pitchFamily="65" charset="-120"/>
                        </a:rPr>
                        <a:t>(</a:t>
                      </a:r>
                      <a:r>
                        <a:rPr lang="zh-TW" altLang="en-US" sz="2400" u="none" strike="noStrike" dirty="0" smtClean="0">
                          <a:latin typeface="標楷體" pitchFamily="65" charset="-120"/>
                          <a:ea typeface="標楷體" pitchFamily="65" charset="-120"/>
                        </a:rPr>
                        <a:t>至少一年一次</a:t>
                      </a:r>
                      <a:r>
                        <a:rPr lang="en-US" altLang="zh-TW" sz="2400" u="none" strike="noStrike" dirty="0" smtClean="0">
                          <a:latin typeface="標楷體" pitchFamily="65" charset="-120"/>
                          <a:ea typeface="標楷體" pitchFamily="65" charset="-120"/>
                        </a:rPr>
                        <a:t>)</a:t>
                      </a:r>
                      <a:r>
                        <a:rPr lang="zh-TW" altLang="en-US" sz="2400" u="none" strike="noStrike" dirty="0" smtClean="0">
                          <a:latin typeface="標楷體" pitchFamily="65" charset="-120"/>
                          <a:ea typeface="標楷體" pitchFamily="65" charset="-120"/>
                        </a:rPr>
                        <a:t>評估簽證會計師獨立性，並於年報揭露評估過程？</a:t>
                      </a:r>
                      <a:endParaRPr lang="en-US" altLang="zh-TW" sz="2400" b="0" i="0" u="none" strike="noStrike" dirty="0">
                        <a:solidFill>
                          <a:srgbClr val="000000"/>
                        </a:solidFill>
                        <a:latin typeface="標楷體" pitchFamily="65" charset="-120"/>
                        <a:ea typeface="標楷體" pitchFamily="65" charset="-120"/>
                      </a:endParaRPr>
                    </a:p>
                  </a:txBody>
                  <a:tcPr marL="3342" marR="3342" marT="3342" marB="0" anchor="ctr"/>
                </a:tc>
              </a:tr>
            </a:tbl>
          </a:graphicData>
        </a:graphic>
      </p:graphicFrame>
      <p:sp>
        <p:nvSpPr>
          <p:cNvPr id="8" name="圓角矩形圖說文字 7"/>
          <p:cNvSpPr/>
          <p:nvPr/>
        </p:nvSpPr>
        <p:spPr>
          <a:xfrm>
            <a:off x="3275856" y="1988840"/>
            <a:ext cx="5472608" cy="1800200"/>
          </a:xfrm>
          <a:prstGeom prst="wedgeRoundRectCallout">
            <a:avLst>
              <a:gd name="adj1" fmla="val -25486"/>
              <a:gd name="adj2" fmla="val 45830"/>
              <a:gd name="adj3" fmla="val 16667"/>
            </a:avLst>
          </a:prstGeom>
        </p:spPr>
        <p:style>
          <a:lnRef idx="0">
            <a:schemeClr val="accent1"/>
          </a:lnRef>
          <a:fillRef idx="3">
            <a:schemeClr val="accent1"/>
          </a:fillRef>
          <a:effectRef idx="3">
            <a:schemeClr val="accent1"/>
          </a:effectRef>
          <a:fontRef idx="minor">
            <a:schemeClr val="lt1"/>
          </a:fontRef>
        </p:style>
        <p:txBody>
          <a:bodyPr rtlCol="0" anchor="t"/>
          <a:lstStyle/>
          <a:p>
            <a:r>
              <a:rPr lang="en-US" altLang="zh-TW" sz="2000" dirty="0" smtClean="0">
                <a:latin typeface="標楷體" pitchFamily="65" charset="-120"/>
                <a:ea typeface="標楷體" pitchFamily="65" charset="-120"/>
              </a:rPr>
              <a:t>1.</a:t>
            </a:r>
            <a:r>
              <a:rPr lang="zh-TW" altLang="en-US" sz="2000" dirty="0" smtClean="0">
                <a:latin typeface="標楷體" pitchFamily="65" charset="-120"/>
                <a:ea typeface="標楷體" pitchFamily="65" charset="-120"/>
              </a:rPr>
              <a:t>逐案</a:t>
            </a:r>
            <a:r>
              <a:rPr lang="zh-TW" altLang="en-US" sz="2000" dirty="0" smtClean="0">
                <a:solidFill>
                  <a:srgbClr val="FF0000"/>
                </a:solidFill>
                <a:latin typeface="標楷體" pitchFamily="65" charset="-120"/>
                <a:ea typeface="標楷體" pitchFamily="65" charset="-120"/>
              </a:rPr>
              <a:t>票決</a:t>
            </a:r>
            <a:r>
              <a:rPr lang="zh-TW" altLang="en-US" sz="2000" dirty="0" smtClean="0">
                <a:latin typeface="標楷體" pitchFamily="65" charset="-120"/>
                <a:ea typeface="標楷體" pitchFamily="65" charset="-120"/>
              </a:rPr>
              <a:t>≠逐案</a:t>
            </a:r>
            <a:r>
              <a:rPr lang="zh-TW" altLang="en-US" sz="2000" dirty="0" smtClean="0">
                <a:solidFill>
                  <a:srgbClr val="FF0000"/>
                </a:solidFill>
                <a:latin typeface="標楷體" pitchFamily="65" charset="-120"/>
                <a:ea typeface="標楷體" pitchFamily="65" charset="-120"/>
              </a:rPr>
              <a:t>表決</a:t>
            </a:r>
            <a:endParaRPr lang="en-US" altLang="zh-TW" sz="2000" dirty="0" smtClean="0">
              <a:solidFill>
                <a:srgbClr val="FF0000"/>
              </a:solidFill>
              <a:latin typeface="標楷體" pitchFamily="65" charset="-120"/>
              <a:ea typeface="標楷體" pitchFamily="65" charset="-120"/>
            </a:endParaRPr>
          </a:p>
          <a:p>
            <a:r>
              <a:rPr lang="en-US" altLang="zh-TW" sz="2000" dirty="0" smtClean="0">
                <a:latin typeface="標楷體" pitchFamily="65" charset="-120"/>
                <a:ea typeface="標楷體" pitchFamily="65" charset="-120"/>
              </a:rPr>
              <a:t>2.</a:t>
            </a:r>
            <a:r>
              <a:rPr lang="zh-TW" altLang="en-US" sz="2000" dirty="0" smtClean="0">
                <a:latin typeface="標楷體" pitchFamily="65" charset="-120"/>
                <a:ea typeface="標楷體" pitchFamily="65" charset="-120"/>
              </a:rPr>
              <a:t>必須有贊成、反對及棄權之權數</a:t>
            </a:r>
            <a:endParaRPr lang="en-US" altLang="zh-TW" sz="2000" dirty="0" smtClean="0">
              <a:latin typeface="標楷體" pitchFamily="65" charset="-120"/>
              <a:ea typeface="標楷體" pitchFamily="65" charset="-120"/>
            </a:endParaRPr>
          </a:p>
          <a:p>
            <a:r>
              <a:rPr lang="en-US" altLang="zh-TW" sz="2000" dirty="0" smtClean="0">
                <a:latin typeface="標楷體" pitchFamily="65" charset="-120"/>
                <a:ea typeface="標楷體" pitchFamily="65" charset="-120"/>
              </a:rPr>
              <a:t>3.</a:t>
            </a:r>
            <a:r>
              <a:rPr lang="zh-TW" altLang="en-US" sz="2000" dirty="0" smtClean="0">
                <a:latin typeface="標楷體" pitchFamily="65" charset="-120"/>
                <a:ea typeface="標楷體" pitchFamily="65" charset="-120"/>
              </a:rPr>
              <a:t>於</a:t>
            </a:r>
            <a:r>
              <a:rPr lang="zh-TW" altLang="zh-TW" sz="2000" dirty="0" smtClean="0">
                <a:latin typeface="標楷體" pitchFamily="65" charset="-120"/>
                <a:ea typeface="標楷體" pitchFamily="65" charset="-120"/>
              </a:rPr>
              <a:t>股東會當天上傳重大訊息揭露表決權數</a:t>
            </a:r>
            <a:endParaRPr lang="en-US" altLang="zh-TW" sz="2000" dirty="0" smtClean="0">
              <a:latin typeface="標楷體" pitchFamily="65" charset="-120"/>
              <a:ea typeface="標楷體" pitchFamily="65" charset="-120"/>
            </a:endParaRPr>
          </a:p>
          <a:p>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第二屆起，於「股東常會議案決議情形」</a:t>
            </a:r>
            <a:endParaRPr lang="en-US" altLang="zh-TW" sz="2000" dirty="0" smtClean="0">
              <a:latin typeface="標楷體" pitchFamily="65" charset="-120"/>
              <a:ea typeface="標楷體" pitchFamily="65" charset="-120"/>
            </a:endParaRPr>
          </a:p>
          <a:p>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輸入亦可得分</a:t>
            </a:r>
            <a:r>
              <a:rPr lang="en-US" altLang="zh-TW" sz="2000" dirty="0" smtClean="0">
                <a:latin typeface="標楷體" pitchFamily="65" charset="-120"/>
                <a:ea typeface="標楷體" pitchFamily="65" charset="-120"/>
              </a:rPr>
              <a:t>)</a:t>
            </a:r>
            <a:endParaRPr lang="zh-TW" altLang="en-US" sz="2000" dirty="0">
              <a:latin typeface="標楷體" pitchFamily="65" charset="-120"/>
              <a:ea typeface="標楷體" pitchFamily="65" charset="-120"/>
            </a:endParaRPr>
          </a:p>
        </p:txBody>
      </p:sp>
      <p:sp>
        <p:nvSpPr>
          <p:cNvPr id="12" name="圓角矩形圖說文字 11"/>
          <p:cNvSpPr/>
          <p:nvPr/>
        </p:nvSpPr>
        <p:spPr>
          <a:xfrm>
            <a:off x="179512" y="3789040"/>
            <a:ext cx="2880320" cy="864096"/>
          </a:xfrm>
          <a:prstGeom prst="wedgeRoundRectCallout">
            <a:avLst>
              <a:gd name="adj1" fmla="val 46954"/>
              <a:gd name="adj2" fmla="val 121914"/>
              <a:gd name="adj3" fmla="val 16667"/>
            </a:avLst>
          </a:prstGeom>
        </p:spPr>
        <p:style>
          <a:lnRef idx="0">
            <a:schemeClr val="accent4"/>
          </a:lnRef>
          <a:fillRef idx="3">
            <a:schemeClr val="accent4"/>
          </a:fillRef>
          <a:effectRef idx="3">
            <a:schemeClr val="accent4"/>
          </a:effectRef>
          <a:fontRef idx="minor">
            <a:schemeClr val="lt1"/>
          </a:fontRef>
        </p:style>
        <p:txBody>
          <a:bodyPr rtlCol="0" anchor="t"/>
          <a:lstStyle/>
          <a:p>
            <a:r>
              <a:rPr lang="zh-TW" altLang="en-US" sz="2000" dirty="0" smtClean="0">
                <a:latin typeface="標楷體" pitchFamily="65" charset="-120"/>
                <a:ea typeface="標楷體" pitchFamily="65" charset="-120"/>
              </a:rPr>
              <a:t>每位董、監「</a:t>
            </a:r>
            <a:r>
              <a:rPr lang="zh-TW" altLang="en-US" sz="2000" b="1" dirty="0" smtClean="0">
                <a:latin typeface="標楷體" pitchFamily="65" charset="-120"/>
                <a:ea typeface="標楷體" pitchFamily="65" charset="-120"/>
              </a:rPr>
              <a:t>皆</a:t>
            </a:r>
            <a:r>
              <a:rPr lang="zh-TW" altLang="en-US" sz="2000" dirty="0" smtClean="0">
                <a:latin typeface="標楷體" pitchFamily="65" charset="-120"/>
                <a:ea typeface="標楷體" pitchFamily="65" charset="-120"/>
              </a:rPr>
              <a:t>」符合進修時數方予給分。</a:t>
            </a:r>
            <a:endParaRPr lang="zh-TW" altLang="en-US" sz="2000" dirty="0">
              <a:latin typeface="標楷體" pitchFamily="65" charset="-120"/>
              <a:ea typeface="標楷體" pitchFamily="65" charset="-120"/>
            </a:endParaRPr>
          </a:p>
        </p:txBody>
      </p:sp>
      <p:sp>
        <p:nvSpPr>
          <p:cNvPr id="13" name="圓角矩形圖說文字 12"/>
          <p:cNvSpPr/>
          <p:nvPr/>
        </p:nvSpPr>
        <p:spPr>
          <a:xfrm>
            <a:off x="4211960" y="5229200"/>
            <a:ext cx="4248472" cy="936104"/>
          </a:xfrm>
          <a:prstGeom prst="wedgeRoundRectCallout">
            <a:avLst>
              <a:gd name="adj1" fmla="val -38900"/>
              <a:gd name="adj2" fmla="val 81007"/>
              <a:gd name="adj3" fmla="val 16667"/>
            </a:avLst>
          </a:prstGeom>
        </p:spPr>
        <p:style>
          <a:lnRef idx="0">
            <a:schemeClr val="accent2"/>
          </a:lnRef>
          <a:fillRef idx="3">
            <a:schemeClr val="accent2"/>
          </a:fillRef>
          <a:effectRef idx="3">
            <a:schemeClr val="accent2"/>
          </a:effectRef>
          <a:fontRef idx="minor">
            <a:schemeClr val="lt1"/>
          </a:fontRef>
        </p:style>
        <p:txBody>
          <a:bodyPr rtlCol="0" anchor="t"/>
          <a:lstStyle/>
          <a:p>
            <a:r>
              <a:rPr lang="zh-TW" altLang="en-US" sz="2000" dirty="0" smtClean="0">
                <a:latin typeface="標楷體" pitchFamily="65" charset="-120"/>
                <a:ea typeface="標楷體" pitchFamily="65" charset="-120"/>
              </a:rPr>
              <a:t>需明確揭露「評估過程或依據」及「評估頻率</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至少每年一次</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a:t>
            </a:r>
            <a:endParaRPr lang="zh-TW" altLang="en-US" sz="2000" dirty="0">
              <a:latin typeface="標楷體" pitchFamily="65" charset="-120"/>
              <a:ea typeface="標楷體" pitchFamily="65" charset="-120"/>
            </a:endParaRPr>
          </a:p>
        </p:txBody>
      </p:sp>
    </p:spTree>
    <p:extLst>
      <p:ext uri="{BB962C8B-B14F-4D97-AF65-F5344CB8AC3E}">
        <p14:creationId xmlns:p14="http://schemas.microsoft.com/office/powerpoint/2010/main" val="308293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trips(upRigh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44624"/>
            <a:ext cx="8229600" cy="864096"/>
          </a:xfrm>
        </p:spPr>
        <p:txBody>
          <a:bodyPr/>
          <a:lstStyle/>
          <a:p>
            <a:pPr algn="ctr"/>
            <a:r>
              <a:rPr lang="zh-TW" altLang="en-US" sz="3200" b="1" dirty="0" smtClean="0">
                <a:latin typeface="標楷體" panose="03000509000000000000" pitchFamily="65" charset="-120"/>
                <a:ea typeface="標楷體" panose="03000509000000000000" pitchFamily="65" charset="-120"/>
              </a:rPr>
              <a:t>第一屆指標評分差異</a:t>
            </a:r>
            <a:endParaRPr lang="zh-TW" altLang="en-US" sz="3200" b="1"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40BC297A-DBB4-4349-9810-60612D9BEEF0}" type="slidenum">
              <a:rPr lang="zh-TW" altLang="en-US" smtClean="0"/>
              <a:pPr>
                <a:defRPr/>
              </a:pPr>
              <a:t>21</a:t>
            </a:fld>
            <a:endParaRPr lang="zh-TW" altLang="en-US"/>
          </a:p>
        </p:txBody>
      </p:sp>
      <p:graphicFrame>
        <p:nvGraphicFramePr>
          <p:cNvPr id="6" name="表格 5"/>
          <p:cNvGraphicFramePr>
            <a:graphicFrameLocks noGrp="1"/>
          </p:cNvGraphicFramePr>
          <p:nvPr/>
        </p:nvGraphicFramePr>
        <p:xfrm>
          <a:off x="179512" y="1019702"/>
          <a:ext cx="8640961" cy="5640094"/>
        </p:xfrm>
        <a:graphic>
          <a:graphicData uri="http://schemas.openxmlformats.org/drawingml/2006/table">
            <a:tbl>
              <a:tblPr firstRow="1" bandRow="1">
                <a:tableStyleId>{7DF18680-E054-41AD-8BC1-D1AEF772440D}</a:tableStyleId>
              </a:tblPr>
              <a:tblGrid>
                <a:gridCol w="1224136"/>
                <a:gridCol w="1224136"/>
                <a:gridCol w="6192689"/>
              </a:tblGrid>
              <a:tr h="465082">
                <a:tc>
                  <a:txBody>
                    <a:bodyPr/>
                    <a:lstStyle/>
                    <a:p>
                      <a:pPr marL="30480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bg1"/>
                          </a:solidFill>
                          <a:effectLst/>
                          <a:latin typeface="標楷體" pitchFamily="65" charset="-120"/>
                          <a:ea typeface="標楷體" pitchFamily="65" charset="-120"/>
                          <a:cs typeface="Times New Roman" pitchFamily="18" charset="0"/>
                        </a:rPr>
                        <a:t>第一屆</a:t>
                      </a:r>
                      <a:endParaRPr kumimoji="0" lang="zh-TW" sz="2000" b="1" i="0" u="none" strike="noStrike" cap="none" normalizeH="0" baseline="0" dirty="0" smtClean="0">
                        <a:ln>
                          <a:noFill/>
                        </a:ln>
                        <a:solidFill>
                          <a:schemeClr val="bg1"/>
                        </a:solidFill>
                        <a:effectLst/>
                        <a:latin typeface="標楷體" pitchFamily="65" charset="-120"/>
                        <a:ea typeface="標楷體" pitchFamily="65" charset="-120"/>
                        <a:cs typeface="Times New Roman" pitchFamily="18" charset="0"/>
                      </a:endParaRPr>
                    </a:p>
                  </a:txBody>
                  <a:tcPr marL="68577" marR="68577" marT="0" marB="0" anchor="ctr" horzOverflow="overflow"/>
                </a:tc>
                <a:tc>
                  <a:txBody>
                    <a:bodyPr/>
                    <a:lstStyle/>
                    <a:p>
                      <a:pPr marL="30480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chemeClr val="bg1"/>
                          </a:solidFill>
                          <a:effectLst/>
                          <a:latin typeface="標楷體" pitchFamily="65" charset="-120"/>
                          <a:ea typeface="標楷體" pitchFamily="65" charset="-120"/>
                          <a:cs typeface="Times New Roman" pitchFamily="18" charset="0"/>
                        </a:rPr>
                        <a:t>第二屆</a:t>
                      </a:r>
                      <a:endParaRPr kumimoji="0" lang="zh-TW" sz="2000" b="1" i="0" u="none" strike="noStrike" cap="none" normalizeH="0" baseline="0" dirty="0" smtClean="0">
                        <a:ln>
                          <a:noFill/>
                        </a:ln>
                        <a:solidFill>
                          <a:schemeClr val="bg1"/>
                        </a:solidFill>
                        <a:effectLst/>
                        <a:latin typeface="標楷體" pitchFamily="65" charset="-120"/>
                        <a:ea typeface="標楷體" pitchFamily="65" charset="-120"/>
                        <a:cs typeface="Times New Roman" pitchFamily="18" charset="0"/>
                      </a:endParaRPr>
                    </a:p>
                  </a:txBody>
                  <a:tcPr marL="68577" marR="68577" marT="0" marB="0" anchor="ctr" horzOverflow="overflow"/>
                </a:tc>
                <a:tc>
                  <a:txBody>
                    <a:bodyPr/>
                    <a:lstStyle/>
                    <a:p>
                      <a:pPr marL="30480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cap="none" normalizeH="0" baseline="0" dirty="0" smtClean="0">
                          <a:ln>
                            <a:noFill/>
                          </a:ln>
                          <a:effectLst/>
                          <a:latin typeface="標楷體" pitchFamily="65" charset="-120"/>
                          <a:ea typeface="標楷體" pitchFamily="65" charset="-120"/>
                        </a:rPr>
                        <a:t>指標內容</a:t>
                      </a:r>
                      <a:endParaRPr kumimoji="0" lang="zh-TW" sz="2400" b="1" i="0" u="none" strike="noStrike" cap="none" normalizeH="0" baseline="0" dirty="0" smtClean="0">
                        <a:ln>
                          <a:noFill/>
                        </a:ln>
                        <a:solidFill>
                          <a:schemeClr val="bg1"/>
                        </a:solidFill>
                        <a:effectLst/>
                        <a:latin typeface="標楷體" pitchFamily="65" charset="-120"/>
                        <a:ea typeface="標楷體" pitchFamily="65" charset="-120"/>
                        <a:cs typeface="Times New Roman" pitchFamily="18" charset="0"/>
                      </a:endParaRPr>
                    </a:p>
                  </a:txBody>
                  <a:tcPr marL="68577" marR="68577" marT="0" marB="0" anchor="ctr" horzOverflow="overflow"/>
                </a:tc>
              </a:tr>
              <a:tr h="864642">
                <a:tc>
                  <a:txBody>
                    <a:bodyPr/>
                    <a:lstStyle/>
                    <a:p>
                      <a:pPr algn="ctr" fontAlgn="ctr"/>
                      <a:r>
                        <a:rPr lang="en-US" altLang="zh-TW" sz="2800" b="0" i="0" u="none" strike="noStrike" dirty="0" smtClean="0">
                          <a:solidFill>
                            <a:srgbClr val="000000"/>
                          </a:solidFill>
                          <a:latin typeface="標楷體" pitchFamily="65" charset="-120"/>
                          <a:ea typeface="標楷體" pitchFamily="65" charset="-120"/>
                        </a:rPr>
                        <a:t>73</a:t>
                      </a:r>
                      <a:endParaRPr lang="en-US" altLang="zh-TW" sz="2800" b="0" i="0" u="none" strike="noStrike" dirty="0">
                        <a:solidFill>
                          <a:srgbClr val="000000"/>
                        </a:solidFill>
                        <a:latin typeface="標楷體" pitchFamily="65" charset="-120"/>
                        <a:ea typeface="標楷體" pitchFamily="65" charset="-120"/>
                      </a:endParaRPr>
                    </a:p>
                  </a:txBody>
                  <a:tcPr marL="7620" marR="7620" marT="7620" marB="0" anchor="ctr"/>
                </a:tc>
                <a:tc>
                  <a:txBody>
                    <a:bodyPr/>
                    <a:lstStyle/>
                    <a:p>
                      <a:pPr algn="ctr" fontAlgn="ctr"/>
                      <a:r>
                        <a:rPr lang="en-US" altLang="zh-TW" sz="2800" b="0" i="0" u="none" strike="noStrike" dirty="0" smtClean="0">
                          <a:solidFill>
                            <a:srgbClr val="000000"/>
                          </a:solidFill>
                          <a:latin typeface="標楷體" pitchFamily="65" charset="-120"/>
                          <a:ea typeface="標楷體" pitchFamily="65" charset="-120"/>
                        </a:rPr>
                        <a:t>4.16</a:t>
                      </a:r>
                      <a:endParaRPr lang="en-US" altLang="zh-TW" sz="2800" b="0" i="0" u="none" strike="noStrike" dirty="0">
                        <a:solidFill>
                          <a:srgbClr val="000000"/>
                        </a:solidFill>
                        <a:latin typeface="標楷體" pitchFamily="65" charset="-120"/>
                        <a:ea typeface="標楷體" pitchFamily="65" charset="-120"/>
                      </a:endParaRPr>
                    </a:p>
                  </a:txBody>
                  <a:tcPr marL="7620" marR="7620" marT="7620" marB="0" anchor="ctr"/>
                </a:tc>
                <a:tc>
                  <a:txBody>
                    <a:bodyPr/>
                    <a:lstStyle/>
                    <a:p>
                      <a:pPr algn="l" fontAlgn="t"/>
                      <a:r>
                        <a:rPr lang="zh-TW" altLang="en-US" sz="2400" u="none" strike="noStrike" dirty="0" smtClean="0">
                          <a:latin typeface="標楷體" pitchFamily="65" charset="-120"/>
                          <a:ea typeface="標楷體" pitchFamily="65" charset="-120"/>
                        </a:rPr>
                        <a:t>公司年報是否自願揭露給付簽證會計師及其所屬會計師事務所關係企業之其他非審計公費的金額與性質？</a:t>
                      </a:r>
                      <a:endParaRPr lang="zh-TW" altLang="en-US" sz="2400" b="0" i="0" u="none" strike="noStrike" dirty="0">
                        <a:solidFill>
                          <a:srgbClr val="000000"/>
                        </a:solidFill>
                        <a:latin typeface="標楷體" pitchFamily="65" charset="-120"/>
                        <a:ea typeface="標楷體" pitchFamily="65" charset="-120"/>
                      </a:endParaRPr>
                    </a:p>
                  </a:txBody>
                  <a:tcPr marL="3342" marR="3342" marT="3342" marB="0" anchor="ctr"/>
                </a:tc>
              </a:tr>
              <a:tr h="752568">
                <a:tc>
                  <a:txBody>
                    <a:bodyPr/>
                    <a:lstStyle/>
                    <a:p>
                      <a:pPr algn="ctr" fontAlgn="ctr"/>
                      <a:r>
                        <a:rPr lang="en-US" altLang="zh-TW" sz="2800" b="0" i="0" u="none" strike="noStrike" dirty="0" smtClean="0">
                          <a:solidFill>
                            <a:srgbClr val="000000"/>
                          </a:solidFill>
                          <a:latin typeface="標楷體" pitchFamily="65" charset="-120"/>
                          <a:ea typeface="標楷體" pitchFamily="65" charset="-120"/>
                        </a:rPr>
                        <a:t>76</a:t>
                      </a:r>
                      <a:endParaRPr lang="en-US" altLang="zh-TW" sz="2800" b="0" i="0" u="none" strike="noStrike" dirty="0">
                        <a:solidFill>
                          <a:srgbClr val="000000"/>
                        </a:solidFill>
                        <a:latin typeface="標楷體" pitchFamily="65" charset="-120"/>
                        <a:ea typeface="標楷體" pitchFamily="65" charset="-120"/>
                      </a:endParaRPr>
                    </a:p>
                  </a:txBody>
                  <a:tcPr marL="7620" marR="7620" marT="7620" marB="0" anchor="ctr"/>
                </a:tc>
                <a:tc>
                  <a:txBody>
                    <a:bodyPr/>
                    <a:lstStyle/>
                    <a:p>
                      <a:pPr algn="ctr" fontAlgn="ctr"/>
                      <a:r>
                        <a:rPr lang="en-US" altLang="zh-TW" sz="2800" b="0" i="0" u="none" strike="noStrike" dirty="0" smtClean="0">
                          <a:solidFill>
                            <a:srgbClr val="000000"/>
                          </a:solidFill>
                          <a:latin typeface="標楷體" pitchFamily="65" charset="-120"/>
                          <a:ea typeface="標楷體" pitchFamily="65" charset="-120"/>
                        </a:rPr>
                        <a:t>4.19</a:t>
                      </a:r>
                      <a:endParaRPr lang="en-US" altLang="zh-TW" sz="2800" b="0" i="0" u="none" strike="noStrike" dirty="0">
                        <a:solidFill>
                          <a:srgbClr val="000000"/>
                        </a:solidFill>
                        <a:latin typeface="標楷體" pitchFamily="65" charset="-120"/>
                        <a:ea typeface="標楷體" pitchFamily="65" charset="-120"/>
                      </a:endParaRPr>
                    </a:p>
                  </a:txBody>
                  <a:tcPr marL="7620" marR="7620" marT="7620" marB="0" anchor="ctr"/>
                </a:tc>
                <a:tc>
                  <a:txBody>
                    <a:bodyPr/>
                    <a:lstStyle/>
                    <a:p>
                      <a:pPr algn="l" fontAlgn="t"/>
                      <a:r>
                        <a:rPr lang="zh-TW" altLang="en-US" sz="2400" u="none" strike="noStrike" dirty="0" smtClean="0">
                          <a:latin typeface="標楷體" pitchFamily="65" charset="-120"/>
                          <a:ea typeface="標楷體" pitchFamily="65" charset="-120"/>
                        </a:rPr>
                        <a:t>公司是否建置中文及英文公司網站供投資人閱覽？</a:t>
                      </a:r>
                      <a:endParaRPr lang="zh-TW" altLang="en-US" sz="2400" b="0" i="0" u="none" strike="noStrike" dirty="0">
                        <a:solidFill>
                          <a:srgbClr val="000000"/>
                        </a:solidFill>
                        <a:latin typeface="標楷體" pitchFamily="65" charset="-120"/>
                        <a:ea typeface="標楷體" pitchFamily="65" charset="-120"/>
                      </a:endParaRPr>
                    </a:p>
                  </a:txBody>
                  <a:tcPr marL="3342" marR="3342" marT="3342" marB="0" anchor="ctr"/>
                </a:tc>
              </a:tr>
              <a:tr h="680014">
                <a:tc>
                  <a:txBody>
                    <a:bodyPr/>
                    <a:lstStyle/>
                    <a:p>
                      <a:pPr algn="ctr" fontAlgn="ctr"/>
                      <a:r>
                        <a:rPr lang="en-US" altLang="zh-TW" sz="2800" b="0" i="0" u="none" strike="noStrike" dirty="0" smtClean="0">
                          <a:solidFill>
                            <a:srgbClr val="000000"/>
                          </a:solidFill>
                          <a:latin typeface="標楷體" pitchFamily="65" charset="-120"/>
                          <a:ea typeface="標楷體" pitchFamily="65" charset="-120"/>
                        </a:rPr>
                        <a:t>79</a:t>
                      </a:r>
                      <a:endParaRPr lang="en-US" altLang="zh-TW" sz="2800" b="0" i="0" u="none" strike="noStrike" dirty="0">
                        <a:solidFill>
                          <a:srgbClr val="000000"/>
                        </a:solidFill>
                        <a:latin typeface="標楷體" pitchFamily="65" charset="-120"/>
                        <a:ea typeface="標楷體" pitchFamily="65" charset="-120"/>
                      </a:endParaRPr>
                    </a:p>
                  </a:txBody>
                  <a:tcPr marL="7620" marR="7620" marT="7620" marB="0" anchor="ctr"/>
                </a:tc>
                <a:tc>
                  <a:txBody>
                    <a:bodyPr/>
                    <a:lstStyle/>
                    <a:p>
                      <a:pPr algn="ctr" fontAlgn="ctr"/>
                      <a:r>
                        <a:rPr lang="en-US" altLang="zh-TW" sz="2800" b="0" i="0" u="none" strike="noStrike" dirty="0" smtClean="0">
                          <a:solidFill>
                            <a:srgbClr val="000000"/>
                          </a:solidFill>
                          <a:latin typeface="標楷體" pitchFamily="65" charset="-120"/>
                          <a:ea typeface="標楷體" pitchFamily="65" charset="-120"/>
                        </a:rPr>
                        <a:t>5.1</a:t>
                      </a:r>
                      <a:endParaRPr lang="en-US" altLang="zh-TW" sz="2800" b="0" i="0" u="none" strike="noStrike" dirty="0">
                        <a:solidFill>
                          <a:srgbClr val="000000"/>
                        </a:solidFill>
                        <a:latin typeface="標楷體" pitchFamily="65" charset="-120"/>
                        <a:ea typeface="標楷體" pitchFamily="65" charset="-120"/>
                      </a:endParaRPr>
                    </a:p>
                  </a:txBody>
                  <a:tcPr marL="7620" marR="7620" marT="7620" marB="0" anchor="ctr"/>
                </a:tc>
                <a:tc>
                  <a:txBody>
                    <a:bodyPr/>
                    <a:lstStyle/>
                    <a:p>
                      <a:pPr algn="l" fontAlgn="t"/>
                      <a:r>
                        <a:rPr lang="zh-TW" altLang="en-US" sz="2400" u="none" strike="noStrike" dirty="0" smtClean="0">
                          <a:latin typeface="標楷體" pitchFamily="65" charset="-120"/>
                          <a:ea typeface="標楷體" pitchFamily="65" charset="-120"/>
                        </a:rPr>
                        <a:t>公司是否訂定企業社會責任政策或制度，且適時檢討實施成效，並揭露於年報？</a:t>
                      </a:r>
                      <a:endParaRPr lang="en-US" altLang="zh-TW" sz="2400" b="0" i="0" u="none" strike="noStrike" dirty="0">
                        <a:solidFill>
                          <a:srgbClr val="000000"/>
                        </a:solidFill>
                        <a:latin typeface="標楷體" pitchFamily="65" charset="-120"/>
                        <a:ea typeface="標楷體" pitchFamily="65" charset="-120"/>
                      </a:endParaRPr>
                    </a:p>
                  </a:txBody>
                  <a:tcPr marL="3342" marR="3342" marT="3342" marB="0" anchor="ctr"/>
                </a:tc>
              </a:tr>
              <a:tr h="751476">
                <a:tc>
                  <a:txBody>
                    <a:bodyPr/>
                    <a:lstStyle/>
                    <a:p>
                      <a:pPr algn="ctr" fontAlgn="ctr"/>
                      <a:r>
                        <a:rPr lang="en-US" altLang="zh-TW" sz="2800" b="0" i="0" u="none" strike="noStrike" dirty="0" smtClean="0">
                          <a:solidFill>
                            <a:srgbClr val="000000"/>
                          </a:solidFill>
                          <a:latin typeface="標楷體" pitchFamily="65" charset="-120"/>
                          <a:ea typeface="標楷體" pitchFamily="65" charset="-120"/>
                        </a:rPr>
                        <a:t>81</a:t>
                      </a:r>
                      <a:endParaRPr lang="en-US" altLang="zh-TW" sz="2800" b="0" i="0" u="none" strike="noStrike" dirty="0">
                        <a:solidFill>
                          <a:srgbClr val="000000"/>
                        </a:solidFill>
                        <a:latin typeface="標楷體" pitchFamily="65" charset="-120"/>
                        <a:ea typeface="標楷體" pitchFamily="65" charset="-120"/>
                      </a:endParaRPr>
                    </a:p>
                  </a:txBody>
                  <a:tcPr marL="7620" marR="7620" marT="7620" marB="0" anchor="ctr"/>
                </a:tc>
                <a:tc>
                  <a:txBody>
                    <a:bodyPr/>
                    <a:lstStyle/>
                    <a:p>
                      <a:pPr algn="ctr" fontAlgn="ctr"/>
                      <a:r>
                        <a:rPr lang="en-US" altLang="zh-TW" sz="2800" b="0" i="0" u="none" strike="noStrike" dirty="0" smtClean="0">
                          <a:solidFill>
                            <a:srgbClr val="000000"/>
                          </a:solidFill>
                          <a:latin typeface="標楷體" pitchFamily="65" charset="-120"/>
                          <a:ea typeface="標楷體" pitchFamily="65" charset="-120"/>
                        </a:rPr>
                        <a:t>5.3</a:t>
                      </a:r>
                      <a:endParaRPr lang="en-US" altLang="zh-TW" sz="2800" b="0" i="0" u="none" strike="noStrike" dirty="0">
                        <a:solidFill>
                          <a:srgbClr val="000000"/>
                        </a:solidFill>
                        <a:latin typeface="標楷體" pitchFamily="65" charset="-120"/>
                        <a:ea typeface="標楷體" pitchFamily="65" charset="-120"/>
                      </a:endParaRPr>
                    </a:p>
                  </a:txBody>
                  <a:tcPr marL="7620" marR="7620" marT="7620" marB="0" anchor="ctr"/>
                </a:tc>
                <a:tc>
                  <a:txBody>
                    <a:bodyPr/>
                    <a:lstStyle/>
                    <a:p>
                      <a:pPr algn="l" fontAlgn="t"/>
                      <a:r>
                        <a:rPr lang="zh-TW" altLang="en-US" sz="2400" u="none" strike="noStrike" dirty="0" smtClean="0">
                          <a:latin typeface="標楷體" pitchFamily="65" charset="-120"/>
                          <a:ea typeface="標楷體" pitchFamily="65" charset="-120"/>
                        </a:rPr>
                        <a:t>公司是否設置推動企業社會責任專（兼）職單位，並於年報說明執行情形？</a:t>
                      </a:r>
                      <a:endParaRPr lang="en-US" altLang="zh-TW" sz="2400" b="0" i="0" u="none" strike="noStrike" dirty="0">
                        <a:solidFill>
                          <a:srgbClr val="000000"/>
                        </a:solidFill>
                        <a:latin typeface="標楷體" pitchFamily="65" charset="-120"/>
                        <a:ea typeface="標楷體" pitchFamily="65" charset="-120"/>
                      </a:endParaRPr>
                    </a:p>
                  </a:txBody>
                  <a:tcPr marL="3342" marR="3342" marT="3342" marB="0" anchor="ctr"/>
                </a:tc>
              </a:tr>
              <a:tr h="680014">
                <a:tc>
                  <a:txBody>
                    <a:bodyPr/>
                    <a:lstStyle/>
                    <a:p>
                      <a:pPr algn="ctr" fontAlgn="ctr"/>
                      <a:r>
                        <a:rPr lang="en-US" altLang="zh-TW" sz="2800" b="0" i="0" u="none" strike="noStrike" dirty="0" smtClean="0">
                          <a:solidFill>
                            <a:srgbClr val="000000"/>
                          </a:solidFill>
                          <a:latin typeface="標楷體" pitchFamily="65" charset="-120"/>
                          <a:ea typeface="標楷體" pitchFamily="65" charset="-120"/>
                        </a:rPr>
                        <a:t>82</a:t>
                      </a:r>
                      <a:endParaRPr lang="en-US" altLang="zh-TW" sz="2800" b="0" i="0" u="none" strike="noStrike" dirty="0">
                        <a:solidFill>
                          <a:srgbClr val="000000"/>
                        </a:solidFill>
                        <a:latin typeface="標楷體" pitchFamily="65" charset="-120"/>
                        <a:ea typeface="標楷體" pitchFamily="65" charset="-120"/>
                      </a:endParaRPr>
                    </a:p>
                  </a:txBody>
                  <a:tcPr marL="7620" marR="7620" marT="7620" marB="0" anchor="ctr"/>
                </a:tc>
                <a:tc>
                  <a:txBody>
                    <a:bodyPr/>
                    <a:lstStyle/>
                    <a:p>
                      <a:pPr algn="ctr" fontAlgn="ctr"/>
                      <a:r>
                        <a:rPr lang="en-US" altLang="zh-TW" sz="2800" b="0" i="0" u="none" strike="noStrike" dirty="0" smtClean="0">
                          <a:solidFill>
                            <a:srgbClr val="000000"/>
                          </a:solidFill>
                          <a:latin typeface="標楷體" pitchFamily="65" charset="-120"/>
                          <a:ea typeface="標楷體" pitchFamily="65" charset="-120"/>
                        </a:rPr>
                        <a:t>5.4</a:t>
                      </a:r>
                      <a:endParaRPr lang="en-US" altLang="zh-TW" sz="2800" b="0" i="0" u="none" strike="noStrike" dirty="0">
                        <a:solidFill>
                          <a:srgbClr val="000000"/>
                        </a:solidFill>
                        <a:latin typeface="標楷體" pitchFamily="65" charset="-120"/>
                        <a:ea typeface="標楷體" pitchFamily="65" charset="-120"/>
                      </a:endParaRPr>
                    </a:p>
                  </a:txBody>
                  <a:tcPr marL="7620" marR="7620" marT="7620" marB="0" anchor="ctr"/>
                </a:tc>
                <a:tc>
                  <a:txBody>
                    <a:bodyPr/>
                    <a:lstStyle/>
                    <a:p>
                      <a:pPr algn="l" fontAlgn="t"/>
                      <a:r>
                        <a:rPr lang="zh-TW" altLang="en-US" sz="2400" b="0" i="0" u="none" strike="noStrike" dirty="0" smtClean="0">
                          <a:solidFill>
                            <a:srgbClr val="000000"/>
                          </a:solidFill>
                          <a:latin typeface="標楷體" pitchFamily="65" charset="-120"/>
                          <a:ea typeface="標楷體" pitchFamily="65" charset="-120"/>
                        </a:rPr>
                        <a:t>公司是否設置推動企業誠信經營專</a:t>
                      </a:r>
                      <a:r>
                        <a:rPr lang="en-US" altLang="zh-TW" sz="2400" b="0" i="0" u="none" strike="noStrike" dirty="0" smtClean="0">
                          <a:solidFill>
                            <a:srgbClr val="000000"/>
                          </a:solidFill>
                          <a:latin typeface="標楷體" pitchFamily="65" charset="-120"/>
                          <a:ea typeface="標楷體" pitchFamily="65" charset="-120"/>
                        </a:rPr>
                        <a:t>(</a:t>
                      </a:r>
                      <a:r>
                        <a:rPr lang="zh-TW" altLang="en-US" sz="2400" b="0" i="0" u="none" strike="noStrike" dirty="0" smtClean="0">
                          <a:solidFill>
                            <a:srgbClr val="000000"/>
                          </a:solidFill>
                          <a:latin typeface="標楷體" pitchFamily="65" charset="-120"/>
                          <a:ea typeface="標楷體" pitchFamily="65" charset="-120"/>
                        </a:rPr>
                        <a:t>兼</a:t>
                      </a:r>
                      <a:r>
                        <a:rPr lang="en-US" altLang="zh-TW" sz="2400" b="0" i="0" u="none" strike="noStrike" dirty="0" smtClean="0">
                          <a:solidFill>
                            <a:srgbClr val="000000"/>
                          </a:solidFill>
                          <a:latin typeface="標楷體" pitchFamily="65" charset="-120"/>
                          <a:ea typeface="標楷體" pitchFamily="65" charset="-120"/>
                        </a:rPr>
                        <a:t>)</a:t>
                      </a:r>
                      <a:r>
                        <a:rPr lang="zh-TW" altLang="en-US" sz="2400" b="0" i="0" u="none" strike="noStrike" dirty="0" smtClean="0">
                          <a:solidFill>
                            <a:srgbClr val="000000"/>
                          </a:solidFill>
                          <a:latin typeface="標楷體" pitchFamily="65" charset="-120"/>
                          <a:ea typeface="標楷體" pitchFamily="65" charset="-120"/>
                        </a:rPr>
                        <a:t>職單位，並於年報揭露其運作情形及董事會督導情形？</a:t>
                      </a:r>
                      <a:endParaRPr lang="en-US" altLang="zh-TW" sz="2400" b="0" i="0" u="none" strike="noStrike" dirty="0">
                        <a:solidFill>
                          <a:srgbClr val="000000"/>
                        </a:solidFill>
                        <a:latin typeface="標楷體" pitchFamily="65" charset="-120"/>
                        <a:ea typeface="標楷體" pitchFamily="65" charset="-120"/>
                      </a:endParaRPr>
                    </a:p>
                  </a:txBody>
                  <a:tcPr marL="3342" marR="3342" marT="3342" marB="0" anchor="ctr"/>
                </a:tc>
              </a:tr>
              <a:tr h="864096">
                <a:tc>
                  <a:txBody>
                    <a:bodyPr/>
                    <a:lstStyle/>
                    <a:p>
                      <a:pPr algn="ctr" fontAlgn="ctr"/>
                      <a:r>
                        <a:rPr lang="en-US" altLang="zh-TW" sz="2800" b="0" i="0" u="none" strike="noStrike" dirty="0" smtClean="0">
                          <a:solidFill>
                            <a:srgbClr val="000000"/>
                          </a:solidFill>
                          <a:latin typeface="標楷體" pitchFamily="65" charset="-120"/>
                          <a:ea typeface="標楷體" pitchFamily="65" charset="-120"/>
                        </a:rPr>
                        <a:t>91</a:t>
                      </a:r>
                      <a:endParaRPr lang="en-US" altLang="zh-TW" sz="2800" b="0" i="0" u="none" strike="noStrike" dirty="0">
                        <a:solidFill>
                          <a:srgbClr val="000000"/>
                        </a:solidFill>
                        <a:latin typeface="標楷體" pitchFamily="65" charset="-120"/>
                        <a:ea typeface="標楷體" pitchFamily="65" charset="-120"/>
                      </a:endParaRPr>
                    </a:p>
                  </a:txBody>
                  <a:tcPr marL="7620" marR="7620" marT="7620" marB="0" anchor="ctr"/>
                </a:tc>
                <a:tc>
                  <a:txBody>
                    <a:bodyPr/>
                    <a:lstStyle/>
                    <a:p>
                      <a:pPr algn="ctr" fontAlgn="ctr"/>
                      <a:r>
                        <a:rPr lang="en-US" altLang="zh-TW" sz="2800" b="0" i="0" u="none" strike="noStrike" dirty="0" smtClean="0">
                          <a:solidFill>
                            <a:srgbClr val="000000"/>
                          </a:solidFill>
                          <a:latin typeface="標楷體" pitchFamily="65" charset="-120"/>
                          <a:ea typeface="標楷體" pitchFamily="65" charset="-120"/>
                        </a:rPr>
                        <a:t>5.13</a:t>
                      </a:r>
                      <a:endParaRPr lang="en-US" altLang="zh-TW" sz="2800" b="0" i="0" u="none" strike="noStrike" dirty="0">
                        <a:solidFill>
                          <a:srgbClr val="000000"/>
                        </a:solidFill>
                        <a:latin typeface="標楷體" pitchFamily="65" charset="-120"/>
                        <a:ea typeface="標楷體" pitchFamily="65" charset="-120"/>
                      </a:endParaRPr>
                    </a:p>
                  </a:txBody>
                  <a:tcPr marL="7620" marR="7620" marT="7620" marB="0" anchor="ctr"/>
                </a:tc>
                <a:tc>
                  <a:txBody>
                    <a:bodyPr/>
                    <a:lstStyle/>
                    <a:p>
                      <a:pPr algn="l" fontAlgn="t"/>
                      <a:r>
                        <a:rPr lang="zh-TW" altLang="en-US" sz="2400" u="none" strike="noStrike" dirty="0" smtClean="0">
                          <a:latin typeface="標楷體" pitchFamily="65" charset="-120"/>
                          <a:ea typeface="標楷體" pitchFamily="65" charset="-120"/>
                        </a:rPr>
                        <a:t>公司是否制定並要求與供應商合作，在環保、安全或衛生等議題遵循相關規範，共同致力提升企業社會責任？</a:t>
                      </a:r>
                      <a:endParaRPr lang="zh-TW" altLang="en-US" sz="2400" b="0" i="0" u="none" strike="noStrike" dirty="0">
                        <a:solidFill>
                          <a:srgbClr val="000000"/>
                        </a:solidFill>
                        <a:latin typeface="標楷體" pitchFamily="65" charset="-120"/>
                        <a:ea typeface="標楷體" pitchFamily="65" charset="-120"/>
                      </a:endParaRPr>
                    </a:p>
                  </a:txBody>
                  <a:tcPr marL="3342" marR="3342" marT="3342" marB="0" anchor="ctr"/>
                </a:tc>
              </a:tr>
            </a:tbl>
          </a:graphicData>
        </a:graphic>
      </p:graphicFrame>
      <p:sp>
        <p:nvSpPr>
          <p:cNvPr id="5" name="圓角矩形圖說文字 4"/>
          <p:cNvSpPr/>
          <p:nvPr/>
        </p:nvSpPr>
        <p:spPr>
          <a:xfrm>
            <a:off x="5292080" y="1196752"/>
            <a:ext cx="3312368" cy="792088"/>
          </a:xfrm>
          <a:prstGeom prst="wedgeRoundRectCallout">
            <a:avLst>
              <a:gd name="adj1" fmla="val -40503"/>
              <a:gd name="adj2" fmla="val 90212"/>
              <a:gd name="adj3" fmla="val 16667"/>
            </a:avLst>
          </a:prstGeom>
        </p:spPr>
        <p:style>
          <a:lnRef idx="0">
            <a:schemeClr val="accent1"/>
          </a:lnRef>
          <a:fillRef idx="3">
            <a:schemeClr val="accent1"/>
          </a:fillRef>
          <a:effectRef idx="3">
            <a:schemeClr val="accent1"/>
          </a:effectRef>
          <a:fontRef idx="minor">
            <a:schemeClr val="lt1"/>
          </a:fontRef>
        </p:style>
        <p:txBody>
          <a:bodyPr rtlCol="0" anchor="t"/>
          <a:lstStyle/>
          <a:p>
            <a:r>
              <a:rPr lang="en-US" altLang="zh-TW" sz="2000" dirty="0" smtClean="0">
                <a:latin typeface="標楷體" pitchFamily="65" charset="-120"/>
                <a:ea typeface="標楷體" pitchFamily="65" charset="-120"/>
              </a:rPr>
              <a:t>1.</a:t>
            </a:r>
            <a:r>
              <a:rPr lang="zh-TW" altLang="en-US" sz="2000" dirty="0" smtClean="0">
                <a:latin typeface="標楷體" pitchFamily="65" charset="-120"/>
                <a:ea typeface="標楷體" pitchFamily="65" charset="-120"/>
              </a:rPr>
              <a:t>自願揭露 </a:t>
            </a:r>
            <a:r>
              <a:rPr lang="en-US" altLang="zh-TW" sz="2000" dirty="0" smtClean="0">
                <a:latin typeface="標楷體" pitchFamily="65" charset="-120"/>
                <a:ea typeface="標楷體" pitchFamily="65" charset="-120"/>
              </a:rPr>
              <a:t>2.</a:t>
            </a:r>
            <a:r>
              <a:rPr lang="zh-TW" altLang="en-US" sz="2000" dirty="0" smtClean="0">
                <a:latin typeface="標楷體" pitchFamily="65" charset="-120"/>
                <a:ea typeface="標楷體" pitchFamily="65" charset="-120"/>
              </a:rPr>
              <a:t>非審計公費 </a:t>
            </a:r>
            <a:r>
              <a:rPr lang="en-US" altLang="zh-TW" sz="2000" dirty="0" smtClean="0">
                <a:latin typeface="標楷體" pitchFamily="65" charset="-120"/>
                <a:ea typeface="標楷體" pitchFamily="65" charset="-120"/>
              </a:rPr>
              <a:t>3.</a:t>
            </a:r>
            <a:r>
              <a:rPr lang="zh-TW" altLang="en-US" sz="2000" dirty="0" smtClean="0">
                <a:latin typeface="標楷體" pitchFamily="65" charset="-120"/>
                <a:ea typeface="標楷體" pitchFamily="65" charset="-120"/>
              </a:rPr>
              <a:t>載明金額及性質</a:t>
            </a:r>
            <a:endParaRPr lang="en-US" altLang="zh-TW" sz="2000" dirty="0" smtClean="0">
              <a:latin typeface="標楷體" pitchFamily="65" charset="-120"/>
              <a:ea typeface="標楷體" pitchFamily="65" charset="-120"/>
            </a:endParaRPr>
          </a:p>
        </p:txBody>
      </p:sp>
      <p:sp>
        <p:nvSpPr>
          <p:cNvPr id="7" name="圓角矩形圖說文字 6"/>
          <p:cNvSpPr/>
          <p:nvPr/>
        </p:nvSpPr>
        <p:spPr>
          <a:xfrm>
            <a:off x="323528" y="1484784"/>
            <a:ext cx="4680520" cy="1224136"/>
          </a:xfrm>
          <a:prstGeom prst="wedgeRoundRectCallout">
            <a:avLst>
              <a:gd name="adj1" fmla="val 38515"/>
              <a:gd name="adj2" fmla="val 80120"/>
              <a:gd name="adj3" fmla="val 16667"/>
            </a:avLst>
          </a:prstGeom>
        </p:spPr>
        <p:style>
          <a:lnRef idx="0">
            <a:schemeClr val="accent4"/>
          </a:lnRef>
          <a:fillRef idx="3">
            <a:schemeClr val="accent4"/>
          </a:fillRef>
          <a:effectRef idx="3">
            <a:schemeClr val="accent4"/>
          </a:effectRef>
          <a:fontRef idx="minor">
            <a:schemeClr val="lt1"/>
          </a:fontRef>
        </p:style>
        <p:txBody>
          <a:bodyPr rtlCol="0" anchor="t"/>
          <a:lstStyle/>
          <a:p>
            <a:r>
              <a:rPr lang="en-US" altLang="zh-TW" sz="2000" dirty="0" smtClean="0">
                <a:latin typeface="標楷體" pitchFamily="65" charset="-120"/>
                <a:ea typeface="標楷體" pitchFamily="65" charset="-120"/>
              </a:rPr>
              <a:t>1.</a:t>
            </a:r>
            <a:r>
              <a:rPr lang="zh-TW" altLang="en-US" sz="2000" dirty="0" smtClean="0">
                <a:latin typeface="標楷體" pitchFamily="65" charset="-120"/>
                <a:ea typeface="標楷體" pitchFamily="65" charset="-120"/>
              </a:rPr>
              <a:t>有中文及英文網站。</a:t>
            </a:r>
            <a:endParaRPr lang="en-US" altLang="zh-TW" sz="2000" dirty="0" smtClean="0">
              <a:latin typeface="標楷體" pitchFamily="65" charset="-120"/>
              <a:ea typeface="標楷體" pitchFamily="65" charset="-120"/>
            </a:endParaRPr>
          </a:p>
          <a:p>
            <a:r>
              <a:rPr lang="en-US" altLang="zh-TW" sz="2000" dirty="0" smtClean="0">
                <a:latin typeface="標楷體" pitchFamily="65" charset="-120"/>
                <a:ea typeface="標楷體" pitchFamily="65" charset="-120"/>
              </a:rPr>
              <a:t>2.</a:t>
            </a:r>
            <a:r>
              <a:rPr lang="zh-TW" altLang="en-US" sz="2000" dirty="0" smtClean="0">
                <a:latin typeface="標楷體" pitchFamily="65" charset="-120"/>
                <a:ea typeface="標楷體" pitchFamily="65" charset="-120"/>
              </a:rPr>
              <a:t>有產品以外，可供投資人參考之資訊</a:t>
            </a:r>
            <a:endParaRPr lang="en-US" altLang="zh-TW" sz="2000" dirty="0" smtClean="0">
              <a:latin typeface="標楷體" pitchFamily="65" charset="-120"/>
              <a:ea typeface="標楷體" pitchFamily="65" charset="-120"/>
            </a:endParaRPr>
          </a:p>
          <a:p>
            <a:r>
              <a:rPr lang="en-US" altLang="zh-TW" sz="2000" dirty="0" smtClean="0">
                <a:latin typeface="標楷體" pitchFamily="65" charset="-120"/>
                <a:ea typeface="標楷體" pitchFamily="65" charset="-120"/>
              </a:rPr>
              <a:t>3.</a:t>
            </a:r>
            <a:r>
              <a:rPr lang="zh-TW" altLang="en-US" sz="2000" dirty="0" smtClean="0">
                <a:latin typeface="標楷體" pitchFamily="65" charset="-120"/>
                <a:ea typeface="標楷體" pitchFamily="65" charset="-120"/>
              </a:rPr>
              <a:t>英文網站僅連結中文資訊者不給分</a:t>
            </a:r>
            <a:endParaRPr lang="en-US" altLang="zh-TW" sz="2000" dirty="0" smtClean="0">
              <a:latin typeface="標楷體" pitchFamily="65" charset="-120"/>
              <a:ea typeface="標楷體" pitchFamily="65" charset="-120"/>
            </a:endParaRPr>
          </a:p>
        </p:txBody>
      </p:sp>
      <p:sp>
        <p:nvSpPr>
          <p:cNvPr id="8" name="圓角矩形圖說文字 7"/>
          <p:cNvSpPr/>
          <p:nvPr/>
        </p:nvSpPr>
        <p:spPr>
          <a:xfrm>
            <a:off x="6047656" y="2636912"/>
            <a:ext cx="3096344" cy="936104"/>
          </a:xfrm>
          <a:prstGeom prst="wedgeRoundRectCallout">
            <a:avLst>
              <a:gd name="adj1" fmla="val -38900"/>
              <a:gd name="adj2" fmla="val 81007"/>
              <a:gd name="adj3" fmla="val 16667"/>
            </a:avLst>
          </a:prstGeom>
        </p:spPr>
        <p:style>
          <a:lnRef idx="0">
            <a:schemeClr val="accent2"/>
          </a:lnRef>
          <a:fillRef idx="3">
            <a:schemeClr val="accent2"/>
          </a:fillRef>
          <a:effectRef idx="3">
            <a:schemeClr val="accent2"/>
          </a:effectRef>
          <a:fontRef idx="minor">
            <a:schemeClr val="lt1"/>
          </a:fontRef>
        </p:style>
        <p:txBody>
          <a:bodyPr rtlCol="0" anchor="t"/>
          <a:lstStyle/>
          <a:p>
            <a:r>
              <a:rPr lang="zh-TW" altLang="en-US" sz="2000" dirty="0" smtClean="0">
                <a:latin typeface="標楷體" pitchFamily="65" charset="-120"/>
                <a:ea typeface="標楷體" pitchFamily="65" charset="-120"/>
              </a:rPr>
              <a:t>需揭露實施成效檢討</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記載「未辦理者」不給分</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a:t>
            </a:r>
            <a:endParaRPr lang="zh-TW" altLang="en-US" sz="2000" dirty="0">
              <a:latin typeface="標楷體" pitchFamily="65" charset="-120"/>
              <a:ea typeface="標楷體" pitchFamily="65" charset="-120"/>
            </a:endParaRPr>
          </a:p>
        </p:txBody>
      </p:sp>
      <p:sp>
        <p:nvSpPr>
          <p:cNvPr id="9" name="圓角矩形圖說文字 8"/>
          <p:cNvSpPr/>
          <p:nvPr/>
        </p:nvSpPr>
        <p:spPr>
          <a:xfrm>
            <a:off x="683568" y="3717032"/>
            <a:ext cx="3240360" cy="576064"/>
          </a:xfrm>
          <a:prstGeom prst="wedgeRoundRectCallout">
            <a:avLst>
              <a:gd name="adj1" fmla="val 38872"/>
              <a:gd name="adj2" fmla="val 102222"/>
              <a:gd name="adj3" fmla="val 16667"/>
            </a:avLst>
          </a:prstGeom>
        </p:spPr>
        <p:style>
          <a:lnRef idx="0">
            <a:schemeClr val="accent3"/>
          </a:lnRef>
          <a:fillRef idx="3">
            <a:schemeClr val="accent3"/>
          </a:fillRef>
          <a:effectRef idx="3">
            <a:schemeClr val="accent3"/>
          </a:effectRef>
          <a:fontRef idx="minor">
            <a:schemeClr val="lt1"/>
          </a:fontRef>
        </p:style>
        <p:txBody>
          <a:bodyPr rtlCol="0" anchor="t"/>
          <a:lstStyle/>
          <a:p>
            <a:r>
              <a:rPr lang="zh-TW" altLang="en-US" sz="2000" b="1" dirty="0" smtClean="0">
                <a:solidFill>
                  <a:schemeClr val="bg2">
                    <a:lumMod val="25000"/>
                  </a:schemeClr>
                </a:solidFill>
                <a:latin typeface="標楷體" pitchFamily="65" charset="-120"/>
                <a:ea typeface="標楷體" pitchFamily="65" charset="-120"/>
              </a:rPr>
              <a:t>需有單位名稱及執行情形</a:t>
            </a:r>
            <a:endParaRPr lang="en-US" altLang="zh-TW" sz="2000" b="1" dirty="0" smtClean="0">
              <a:solidFill>
                <a:schemeClr val="bg2">
                  <a:lumMod val="25000"/>
                </a:schemeClr>
              </a:solidFill>
              <a:latin typeface="標楷體" pitchFamily="65" charset="-120"/>
              <a:ea typeface="標楷體" pitchFamily="65" charset="-120"/>
            </a:endParaRPr>
          </a:p>
        </p:txBody>
      </p:sp>
      <p:sp>
        <p:nvSpPr>
          <p:cNvPr id="10" name="圓角矩形圖說文字 9"/>
          <p:cNvSpPr/>
          <p:nvPr/>
        </p:nvSpPr>
        <p:spPr>
          <a:xfrm>
            <a:off x="5580112" y="4221088"/>
            <a:ext cx="3096344" cy="792088"/>
          </a:xfrm>
          <a:prstGeom prst="wedgeRoundRectCallout">
            <a:avLst>
              <a:gd name="adj1" fmla="val -40503"/>
              <a:gd name="adj2" fmla="val 90212"/>
              <a:gd name="adj3" fmla="val 16667"/>
            </a:avLst>
          </a:prstGeom>
        </p:spPr>
        <p:style>
          <a:lnRef idx="0">
            <a:schemeClr val="accent6"/>
          </a:lnRef>
          <a:fillRef idx="3">
            <a:schemeClr val="accent6"/>
          </a:fillRef>
          <a:effectRef idx="3">
            <a:schemeClr val="accent6"/>
          </a:effectRef>
          <a:fontRef idx="minor">
            <a:schemeClr val="lt1"/>
          </a:fontRef>
        </p:style>
        <p:txBody>
          <a:bodyPr rtlCol="0" anchor="t"/>
          <a:lstStyle/>
          <a:p>
            <a:r>
              <a:rPr lang="zh-TW" altLang="en-US" sz="2000" b="1" dirty="0" smtClean="0">
                <a:solidFill>
                  <a:schemeClr val="accent2">
                    <a:lumMod val="50000"/>
                  </a:schemeClr>
                </a:solidFill>
                <a:latin typeface="標楷體" pitchFamily="65" charset="-120"/>
                <a:ea typeface="標楷體" pitchFamily="65" charset="-120"/>
              </a:rPr>
              <a:t>需有單位名稱、運作情形及董事會督導情形</a:t>
            </a:r>
            <a:endParaRPr lang="en-US" altLang="zh-TW" sz="2000" b="1" dirty="0" smtClean="0">
              <a:solidFill>
                <a:schemeClr val="accent2">
                  <a:lumMod val="50000"/>
                </a:schemeClr>
              </a:solidFill>
              <a:latin typeface="標楷體" pitchFamily="65" charset="-120"/>
              <a:ea typeface="標楷體" pitchFamily="65" charset="-120"/>
            </a:endParaRPr>
          </a:p>
        </p:txBody>
      </p:sp>
      <p:sp>
        <p:nvSpPr>
          <p:cNvPr id="11" name="圓角矩形圖說文字 10"/>
          <p:cNvSpPr/>
          <p:nvPr/>
        </p:nvSpPr>
        <p:spPr>
          <a:xfrm>
            <a:off x="971600" y="5229200"/>
            <a:ext cx="3240360" cy="792088"/>
          </a:xfrm>
          <a:prstGeom prst="wedgeRoundRectCallout">
            <a:avLst>
              <a:gd name="adj1" fmla="val 38872"/>
              <a:gd name="adj2" fmla="val 102222"/>
              <a:gd name="adj3" fmla="val 16667"/>
            </a:avLst>
          </a:prstGeom>
        </p:spPr>
        <p:style>
          <a:lnRef idx="0">
            <a:schemeClr val="accent5"/>
          </a:lnRef>
          <a:fillRef idx="3">
            <a:schemeClr val="accent5"/>
          </a:fillRef>
          <a:effectRef idx="3">
            <a:schemeClr val="accent5"/>
          </a:effectRef>
          <a:fontRef idx="minor">
            <a:schemeClr val="lt1"/>
          </a:fontRef>
        </p:style>
        <p:txBody>
          <a:bodyPr rtlCol="0" anchor="t"/>
          <a:lstStyle/>
          <a:p>
            <a:r>
              <a:rPr lang="zh-TW" altLang="en-US" sz="2000" b="1" dirty="0" smtClean="0">
                <a:solidFill>
                  <a:schemeClr val="tx2">
                    <a:lumMod val="75000"/>
                  </a:schemeClr>
                </a:solidFill>
                <a:latin typeface="標楷體" pitchFamily="65" charset="-120"/>
                <a:ea typeface="標楷體" pitchFamily="65" charset="-120"/>
              </a:rPr>
              <a:t>未揭露於年報、公司網站或企業社會責任報告書</a:t>
            </a:r>
            <a:endParaRPr lang="en-US" altLang="zh-TW" sz="2000" b="1" dirty="0" smtClean="0">
              <a:solidFill>
                <a:schemeClr val="tx2">
                  <a:lumMod val="75000"/>
                </a:schemeClr>
              </a:solidFill>
              <a:latin typeface="標楷體" pitchFamily="65" charset="-120"/>
              <a:ea typeface="標楷體" pitchFamily="65" charset="-120"/>
            </a:endParaRPr>
          </a:p>
        </p:txBody>
      </p:sp>
    </p:spTree>
    <p:extLst>
      <p:ext uri="{BB962C8B-B14F-4D97-AF65-F5344CB8AC3E}">
        <p14:creationId xmlns:p14="http://schemas.microsoft.com/office/powerpoint/2010/main" val="192280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upRigh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9"/>
                                        </p:tgtEl>
                                        <p:attrNameLst>
                                          <p:attrName>style.visibility</p:attrName>
                                        </p:attrNameLst>
                                      </p:cBhvr>
                                      <p:to>
                                        <p:strVal val="visible"/>
                                      </p:to>
                                    </p:set>
                                    <p:anim calcmode="discrete" valueType="clr">
                                      <p:cBhvr override="childStyle">
                                        <p:cTn id="22"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9"/>
                                        </p:tgtEl>
                                        <p:attrNameLst>
                                          <p:attrName>fillcolor</p:attrName>
                                        </p:attrNameLst>
                                      </p:cBhvr>
                                      <p:tavLst>
                                        <p:tav tm="0">
                                          <p:val>
                                            <p:clrVal>
                                              <a:schemeClr val="accent2"/>
                                            </p:clrVal>
                                          </p:val>
                                        </p:tav>
                                        <p:tav tm="50000">
                                          <p:val>
                                            <p:clrVal>
                                              <a:schemeClr val="hlink"/>
                                            </p:clrVal>
                                          </p:val>
                                        </p:tav>
                                      </p:tavLst>
                                    </p:anim>
                                    <p:set>
                                      <p:cBhvr>
                                        <p:cTn id="24" dur="80"/>
                                        <p:tgtEl>
                                          <p:spTgt spid="9"/>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heckerboard(across)">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slide(fromBottom)">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83568" y="44624"/>
            <a:ext cx="8229600" cy="864096"/>
          </a:xfrm>
        </p:spPr>
        <p:txBody>
          <a:bodyPr/>
          <a:lstStyle/>
          <a:p>
            <a:pPr algn="ctr"/>
            <a:r>
              <a:rPr lang="zh-TW" altLang="en-US" sz="3200" b="1" dirty="0" smtClean="0">
                <a:latin typeface="標楷體" panose="03000509000000000000" pitchFamily="65" charset="-120"/>
                <a:ea typeface="標楷體" panose="03000509000000000000" pitchFamily="65" charset="-120"/>
              </a:rPr>
              <a:t>第一屆指標評分差異</a:t>
            </a:r>
            <a:endParaRPr lang="zh-TW" altLang="en-US" sz="3200" b="1"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40BC297A-DBB4-4349-9810-60612D9BEEF0}" type="slidenum">
              <a:rPr lang="zh-TW" altLang="en-US" smtClean="0"/>
              <a:pPr>
                <a:defRPr/>
              </a:pPr>
              <a:t>22</a:t>
            </a:fld>
            <a:endParaRPr lang="zh-TW" altLang="en-US"/>
          </a:p>
        </p:txBody>
      </p:sp>
      <p:graphicFrame>
        <p:nvGraphicFramePr>
          <p:cNvPr id="6" name="表格 5"/>
          <p:cNvGraphicFramePr>
            <a:graphicFrameLocks noGrp="1"/>
          </p:cNvGraphicFramePr>
          <p:nvPr/>
        </p:nvGraphicFramePr>
        <p:xfrm>
          <a:off x="251520" y="1196752"/>
          <a:ext cx="8640961" cy="5184576"/>
        </p:xfrm>
        <a:graphic>
          <a:graphicData uri="http://schemas.openxmlformats.org/drawingml/2006/table">
            <a:tbl>
              <a:tblPr firstRow="1" bandRow="1">
                <a:tableStyleId>{5C22544A-7EE6-4342-B048-85BDC9FD1C3A}</a:tableStyleId>
              </a:tblPr>
              <a:tblGrid>
                <a:gridCol w="1224136"/>
                <a:gridCol w="1224136"/>
                <a:gridCol w="6192689"/>
              </a:tblGrid>
              <a:tr h="648072">
                <a:tc>
                  <a:txBody>
                    <a:bodyPr/>
                    <a:lstStyle/>
                    <a:p>
                      <a:pPr marL="304800" marR="0" lvl="0" indent="0" algn="l" defTabSz="914400" rtl="0" eaLnBrk="1" fontAlgn="base" latinLnBrk="0" hangingPunct="1">
                        <a:lnSpc>
                          <a:spcPct val="100000"/>
                        </a:lnSpc>
                        <a:spcBef>
                          <a:spcPct val="0"/>
                        </a:spcBef>
                        <a:spcAft>
                          <a:spcPct val="0"/>
                        </a:spcAft>
                        <a:buClrTx/>
                        <a:buSzTx/>
                        <a:buFontTx/>
                        <a:buNone/>
                        <a:tabLst/>
                      </a:pPr>
                      <a:r>
                        <a:rPr kumimoji="0" lang="zh-TW" altLang="en-US" sz="2000" u="none" strike="noStrike" cap="none" normalizeH="0" baseline="0" dirty="0" smtClean="0">
                          <a:ln>
                            <a:noFill/>
                          </a:ln>
                          <a:effectLst/>
                          <a:latin typeface="標楷體" pitchFamily="65" charset="-120"/>
                          <a:ea typeface="標楷體" pitchFamily="65" charset="-120"/>
                        </a:rPr>
                        <a:t>第一屆</a:t>
                      </a:r>
                      <a:endParaRPr kumimoji="0" lang="zh-TW" sz="2000" b="1" i="0" u="none" strike="noStrike" cap="none" normalizeH="0" baseline="0" dirty="0" smtClean="0">
                        <a:ln>
                          <a:noFill/>
                        </a:ln>
                        <a:solidFill>
                          <a:schemeClr val="bg1"/>
                        </a:solidFill>
                        <a:effectLst/>
                        <a:latin typeface="標楷體" pitchFamily="65" charset="-120"/>
                        <a:ea typeface="標楷體" pitchFamily="65" charset="-120"/>
                        <a:cs typeface="Times New Roman" pitchFamily="18" charset="0"/>
                      </a:endParaRPr>
                    </a:p>
                  </a:txBody>
                  <a:tcPr marL="68577" marR="68577" marT="0" marB="0" anchor="ctr" horzOverflow="overflow"/>
                </a:tc>
                <a:tc>
                  <a:txBody>
                    <a:bodyPr/>
                    <a:lstStyle/>
                    <a:p>
                      <a:pPr marL="304800" marR="0" lvl="0" indent="0" algn="l" defTabSz="914400" rtl="0" eaLnBrk="1" fontAlgn="base" latinLnBrk="0" hangingPunct="1">
                        <a:lnSpc>
                          <a:spcPct val="100000"/>
                        </a:lnSpc>
                        <a:spcBef>
                          <a:spcPct val="0"/>
                        </a:spcBef>
                        <a:spcAft>
                          <a:spcPct val="0"/>
                        </a:spcAft>
                        <a:buClrTx/>
                        <a:buSzTx/>
                        <a:buFontTx/>
                        <a:buNone/>
                        <a:tabLst/>
                      </a:pPr>
                      <a:r>
                        <a:rPr kumimoji="0" lang="zh-TW" altLang="en-US" sz="2000" u="none" strike="noStrike" cap="none" normalizeH="0" baseline="0" dirty="0" smtClean="0">
                          <a:ln>
                            <a:noFill/>
                          </a:ln>
                          <a:effectLst/>
                          <a:latin typeface="標楷體" pitchFamily="65" charset="-120"/>
                          <a:ea typeface="標楷體" pitchFamily="65" charset="-120"/>
                        </a:rPr>
                        <a:t>第二屆</a:t>
                      </a:r>
                      <a:endParaRPr kumimoji="0" lang="zh-TW" sz="2000" b="1" i="0" u="none" strike="noStrike" cap="none" normalizeH="0" baseline="0" dirty="0" smtClean="0">
                        <a:ln>
                          <a:noFill/>
                        </a:ln>
                        <a:solidFill>
                          <a:schemeClr val="bg1"/>
                        </a:solidFill>
                        <a:effectLst/>
                        <a:latin typeface="標楷體" pitchFamily="65" charset="-120"/>
                        <a:ea typeface="標楷體" pitchFamily="65" charset="-120"/>
                        <a:cs typeface="Times New Roman" pitchFamily="18" charset="0"/>
                      </a:endParaRPr>
                    </a:p>
                  </a:txBody>
                  <a:tcPr marL="68577" marR="68577" marT="0" marB="0" anchor="ctr" horzOverflow="overflow"/>
                </a:tc>
                <a:tc>
                  <a:txBody>
                    <a:bodyPr/>
                    <a:lstStyle/>
                    <a:p>
                      <a:pPr marL="30480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cap="none" normalizeH="0" baseline="0" dirty="0" smtClean="0">
                          <a:ln>
                            <a:noFill/>
                          </a:ln>
                          <a:effectLst/>
                          <a:latin typeface="標楷體" pitchFamily="65" charset="-120"/>
                          <a:ea typeface="標楷體" pitchFamily="65" charset="-120"/>
                        </a:rPr>
                        <a:t>指標內容</a:t>
                      </a:r>
                      <a:endParaRPr kumimoji="0" lang="zh-TW" sz="2400" b="1" i="0" u="none" strike="noStrike" cap="none" normalizeH="0" baseline="0" dirty="0" smtClean="0">
                        <a:ln>
                          <a:noFill/>
                        </a:ln>
                        <a:solidFill>
                          <a:schemeClr val="bg1"/>
                        </a:solidFill>
                        <a:effectLst/>
                        <a:latin typeface="標楷體" pitchFamily="65" charset="-120"/>
                        <a:ea typeface="標楷體" pitchFamily="65" charset="-120"/>
                        <a:cs typeface="Times New Roman" pitchFamily="18" charset="0"/>
                      </a:endParaRPr>
                    </a:p>
                  </a:txBody>
                  <a:tcPr marL="68577" marR="68577" marT="0" marB="0" anchor="ctr" horzOverflow="overflow"/>
                </a:tc>
              </a:tr>
              <a:tr h="1080120">
                <a:tc>
                  <a:txBody>
                    <a:bodyPr/>
                    <a:lstStyle/>
                    <a:p>
                      <a:pPr algn="ctr" fontAlgn="ctr"/>
                      <a:r>
                        <a:rPr lang="en-US" altLang="zh-TW" sz="2800" b="0" i="0" u="none" strike="noStrike" dirty="0" smtClean="0">
                          <a:solidFill>
                            <a:schemeClr val="dk1"/>
                          </a:solidFill>
                          <a:latin typeface="標楷體" pitchFamily="65" charset="-120"/>
                          <a:ea typeface="標楷體" pitchFamily="65" charset="-120"/>
                        </a:rPr>
                        <a:t>33</a:t>
                      </a:r>
                      <a:endParaRPr lang="en-US" altLang="zh-TW" sz="2800" b="0" i="0" u="none" strike="noStrike" dirty="0">
                        <a:solidFill>
                          <a:srgbClr val="000000"/>
                        </a:solidFill>
                        <a:latin typeface="標楷體" pitchFamily="65" charset="-120"/>
                        <a:ea typeface="標楷體" pitchFamily="65" charset="-120"/>
                      </a:endParaRPr>
                    </a:p>
                  </a:txBody>
                  <a:tcPr marL="7620" marR="7620" marT="7620" marB="0" anchor="ctr"/>
                </a:tc>
                <a:tc>
                  <a:txBody>
                    <a:bodyPr/>
                    <a:lstStyle/>
                    <a:p>
                      <a:pPr algn="ctr" fontAlgn="ctr"/>
                      <a:r>
                        <a:rPr lang="en-US" altLang="zh-TW" sz="2800" u="none" strike="noStrike" dirty="0" smtClean="0">
                          <a:latin typeface="標楷體" pitchFamily="65" charset="-120"/>
                          <a:ea typeface="標楷體" pitchFamily="65" charset="-120"/>
                        </a:rPr>
                        <a:t>3.6</a:t>
                      </a:r>
                      <a:endParaRPr lang="en-US" altLang="zh-TW" sz="2800" b="0" i="0" u="none" strike="noStrike" dirty="0">
                        <a:solidFill>
                          <a:srgbClr val="000000"/>
                        </a:solidFill>
                        <a:latin typeface="標楷體" pitchFamily="65" charset="-120"/>
                        <a:ea typeface="標楷體" pitchFamily="65" charset="-120"/>
                      </a:endParaRPr>
                    </a:p>
                  </a:txBody>
                  <a:tcPr marL="7620" marR="7620" marT="7620" marB="0" anchor="ctr"/>
                </a:tc>
                <a:tc>
                  <a:txBody>
                    <a:bodyPr/>
                    <a:lstStyle/>
                    <a:p>
                      <a:pPr algn="l" fontAlgn="t"/>
                      <a:r>
                        <a:rPr lang="zh-TW" altLang="en-US" sz="2400" u="none" strike="noStrike" dirty="0" smtClean="0">
                          <a:latin typeface="標楷體" pitchFamily="65" charset="-120"/>
                          <a:ea typeface="標楷體" pitchFamily="65" charset="-120"/>
                        </a:rPr>
                        <a:t>公司是否自願設置多於法令規定之獨立董事席次？</a:t>
                      </a:r>
                      <a:endParaRPr lang="zh-TW" altLang="en-US" sz="2400" b="0" i="0" u="none" strike="noStrike" dirty="0">
                        <a:solidFill>
                          <a:srgbClr val="000000"/>
                        </a:solidFill>
                        <a:latin typeface="標楷體" pitchFamily="65" charset="-120"/>
                        <a:ea typeface="標楷體" pitchFamily="65" charset="-120"/>
                      </a:endParaRPr>
                    </a:p>
                  </a:txBody>
                  <a:tcPr marL="3342" marR="3342" marT="3342" marB="0" anchor="ctr"/>
                </a:tc>
              </a:tr>
              <a:tr h="1079574">
                <a:tc>
                  <a:txBody>
                    <a:bodyPr/>
                    <a:lstStyle/>
                    <a:p>
                      <a:pPr algn="ctr" fontAlgn="ctr"/>
                      <a:r>
                        <a:rPr lang="en-US" altLang="zh-TW" sz="2800" b="0" i="0" u="none" strike="noStrike" dirty="0" smtClean="0">
                          <a:solidFill>
                            <a:schemeClr val="dk1"/>
                          </a:solidFill>
                          <a:latin typeface="標楷體" pitchFamily="65" charset="-120"/>
                          <a:ea typeface="標楷體" pitchFamily="65" charset="-120"/>
                        </a:rPr>
                        <a:t>83</a:t>
                      </a:r>
                      <a:endParaRPr lang="en-US" altLang="zh-TW" sz="2800" b="0" i="0" u="none" strike="noStrike" dirty="0">
                        <a:solidFill>
                          <a:srgbClr val="000000"/>
                        </a:solidFill>
                        <a:latin typeface="標楷體" pitchFamily="65" charset="-120"/>
                        <a:ea typeface="標楷體" pitchFamily="65" charset="-120"/>
                      </a:endParaRPr>
                    </a:p>
                  </a:txBody>
                  <a:tcPr marL="7620" marR="7620" marT="7620" marB="0" anchor="ctr"/>
                </a:tc>
                <a:tc>
                  <a:txBody>
                    <a:bodyPr/>
                    <a:lstStyle/>
                    <a:p>
                      <a:pPr algn="ctr" fontAlgn="ctr"/>
                      <a:r>
                        <a:rPr lang="en-US" altLang="zh-TW" sz="2800" u="none" strike="noStrike" dirty="0" smtClean="0">
                          <a:latin typeface="標楷體" pitchFamily="65" charset="-120"/>
                          <a:ea typeface="標楷體" pitchFamily="65" charset="-120"/>
                        </a:rPr>
                        <a:t>5.5</a:t>
                      </a:r>
                      <a:endParaRPr lang="en-US" altLang="zh-TW" sz="2800" b="0" i="0" u="none" strike="noStrike" dirty="0">
                        <a:solidFill>
                          <a:srgbClr val="000000"/>
                        </a:solidFill>
                        <a:latin typeface="標楷體" pitchFamily="65" charset="-120"/>
                        <a:ea typeface="標楷體" pitchFamily="65" charset="-120"/>
                      </a:endParaRPr>
                    </a:p>
                  </a:txBody>
                  <a:tcPr marL="7620" marR="7620" marT="7620" marB="0" anchor="ctr"/>
                </a:tc>
                <a:tc>
                  <a:txBody>
                    <a:bodyPr/>
                    <a:lstStyle/>
                    <a:p>
                      <a:pPr algn="l" fontAlgn="t"/>
                      <a:r>
                        <a:rPr lang="zh-TW" altLang="en-US" sz="2400" u="none" strike="noStrike" dirty="0" smtClean="0">
                          <a:latin typeface="標楷體" pitchFamily="65" charset="-120"/>
                          <a:ea typeface="標楷體" pitchFamily="65" charset="-120"/>
                        </a:rPr>
                        <a:t>公司是否揭露環境管理專責單位或人員之設立情形？</a:t>
                      </a:r>
                      <a:endParaRPr lang="zh-TW" altLang="en-US" sz="2400" b="0" i="0" u="none" strike="noStrike" dirty="0">
                        <a:solidFill>
                          <a:srgbClr val="000000"/>
                        </a:solidFill>
                        <a:latin typeface="標楷體" pitchFamily="65" charset="-120"/>
                        <a:ea typeface="標楷體" pitchFamily="65" charset="-120"/>
                      </a:endParaRPr>
                    </a:p>
                  </a:txBody>
                  <a:tcPr marL="3342" marR="3342" marT="3342" marB="0" anchor="ctr"/>
                </a:tc>
              </a:tr>
              <a:tr h="1080666">
                <a:tc>
                  <a:txBody>
                    <a:bodyPr/>
                    <a:lstStyle/>
                    <a:p>
                      <a:pPr algn="ctr" fontAlgn="ctr"/>
                      <a:r>
                        <a:rPr lang="en-US" altLang="zh-TW" sz="2800" b="0" i="0" u="none" strike="noStrike" dirty="0" smtClean="0">
                          <a:solidFill>
                            <a:schemeClr val="dk1"/>
                          </a:solidFill>
                          <a:latin typeface="標楷體" pitchFamily="65" charset="-120"/>
                          <a:ea typeface="標楷體" pitchFamily="65" charset="-120"/>
                        </a:rPr>
                        <a:t>85</a:t>
                      </a:r>
                      <a:endParaRPr lang="en-US" altLang="zh-TW" sz="2800" b="0" i="0" u="none" strike="noStrike" dirty="0">
                        <a:solidFill>
                          <a:srgbClr val="000000"/>
                        </a:solidFill>
                        <a:latin typeface="標楷體" pitchFamily="65" charset="-120"/>
                        <a:ea typeface="標楷體" pitchFamily="65" charset="-120"/>
                      </a:endParaRPr>
                    </a:p>
                  </a:txBody>
                  <a:tcPr marL="7620" marR="7620" marT="7620" marB="0" anchor="ctr"/>
                </a:tc>
                <a:tc>
                  <a:txBody>
                    <a:bodyPr/>
                    <a:lstStyle/>
                    <a:p>
                      <a:pPr algn="ctr" fontAlgn="ctr"/>
                      <a:r>
                        <a:rPr lang="en-US" altLang="zh-TW" sz="2800" b="0" i="0" u="none" strike="noStrike" dirty="0" smtClean="0">
                          <a:solidFill>
                            <a:schemeClr val="dk1"/>
                          </a:solidFill>
                          <a:latin typeface="標楷體" pitchFamily="65" charset="-120"/>
                          <a:ea typeface="標楷體" pitchFamily="65" charset="-120"/>
                        </a:rPr>
                        <a:t>5.7</a:t>
                      </a:r>
                      <a:endParaRPr lang="en-US" altLang="zh-TW" sz="2800" b="0" i="0" u="none" strike="noStrike" dirty="0">
                        <a:solidFill>
                          <a:srgbClr val="000000"/>
                        </a:solidFill>
                        <a:latin typeface="標楷體" pitchFamily="65" charset="-120"/>
                        <a:ea typeface="標楷體" pitchFamily="65" charset="-120"/>
                      </a:endParaRPr>
                    </a:p>
                  </a:txBody>
                  <a:tcPr marL="7620" marR="7620" marT="7620" marB="0" anchor="ctr"/>
                </a:tc>
                <a:tc>
                  <a:txBody>
                    <a:bodyPr/>
                    <a:lstStyle/>
                    <a:p>
                      <a:pPr algn="l" fontAlgn="t"/>
                      <a:r>
                        <a:rPr lang="zh-TW" altLang="en-US" sz="2400" u="none" strike="noStrike" dirty="0" smtClean="0">
                          <a:latin typeface="標楷體" pitchFamily="65" charset="-120"/>
                          <a:ea typeface="標楷體" pitchFamily="65" charset="-120"/>
                        </a:rPr>
                        <a:t>公司是否制定節能減碳、溫室氣體減量、減少用水或其他廢棄物政策？</a:t>
                      </a:r>
                      <a:endParaRPr lang="en-US" altLang="zh-TW" sz="2400" b="0" i="0" u="none" strike="noStrike" dirty="0">
                        <a:solidFill>
                          <a:srgbClr val="000000"/>
                        </a:solidFill>
                        <a:latin typeface="標楷體" pitchFamily="65" charset="-120"/>
                        <a:ea typeface="標楷體" pitchFamily="65" charset="-120"/>
                      </a:endParaRPr>
                    </a:p>
                  </a:txBody>
                  <a:tcPr marL="3342" marR="3342" marT="3342" marB="0" anchor="ctr"/>
                </a:tc>
              </a:tr>
              <a:tr h="1296144">
                <a:tc>
                  <a:txBody>
                    <a:bodyPr/>
                    <a:lstStyle/>
                    <a:p>
                      <a:pPr algn="ctr" fontAlgn="ctr"/>
                      <a:r>
                        <a:rPr lang="en-US" altLang="zh-TW" sz="2800" b="0" i="0" u="none" strike="noStrike" dirty="0" smtClean="0">
                          <a:solidFill>
                            <a:schemeClr val="dk1"/>
                          </a:solidFill>
                          <a:latin typeface="標楷體" pitchFamily="65" charset="-120"/>
                          <a:ea typeface="標楷體" pitchFamily="65" charset="-120"/>
                        </a:rPr>
                        <a:t>90</a:t>
                      </a:r>
                      <a:endParaRPr lang="en-US" altLang="zh-TW" sz="2800" b="0" i="0" u="none" strike="noStrike" dirty="0">
                        <a:solidFill>
                          <a:srgbClr val="000000"/>
                        </a:solidFill>
                        <a:latin typeface="標楷體" pitchFamily="65" charset="-120"/>
                        <a:ea typeface="標楷體" pitchFamily="65" charset="-120"/>
                      </a:endParaRPr>
                    </a:p>
                  </a:txBody>
                  <a:tcPr marL="7620" marR="7620" marT="7620" marB="0" anchor="ctr"/>
                </a:tc>
                <a:tc>
                  <a:txBody>
                    <a:bodyPr/>
                    <a:lstStyle/>
                    <a:p>
                      <a:pPr algn="ctr" fontAlgn="ctr"/>
                      <a:r>
                        <a:rPr lang="en-US" altLang="zh-TW" sz="2800" u="none" strike="noStrike" dirty="0" smtClean="0">
                          <a:latin typeface="標楷體" pitchFamily="65" charset="-120"/>
                          <a:ea typeface="標楷體" pitchFamily="65" charset="-120"/>
                        </a:rPr>
                        <a:t>5.12</a:t>
                      </a:r>
                      <a:endParaRPr lang="en-US" altLang="zh-TW" sz="2800" b="0" i="0" u="none" strike="noStrike" dirty="0">
                        <a:solidFill>
                          <a:srgbClr val="000000"/>
                        </a:solidFill>
                        <a:latin typeface="標楷體" pitchFamily="65" charset="-120"/>
                        <a:ea typeface="標楷體" pitchFamily="65" charset="-120"/>
                      </a:endParaRPr>
                    </a:p>
                  </a:txBody>
                  <a:tcPr marL="7620" marR="7620" marT="7620" marB="0" anchor="ctr"/>
                </a:tc>
                <a:tc>
                  <a:txBody>
                    <a:bodyPr/>
                    <a:lstStyle/>
                    <a:p>
                      <a:pPr algn="l" fontAlgn="t"/>
                      <a:r>
                        <a:rPr lang="zh-TW" altLang="en-US" sz="2400" u="none" strike="noStrike" dirty="0" smtClean="0">
                          <a:latin typeface="標楷體" pitchFamily="65" charset="-120"/>
                          <a:ea typeface="標楷體" pitchFamily="65" charset="-120"/>
                        </a:rPr>
                        <a:t>公司是否訂定員工對於不合法</a:t>
                      </a:r>
                      <a:r>
                        <a:rPr lang="en-US" altLang="zh-TW" sz="2400" u="none" strike="noStrike" dirty="0" smtClean="0">
                          <a:latin typeface="標楷體" pitchFamily="65" charset="-120"/>
                          <a:ea typeface="標楷體" pitchFamily="65" charset="-120"/>
                        </a:rPr>
                        <a:t>(</a:t>
                      </a:r>
                      <a:r>
                        <a:rPr lang="zh-TW" altLang="en-US" sz="2400" u="none" strike="noStrike" dirty="0" smtClean="0">
                          <a:latin typeface="標楷體" pitchFamily="65" charset="-120"/>
                          <a:ea typeface="標楷體" pitchFamily="65" charset="-120"/>
                        </a:rPr>
                        <a:t>包括貪汙</a:t>
                      </a:r>
                      <a:r>
                        <a:rPr lang="en-US" altLang="zh-TW" sz="2400" u="none" strike="noStrike" dirty="0" smtClean="0">
                          <a:latin typeface="標楷體" pitchFamily="65" charset="-120"/>
                          <a:ea typeface="標楷體" pitchFamily="65" charset="-120"/>
                        </a:rPr>
                        <a:t>)</a:t>
                      </a:r>
                      <a:r>
                        <a:rPr lang="zh-TW" altLang="en-US" sz="2400" u="none" strike="noStrike" dirty="0" smtClean="0">
                          <a:latin typeface="標楷體" pitchFamily="65" charset="-120"/>
                          <a:ea typeface="標楷體" pitchFamily="65" charset="-120"/>
                        </a:rPr>
                        <a:t>與不道德行為的投訴程序？</a:t>
                      </a:r>
                      <a:endParaRPr lang="en-US" altLang="zh-TW" sz="2400" b="0" i="0" u="none" strike="noStrike" dirty="0">
                        <a:solidFill>
                          <a:srgbClr val="000000"/>
                        </a:solidFill>
                        <a:latin typeface="標楷體" pitchFamily="65" charset="-120"/>
                        <a:ea typeface="標楷體" pitchFamily="65" charset="-120"/>
                      </a:endParaRPr>
                    </a:p>
                  </a:txBody>
                  <a:tcPr marL="3342" marR="3342" marT="3342" marB="0" anchor="ctr"/>
                </a:tc>
              </a:tr>
            </a:tbl>
          </a:graphicData>
        </a:graphic>
      </p:graphicFrame>
      <p:sp>
        <p:nvSpPr>
          <p:cNvPr id="8" name="圓角矩形圖說文字 7"/>
          <p:cNvSpPr/>
          <p:nvPr/>
        </p:nvSpPr>
        <p:spPr>
          <a:xfrm>
            <a:off x="4932040" y="1340768"/>
            <a:ext cx="2736304" cy="648072"/>
          </a:xfrm>
          <a:prstGeom prst="wedgeRoundRectCallout">
            <a:avLst>
              <a:gd name="adj1" fmla="val -42195"/>
              <a:gd name="adj2" fmla="val 115216"/>
              <a:gd name="adj3" fmla="val 16667"/>
            </a:avLst>
          </a:prstGeom>
        </p:spPr>
        <p:style>
          <a:lnRef idx="0">
            <a:schemeClr val="accent1"/>
          </a:lnRef>
          <a:fillRef idx="3">
            <a:schemeClr val="accent1"/>
          </a:fillRef>
          <a:effectRef idx="3">
            <a:schemeClr val="accent1"/>
          </a:effectRef>
          <a:fontRef idx="minor">
            <a:schemeClr val="lt1"/>
          </a:fontRef>
        </p:style>
        <p:txBody>
          <a:bodyPr rtlCol="0" anchor="t"/>
          <a:lstStyle/>
          <a:p>
            <a:r>
              <a:rPr lang="zh-TW" altLang="en-US" sz="2400" dirty="0" smtClean="0">
                <a:latin typeface="標楷體" pitchFamily="65" charset="-120"/>
                <a:ea typeface="標楷體" pitchFamily="65" charset="-120"/>
              </a:rPr>
              <a:t>提早設置也可得分</a:t>
            </a:r>
            <a:endParaRPr lang="en-US" altLang="zh-TW" sz="2400" dirty="0" smtClean="0">
              <a:latin typeface="標楷體" pitchFamily="65" charset="-120"/>
              <a:ea typeface="標楷體" pitchFamily="65" charset="-120"/>
            </a:endParaRPr>
          </a:p>
        </p:txBody>
      </p:sp>
      <p:sp>
        <p:nvSpPr>
          <p:cNvPr id="9" name="圓角矩形圖說文字 8"/>
          <p:cNvSpPr/>
          <p:nvPr/>
        </p:nvSpPr>
        <p:spPr>
          <a:xfrm>
            <a:off x="971600" y="2348880"/>
            <a:ext cx="2160240" cy="1080120"/>
          </a:xfrm>
          <a:prstGeom prst="wedgeRoundRectCallout">
            <a:avLst>
              <a:gd name="adj1" fmla="val 38515"/>
              <a:gd name="adj2" fmla="val 80120"/>
              <a:gd name="adj3" fmla="val 16667"/>
            </a:avLst>
          </a:prstGeom>
        </p:spPr>
        <p:style>
          <a:lnRef idx="0">
            <a:schemeClr val="accent4"/>
          </a:lnRef>
          <a:fillRef idx="3">
            <a:schemeClr val="accent4"/>
          </a:fillRef>
          <a:effectRef idx="3">
            <a:schemeClr val="accent4"/>
          </a:effectRef>
          <a:fontRef idx="minor">
            <a:schemeClr val="lt1"/>
          </a:fontRef>
        </p:style>
        <p:txBody>
          <a:bodyPr rtlCol="0" anchor="t"/>
          <a:lstStyle/>
          <a:p>
            <a:r>
              <a:rPr lang="zh-TW" altLang="en-US" sz="2400" dirty="0" smtClean="0">
                <a:latin typeface="標楷體" pitchFamily="65" charset="-120"/>
                <a:ea typeface="標楷體" pitchFamily="65" charset="-120"/>
              </a:rPr>
              <a:t>揭露單位設立情形即可得分</a:t>
            </a:r>
            <a:endParaRPr lang="en-US" altLang="zh-TW" sz="2400" dirty="0" smtClean="0">
              <a:latin typeface="標楷體" pitchFamily="65" charset="-120"/>
              <a:ea typeface="標楷體" pitchFamily="65" charset="-120"/>
            </a:endParaRPr>
          </a:p>
        </p:txBody>
      </p:sp>
      <p:sp>
        <p:nvSpPr>
          <p:cNvPr id="10" name="圓角矩形圖說文字 9"/>
          <p:cNvSpPr/>
          <p:nvPr/>
        </p:nvSpPr>
        <p:spPr>
          <a:xfrm>
            <a:off x="6012160" y="2996952"/>
            <a:ext cx="2952328" cy="936104"/>
          </a:xfrm>
          <a:prstGeom prst="wedgeRoundRectCallout">
            <a:avLst>
              <a:gd name="adj1" fmla="val -61248"/>
              <a:gd name="adj2" fmla="val 95845"/>
              <a:gd name="adj3" fmla="val 16667"/>
            </a:avLst>
          </a:prstGeom>
        </p:spPr>
        <p:style>
          <a:lnRef idx="0">
            <a:schemeClr val="accent2"/>
          </a:lnRef>
          <a:fillRef idx="3">
            <a:schemeClr val="accent2"/>
          </a:fillRef>
          <a:effectRef idx="3">
            <a:schemeClr val="accent2"/>
          </a:effectRef>
          <a:fontRef idx="minor">
            <a:schemeClr val="lt1"/>
          </a:fontRef>
        </p:style>
        <p:txBody>
          <a:bodyPr rtlCol="0" anchor="t"/>
          <a:lstStyle/>
          <a:p>
            <a:r>
              <a:rPr lang="zh-TW" altLang="en-US" sz="2400" dirty="0" smtClean="0">
                <a:latin typeface="標楷體" pitchFamily="65" charset="-120"/>
                <a:ea typeface="標楷體" pitchFamily="65" charset="-120"/>
              </a:rPr>
              <a:t>達成部分即可得分。</a:t>
            </a:r>
            <a:endParaRPr lang="zh-TW" altLang="en-US" sz="2400" dirty="0">
              <a:latin typeface="標楷體" pitchFamily="65" charset="-120"/>
              <a:ea typeface="標楷體" pitchFamily="65" charset="-120"/>
            </a:endParaRPr>
          </a:p>
        </p:txBody>
      </p:sp>
      <p:sp>
        <p:nvSpPr>
          <p:cNvPr id="14" name="圓角矩形圖說文字 13"/>
          <p:cNvSpPr/>
          <p:nvPr/>
        </p:nvSpPr>
        <p:spPr>
          <a:xfrm>
            <a:off x="683568" y="4725144"/>
            <a:ext cx="2376264" cy="936104"/>
          </a:xfrm>
          <a:prstGeom prst="wedgeRoundRectCallout">
            <a:avLst>
              <a:gd name="adj1" fmla="val 46666"/>
              <a:gd name="adj2" fmla="val 93567"/>
              <a:gd name="adj3" fmla="val 16667"/>
            </a:avLst>
          </a:prstGeom>
        </p:spPr>
        <p:style>
          <a:lnRef idx="0">
            <a:schemeClr val="accent3"/>
          </a:lnRef>
          <a:fillRef idx="3">
            <a:schemeClr val="accent3"/>
          </a:fillRef>
          <a:effectRef idx="3">
            <a:schemeClr val="accent3"/>
          </a:effectRef>
          <a:fontRef idx="minor">
            <a:schemeClr val="lt1"/>
          </a:fontRef>
        </p:style>
        <p:txBody>
          <a:bodyPr rtlCol="0" anchor="t"/>
          <a:lstStyle/>
          <a:p>
            <a:r>
              <a:rPr lang="zh-TW" altLang="en-US" sz="2000" b="1" dirty="0" smtClean="0">
                <a:solidFill>
                  <a:schemeClr val="bg2">
                    <a:lumMod val="25000"/>
                  </a:schemeClr>
                </a:solidFill>
                <a:latin typeface="標楷體" pitchFamily="65" charset="-120"/>
                <a:ea typeface="標楷體" pitchFamily="65" charset="-120"/>
              </a:rPr>
              <a:t>在誠信經營守則中訂定亦可</a:t>
            </a:r>
            <a:endParaRPr lang="en-US" altLang="zh-TW" sz="2000" b="1" dirty="0" smtClean="0">
              <a:solidFill>
                <a:schemeClr val="bg2">
                  <a:lumMod val="25000"/>
                </a:schemeClr>
              </a:solidFill>
              <a:latin typeface="標楷體" pitchFamily="65" charset="-120"/>
              <a:ea typeface="標楷體" pitchFamily="65" charset="-120"/>
            </a:endParaRPr>
          </a:p>
        </p:txBody>
      </p:sp>
    </p:spTree>
    <p:extLst>
      <p:ext uri="{BB962C8B-B14F-4D97-AF65-F5344CB8AC3E}">
        <p14:creationId xmlns:p14="http://schemas.microsoft.com/office/powerpoint/2010/main" val="297836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upRigh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14"/>
                                        </p:tgtEl>
                                        <p:attrNameLst>
                                          <p:attrName>style.visibility</p:attrName>
                                        </p:attrNameLst>
                                      </p:cBhvr>
                                      <p:to>
                                        <p:strVal val="visible"/>
                                      </p:to>
                                    </p:set>
                                    <p:anim calcmode="discrete" valueType="clr">
                                      <p:cBhvr override="childStyle">
                                        <p:cTn id="22"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14"/>
                                        </p:tgtEl>
                                        <p:attrNameLst>
                                          <p:attrName>fillcolor</p:attrName>
                                        </p:attrNameLst>
                                      </p:cBhvr>
                                      <p:tavLst>
                                        <p:tav tm="0">
                                          <p:val>
                                            <p:clrVal>
                                              <a:schemeClr val="accent2"/>
                                            </p:clrVal>
                                          </p:val>
                                        </p:tav>
                                        <p:tav tm="50000">
                                          <p:val>
                                            <p:clrVal>
                                              <a:schemeClr val="hlink"/>
                                            </p:clrVal>
                                          </p:val>
                                        </p:tav>
                                      </p:tavLst>
                                    </p:anim>
                                    <p:set>
                                      <p:cBhvr>
                                        <p:cTn id="24" dur="80"/>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1187624" y="188640"/>
            <a:ext cx="6984776" cy="792088"/>
          </a:xfrm>
        </p:spPr>
        <p:txBody>
          <a:bodyPr/>
          <a:lstStyle/>
          <a:p>
            <a:pPr algn="ctr"/>
            <a:r>
              <a:rPr lang="zh-TW" altLang="en-US" dirty="0" smtClean="0">
                <a:solidFill>
                  <a:srgbClr val="663300"/>
                </a:solidFill>
              </a:rPr>
              <a:t>參考資源</a:t>
            </a:r>
            <a:endParaRPr lang="zh-TW" altLang="en-US" dirty="0">
              <a:solidFill>
                <a:srgbClr val="663300"/>
              </a:solidFill>
            </a:endParaRPr>
          </a:p>
        </p:txBody>
      </p:sp>
      <p:sp>
        <p:nvSpPr>
          <p:cNvPr id="2" name="投影片編號版面配置區 1"/>
          <p:cNvSpPr>
            <a:spLocks noGrp="1"/>
          </p:cNvSpPr>
          <p:nvPr>
            <p:ph type="sldNum" sz="quarter" idx="12"/>
          </p:nvPr>
        </p:nvSpPr>
        <p:spPr/>
        <p:txBody>
          <a:bodyPr/>
          <a:lstStyle/>
          <a:p>
            <a:pPr>
              <a:defRPr/>
            </a:pPr>
            <a:fld id="{3A8CC481-1BE3-49CE-B9F5-2ACDE6A1EE83}" type="slidenum">
              <a:rPr lang="zh-TW" altLang="en-US" smtClean="0"/>
              <a:pPr>
                <a:defRPr/>
              </a:pPr>
              <a:t>23</a:t>
            </a:fld>
            <a:endParaRPr lang="zh-TW" altLang="en-US"/>
          </a:p>
        </p:txBody>
      </p:sp>
      <p:graphicFrame>
        <p:nvGraphicFramePr>
          <p:cNvPr id="4" name="資料庫圖表 3"/>
          <p:cNvGraphicFramePr/>
          <p:nvPr/>
        </p:nvGraphicFramePr>
        <p:xfrm>
          <a:off x="179512" y="1124744"/>
          <a:ext cx="8424936"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04906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3A8CC481-1BE3-49CE-B9F5-2ACDE6A1EE83}" type="slidenum">
              <a:rPr lang="zh-TW" altLang="en-US" smtClean="0"/>
              <a:pPr>
                <a:defRPr/>
              </a:pPr>
              <a:t>24</a:t>
            </a:fld>
            <a:endParaRPr lang="zh-TW" altLang="en-US"/>
          </a:p>
        </p:txBody>
      </p:sp>
      <p:sp>
        <p:nvSpPr>
          <p:cNvPr id="4" name="Rectangle 7"/>
          <p:cNvSpPr>
            <a:spLocks noChangeArrowheads="1"/>
          </p:cNvSpPr>
          <p:nvPr/>
        </p:nvSpPr>
        <p:spPr bwMode="gray">
          <a:xfrm>
            <a:off x="1619672" y="4149080"/>
            <a:ext cx="6083300" cy="906909"/>
          </a:xfrm>
          <a:prstGeom prst="rect">
            <a:avLst/>
          </a:prstGeom>
          <a:solidFill>
            <a:srgbClr val="6399AB"/>
          </a:solidFill>
          <a:ln w="25400" algn="ctr">
            <a:solidFill>
              <a:srgbClr val="C0C0C0"/>
            </a:solidFill>
            <a:miter lim="800000"/>
            <a:headEnd/>
            <a:tailEnd/>
          </a:ln>
          <a:effectLst>
            <a:outerShdw dist="107763" dir="2700000" algn="ctr" rotWithShape="0">
              <a:srgbClr val="808080">
                <a:alpha val="50000"/>
              </a:srgbClr>
            </a:outerShdw>
          </a:effectLst>
        </p:spPr>
        <p:txBody>
          <a:bodyPr lIns="45720" tIns="44450" rIns="45720" bIns="44450" anchor="ctr" anchorCtr="1"/>
          <a:lstStyle/>
          <a:p>
            <a:pPr algn="ctr" eaLnBrk="0" hangingPunct="0"/>
            <a:r>
              <a:rPr lang="zh-TW" altLang="en-US" sz="2800" b="1" dirty="0">
                <a:solidFill>
                  <a:srgbClr val="FEFFFF"/>
                </a:solidFill>
                <a:latin typeface="Arial" pitchFamily="34" charset="0"/>
                <a:ea typeface="標楷體" pitchFamily="65" charset="-120"/>
                <a:cs typeface="Arial" pitchFamily="34" charset="0"/>
              </a:rPr>
              <a:t>評鑑結果分析及</a:t>
            </a:r>
            <a:r>
              <a:rPr lang="zh-TW" altLang="en-US" sz="2800" b="1" dirty="0" smtClean="0">
                <a:solidFill>
                  <a:srgbClr val="FEFFFF"/>
                </a:solidFill>
                <a:latin typeface="Arial" pitchFamily="34" charset="0"/>
                <a:ea typeface="標楷體" pitchFamily="65" charset="-120"/>
                <a:cs typeface="Arial" pitchFamily="34" charset="0"/>
              </a:rPr>
              <a:t>效益</a:t>
            </a:r>
            <a:endParaRPr lang="en-US" altLang="zh-TW" sz="2800" b="1" dirty="0">
              <a:solidFill>
                <a:srgbClr val="FEFFFF"/>
              </a:solidFill>
              <a:latin typeface="Arial" pitchFamily="34" charset="0"/>
              <a:ea typeface="標楷體" pitchFamily="65" charset="-120"/>
              <a:cs typeface="Arial" pitchFamily="34" charset="0"/>
            </a:endParaRPr>
          </a:p>
        </p:txBody>
      </p:sp>
      <p:sp>
        <p:nvSpPr>
          <p:cNvPr id="5" name="Rectangle 8"/>
          <p:cNvSpPr>
            <a:spLocks noChangeArrowheads="1"/>
          </p:cNvSpPr>
          <p:nvPr/>
        </p:nvSpPr>
        <p:spPr bwMode="gray">
          <a:xfrm>
            <a:off x="1619672" y="2715940"/>
            <a:ext cx="6083300" cy="905539"/>
          </a:xfrm>
          <a:prstGeom prst="rect">
            <a:avLst/>
          </a:prstGeom>
          <a:solidFill>
            <a:schemeClr val="bg1">
              <a:lumMod val="85000"/>
            </a:schemeClr>
          </a:solidFill>
          <a:ln w="25400" algn="ctr">
            <a:solidFill>
              <a:srgbClr val="C0C0C0"/>
            </a:solidFill>
            <a:miter lim="800000"/>
            <a:headEnd/>
            <a:tailEnd/>
          </a:ln>
          <a:effectLst>
            <a:outerShdw dist="107763" dir="2700000" algn="ctr" rotWithShape="0">
              <a:srgbClr val="808080">
                <a:alpha val="50000"/>
              </a:srgbClr>
            </a:outerShdw>
          </a:effectLst>
        </p:spPr>
        <p:txBody>
          <a:bodyPr lIns="45720" tIns="44450" rIns="45720" bIns="44450" anchor="ctr" anchorCtr="1"/>
          <a:lstStyle/>
          <a:p>
            <a:pPr eaLnBrk="0" fontAlgn="auto" hangingPunct="0">
              <a:lnSpc>
                <a:spcPct val="85000"/>
              </a:lnSpc>
              <a:spcBef>
                <a:spcPct val="30000"/>
              </a:spcBef>
              <a:spcAft>
                <a:spcPts val="0"/>
              </a:spcAft>
              <a:defRPr/>
            </a:pPr>
            <a:r>
              <a:rPr kumimoji="0" lang="zh-TW" altLang="en-US" sz="2800" b="1" kern="0" dirty="0">
                <a:solidFill>
                  <a:srgbClr val="FFFFFF"/>
                </a:solidFill>
                <a:latin typeface="Arial" pitchFamily="34" charset="0"/>
                <a:ea typeface="標楷體" pitchFamily="65" charset="-120"/>
                <a:cs typeface="Arial" pitchFamily="34" charset="0"/>
              </a:rPr>
              <a:t>公司治理</a:t>
            </a:r>
            <a:r>
              <a:rPr kumimoji="0" lang="zh-TW" altLang="en-US" sz="2800" b="1" kern="0" dirty="0" smtClean="0">
                <a:solidFill>
                  <a:srgbClr val="FFFFFF"/>
                </a:solidFill>
                <a:latin typeface="Arial" pitchFamily="34" charset="0"/>
                <a:ea typeface="標楷體" pitchFamily="65" charset="-120"/>
                <a:cs typeface="Arial" pitchFamily="34" charset="0"/>
              </a:rPr>
              <a:t>評鑑之</a:t>
            </a:r>
            <a:r>
              <a:rPr kumimoji="0" lang="zh-TW" altLang="en-US" sz="2800" b="1" kern="0" dirty="0">
                <a:solidFill>
                  <a:srgbClr val="FFFFFF"/>
                </a:solidFill>
                <a:latin typeface="Arial" pitchFamily="34" charset="0"/>
                <a:ea typeface="標楷體" pitchFamily="65" charset="-120"/>
                <a:cs typeface="Arial" pitchFamily="34" charset="0"/>
              </a:rPr>
              <a:t>因應</a:t>
            </a:r>
          </a:p>
        </p:txBody>
      </p:sp>
      <p:sp>
        <p:nvSpPr>
          <p:cNvPr id="6" name="Rectangle 9"/>
          <p:cNvSpPr>
            <a:spLocks noChangeArrowheads="1"/>
          </p:cNvSpPr>
          <p:nvPr/>
        </p:nvSpPr>
        <p:spPr bwMode="gray">
          <a:xfrm>
            <a:off x="1619672" y="1340768"/>
            <a:ext cx="6083300" cy="905539"/>
          </a:xfrm>
          <a:prstGeom prst="rect">
            <a:avLst/>
          </a:prstGeom>
          <a:solidFill>
            <a:schemeClr val="bg1">
              <a:lumMod val="85000"/>
            </a:schemeClr>
          </a:solidFill>
          <a:ln w="25400" algn="ctr">
            <a:solidFill>
              <a:srgbClr val="C0C0C0"/>
            </a:solidFill>
            <a:miter lim="800000"/>
            <a:headEnd/>
            <a:tailEnd/>
          </a:ln>
          <a:effectLst>
            <a:outerShdw dist="107763" dir="2700000" algn="ctr" rotWithShape="0">
              <a:srgbClr val="808080">
                <a:alpha val="50000"/>
              </a:srgbClr>
            </a:outerShdw>
          </a:effectLst>
        </p:spPr>
        <p:txBody>
          <a:bodyPr lIns="45720" tIns="44450" rIns="45720" bIns="44450" anchor="ctr" anchorCtr="1"/>
          <a:lstStyle/>
          <a:p>
            <a:pPr lvl="0" algn="ctr" eaLnBrk="0" hangingPunct="0"/>
            <a:r>
              <a:rPr kumimoji="0" lang="zh-TW" altLang="en-US" sz="2800" b="1" kern="0" dirty="0">
                <a:solidFill>
                  <a:srgbClr val="FFFFFF"/>
                </a:solidFill>
                <a:latin typeface="Arial" pitchFamily="34" charset="0"/>
                <a:ea typeface="標楷體" pitchFamily="65" charset="-120"/>
                <a:cs typeface="Arial" pitchFamily="34" charset="0"/>
              </a:rPr>
              <a:t>公司治理評鑑說明</a:t>
            </a:r>
            <a:endParaRPr kumimoji="0" lang="en-US" altLang="zh-TW" sz="2800" b="1" kern="0" dirty="0">
              <a:solidFill>
                <a:srgbClr val="FFFFFF"/>
              </a:solidFill>
              <a:latin typeface="Arial" pitchFamily="34" charset="0"/>
              <a:ea typeface="標楷體" pitchFamily="65" charset="-120"/>
              <a:cs typeface="Arial" pitchFamily="34" charset="0"/>
            </a:endParaRPr>
          </a:p>
        </p:txBody>
      </p:sp>
      <p:sp>
        <p:nvSpPr>
          <p:cNvPr id="7" name="Rectangle 10"/>
          <p:cNvSpPr>
            <a:spLocks noChangeArrowheads="1"/>
          </p:cNvSpPr>
          <p:nvPr/>
        </p:nvSpPr>
        <p:spPr bwMode="gray">
          <a:xfrm>
            <a:off x="1619672" y="5475789"/>
            <a:ext cx="6083300" cy="905539"/>
          </a:xfrm>
          <a:prstGeom prst="rect">
            <a:avLst/>
          </a:prstGeom>
          <a:solidFill>
            <a:schemeClr val="bg1">
              <a:lumMod val="85000"/>
            </a:schemeClr>
          </a:solidFill>
          <a:ln w="25400" algn="ctr">
            <a:solidFill>
              <a:srgbClr val="C0C0C0"/>
            </a:solidFill>
            <a:miter lim="800000"/>
            <a:headEnd/>
            <a:tailEnd/>
          </a:ln>
          <a:effectLst>
            <a:outerShdw dist="107763" dir="2700000" algn="ctr" rotWithShape="0">
              <a:srgbClr val="808080">
                <a:alpha val="50000"/>
              </a:srgbClr>
            </a:outerShdw>
          </a:effectLst>
        </p:spPr>
        <p:txBody>
          <a:bodyPr lIns="45720" tIns="44450" rIns="45720" bIns="44450" anchor="ctr" anchorCtr="1"/>
          <a:lstStyle/>
          <a:p>
            <a:pPr marL="0" marR="0" lvl="0" indent="0" defTabSz="914400" eaLnBrk="0" fontAlgn="auto" latinLnBrk="0" hangingPunct="0">
              <a:lnSpc>
                <a:spcPct val="85000"/>
              </a:lnSpc>
              <a:spcBef>
                <a:spcPct val="30000"/>
              </a:spcBef>
              <a:spcAft>
                <a:spcPts val="0"/>
              </a:spcAft>
              <a:buClrTx/>
              <a:buSzTx/>
              <a:buFontTx/>
              <a:buNone/>
              <a:tabLst/>
              <a:defRPr/>
            </a:pPr>
            <a:r>
              <a:rPr kumimoji="0" lang="zh-TW" altLang="en-US" sz="2800" b="1" kern="0" dirty="0">
                <a:solidFill>
                  <a:srgbClr val="FFFFFF"/>
                </a:solidFill>
                <a:latin typeface="Arial" pitchFamily="34" charset="0"/>
                <a:ea typeface="標楷體" pitchFamily="65" charset="-120"/>
                <a:cs typeface="Arial" pitchFamily="34" charset="0"/>
              </a:rPr>
              <a:t>公司治理法規動態</a:t>
            </a:r>
          </a:p>
        </p:txBody>
      </p:sp>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188640"/>
            <a:ext cx="2016224" cy="481952"/>
          </a:xfrm>
          <a:prstGeom prst="rect">
            <a:avLst/>
          </a:prstGeom>
        </p:spPr>
      </p:pic>
    </p:spTree>
    <p:extLst>
      <p:ext uri="{BB962C8B-B14F-4D97-AF65-F5344CB8AC3E}">
        <p14:creationId xmlns:p14="http://schemas.microsoft.com/office/powerpoint/2010/main" val="22450553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62352" y="274638"/>
            <a:ext cx="7498080" cy="1143000"/>
          </a:xfrm>
        </p:spPr>
        <p:txBody>
          <a:bodyPr>
            <a:normAutofit/>
          </a:bodyPr>
          <a:lstStyle/>
          <a:p>
            <a:pPr algn="ctr"/>
            <a:r>
              <a:rPr lang="zh-TW" altLang="en-US" sz="3600" dirty="0">
                <a:latin typeface="標楷體" panose="03000509000000000000" pitchFamily="65" charset="-120"/>
                <a:ea typeface="標楷體" panose="03000509000000000000" pitchFamily="65" charset="-120"/>
              </a:rPr>
              <a:t>公司治理</a:t>
            </a:r>
            <a:r>
              <a:rPr lang="zh-TW" altLang="en-US" sz="3600" dirty="0" smtClean="0">
                <a:latin typeface="標楷體" panose="03000509000000000000" pitchFamily="65" charset="-120"/>
                <a:ea typeface="標楷體" panose="03000509000000000000" pitchFamily="65" charset="-120"/>
              </a:rPr>
              <a:t>評鑑應用</a:t>
            </a:r>
            <a:endParaRPr lang="zh-TW" altLang="en-US" sz="36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40BC297A-DBB4-4349-9810-60612D9BEEF0}" type="slidenum">
              <a:rPr lang="zh-TW" altLang="en-US" smtClean="0"/>
              <a:pPr>
                <a:defRPr/>
              </a:pPr>
              <a:t>25</a:t>
            </a:fld>
            <a:endParaRPr lang="zh-TW" altLang="en-US"/>
          </a:p>
        </p:txBody>
      </p:sp>
      <p:grpSp>
        <p:nvGrpSpPr>
          <p:cNvPr id="3" name="群組 2"/>
          <p:cNvGrpSpPr/>
          <p:nvPr/>
        </p:nvGrpSpPr>
        <p:grpSpPr>
          <a:xfrm>
            <a:off x="3126059" y="1556792"/>
            <a:ext cx="5617616" cy="3744416"/>
            <a:chOff x="2842816" y="1556792"/>
            <a:chExt cx="5617616" cy="3744416"/>
          </a:xfrm>
        </p:grpSpPr>
        <p:sp>
          <p:nvSpPr>
            <p:cNvPr id="14" name="Rectangle 4"/>
            <p:cNvSpPr>
              <a:spLocks noChangeArrowheads="1"/>
            </p:cNvSpPr>
            <p:nvPr/>
          </p:nvSpPr>
          <p:spPr bwMode="gray">
            <a:xfrm>
              <a:off x="2843510" y="1556792"/>
              <a:ext cx="5616922" cy="1211285"/>
            </a:xfrm>
            <a:prstGeom prst="rect">
              <a:avLst/>
            </a:prstGeom>
            <a:solidFill>
              <a:schemeClr val="accent3">
                <a:lumMod val="75000"/>
              </a:schemeClr>
            </a:solidFill>
            <a:ln w="25400" algn="ctr">
              <a:solidFill>
                <a:srgbClr val="FFFFFF"/>
              </a:solidFill>
              <a:miter lim="800000"/>
              <a:headEnd/>
              <a:tailEnd/>
            </a:ln>
            <a:effectLst>
              <a:outerShdw dist="107763" dir="2700000" algn="ctr" rotWithShape="0">
                <a:srgbClr val="808080">
                  <a:alpha val="50000"/>
                </a:srgbClr>
              </a:outerShdw>
            </a:effectLst>
          </p:spPr>
          <p:txBody>
            <a:bodyPr lIns="45720" tIns="44450" rIns="45720" bIns="4445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4000" b="1" kern="0" dirty="0" smtClean="0">
                  <a:solidFill>
                    <a:schemeClr val="bg1">
                      <a:lumMod val="95000"/>
                    </a:schemeClr>
                  </a:solidFill>
                  <a:latin typeface="標楷體" pitchFamily="65" charset="-120"/>
                  <a:ea typeface="標楷體" pitchFamily="65" charset="-120"/>
                </a:rPr>
                <a:t>評鑑結果應用</a:t>
              </a:r>
            </a:p>
          </p:txBody>
        </p:sp>
        <p:sp>
          <p:nvSpPr>
            <p:cNvPr id="17" name="Rectangle 7"/>
            <p:cNvSpPr>
              <a:spLocks noChangeArrowheads="1"/>
            </p:cNvSpPr>
            <p:nvPr/>
          </p:nvSpPr>
          <p:spPr bwMode="gray">
            <a:xfrm>
              <a:off x="5724128" y="2924944"/>
              <a:ext cx="2736304" cy="2376264"/>
            </a:xfrm>
            <a:prstGeom prst="rect">
              <a:avLst/>
            </a:prstGeom>
            <a:solidFill>
              <a:schemeClr val="accent6">
                <a:lumMod val="75000"/>
              </a:schemeClr>
            </a:solidFill>
            <a:ln w="25400" algn="ctr">
              <a:solidFill>
                <a:srgbClr val="FFFFFF"/>
              </a:solidFill>
              <a:miter lim="800000"/>
              <a:headEnd/>
              <a:tailEnd/>
            </a:ln>
            <a:effectLst>
              <a:outerShdw dist="107763" dir="2700000" algn="ctr" rotWithShape="0">
                <a:srgbClr val="808080">
                  <a:alpha val="50000"/>
                </a:srgbClr>
              </a:outerShdw>
            </a:effectLst>
          </p:spPr>
          <p:txBody>
            <a:bodyPr lIns="45720" tIns="44450" rIns="45720" bIns="44450" anchor="t" anchorCtr="0"/>
            <a:lstStyle/>
            <a:p>
              <a:pPr algn="ctr" fontAlgn="auto">
                <a:spcBef>
                  <a:spcPts val="0"/>
                </a:spcBef>
                <a:spcAft>
                  <a:spcPts val="0"/>
                </a:spcAft>
              </a:pPr>
              <a:r>
                <a:rPr lang="zh-TW" altLang="en-US" sz="3600" b="1" spc="50" dirty="0" smtClean="0">
                  <a:ln w="11430"/>
                  <a:solidFill>
                    <a:schemeClr val="bg1"/>
                  </a:solidFill>
                  <a:latin typeface="標楷體" pitchFamily="65" charset="-120"/>
                  <a:ea typeface="標楷體" pitchFamily="65" charset="-120"/>
                  <a:sym typeface="Webdings" pitchFamily="18" charset="2"/>
                </a:rPr>
                <a:t>編製公司</a:t>
              </a:r>
              <a:endParaRPr lang="en-US" altLang="zh-TW" sz="3600" b="1" spc="50" dirty="0" smtClean="0">
                <a:ln w="11430"/>
                <a:solidFill>
                  <a:schemeClr val="bg1"/>
                </a:solidFill>
                <a:latin typeface="標楷體" pitchFamily="65" charset="-120"/>
                <a:ea typeface="標楷體" pitchFamily="65" charset="-120"/>
                <a:sym typeface="Webdings" pitchFamily="18" charset="2"/>
              </a:endParaRPr>
            </a:p>
            <a:p>
              <a:pPr algn="ctr" fontAlgn="auto">
                <a:spcBef>
                  <a:spcPts val="0"/>
                </a:spcBef>
                <a:spcAft>
                  <a:spcPts val="0"/>
                </a:spcAft>
              </a:pPr>
              <a:r>
                <a:rPr lang="zh-TW" altLang="en-US" sz="3600" b="1" spc="50" dirty="0" smtClean="0">
                  <a:ln w="11430"/>
                  <a:solidFill>
                    <a:schemeClr val="bg1"/>
                  </a:solidFill>
                  <a:latin typeface="標楷體" pitchFamily="65" charset="-120"/>
                  <a:ea typeface="標楷體" pitchFamily="65" charset="-120"/>
                  <a:sym typeface="Webdings" pitchFamily="18" charset="2"/>
                </a:rPr>
                <a:t>治理指數</a:t>
              </a:r>
            </a:p>
          </p:txBody>
        </p:sp>
        <p:sp>
          <p:nvSpPr>
            <p:cNvPr id="19" name="Rectangle 6"/>
            <p:cNvSpPr>
              <a:spLocks noChangeArrowheads="1"/>
            </p:cNvSpPr>
            <p:nvPr/>
          </p:nvSpPr>
          <p:spPr bwMode="gray">
            <a:xfrm>
              <a:off x="2842816" y="2924944"/>
              <a:ext cx="2737296" cy="2376264"/>
            </a:xfrm>
            <a:prstGeom prst="rect">
              <a:avLst/>
            </a:prstGeom>
            <a:solidFill>
              <a:srgbClr val="0070C0"/>
            </a:solidFill>
            <a:ln w="25400" algn="ctr">
              <a:solidFill>
                <a:srgbClr val="FFFFFF"/>
              </a:solidFill>
              <a:miter lim="800000"/>
              <a:headEnd/>
              <a:tailEnd/>
            </a:ln>
            <a:effectLst>
              <a:outerShdw dist="107763" dir="2700000" algn="ctr" rotWithShape="0">
                <a:srgbClr val="808080">
                  <a:alpha val="50000"/>
                </a:srgbClr>
              </a:outerShdw>
            </a:effectLst>
          </p:spPr>
          <p:txBody>
            <a:bodyPr lIns="45720" tIns="44450" rIns="45720" bIns="44450" anchor="t" anchorCtr="0"/>
            <a:lstStyle/>
            <a:p>
              <a:pPr lvl="0" algn="ctr"/>
              <a:r>
                <a:rPr kumimoji="0" lang="zh-TW" altLang="en-US" sz="3600" b="1" kern="0" dirty="0" smtClean="0">
                  <a:solidFill>
                    <a:schemeClr val="bg1">
                      <a:lumMod val="95000"/>
                    </a:schemeClr>
                  </a:solidFill>
                  <a:latin typeface="標楷體" panose="03000509000000000000" pitchFamily="65" charset="-120"/>
                  <a:ea typeface="標楷體" panose="03000509000000000000" pitchFamily="65" charset="-120"/>
                </a:rPr>
                <a:t>研議差異化管理機制</a:t>
              </a:r>
            </a:p>
          </p:txBody>
        </p:sp>
      </p:grpSp>
      <p:grpSp>
        <p:nvGrpSpPr>
          <p:cNvPr id="5" name="群組 11"/>
          <p:cNvGrpSpPr/>
          <p:nvPr/>
        </p:nvGrpSpPr>
        <p:grpSpPr>
          <a:xfrm>
            <a:off x="462755" y="2636912"/>
            <a:ext cx="2520280" cy="2204864"/>
            <a:chOff x="3203848" y="4365104"/>
            <a:chExt cx="3041954" cy="2420888"/>
          </a:xfrm>
        </p:grpSpPr>
        <p:pic>
          <p:nvPicPr>
            <p:cNvPr id="19458" name="Picture 2" descr="http://blog.napc.com/Portals/10319/images/Mac.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03848" y="4365104"/>
              <a:ext cx="3041954" cy="2420888"/>
            </a:xfrm>
            <a:prstGeom prst="rect">
              <a:avLst/>
            </a:prstGeom>
            <a:noFill/>
          </p:spPr>
        </p:pic>
        <p:sp>
          <p:nvSpPr>
            <p:cNvPr id="11" name="矩形 10"/>
            <p:cNvSpPr/>
            <p:nvPr/>
          </p:nvSpPr>
          <p:spPr>
            <a:xfrm>
              <a:off x="3347864" y="4509120"/>
              <a:ext cx="2592288" cy="1440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solidFill>
                    <a:schemeClr val="tx2">
                      <a:lumMod val="50000"/>
                    </a:schemeClr>
                  </a:solidFill>
                  <a:latin typeface="標楷體" pitchFamily="65" charset="-120"/>
                  <a:ea typeface="標楷體" pitchFamily="65" charset="-120"/>
                </a:rPr>
                <a:t>公司治理</a:t>
              </a:r>
              <a:endParaRPr lang="en-US" altLang="zh-TW" sz="2800" dirty="0" smtClean="0">
                <a:solidFill>
                  <a:schemeClr val="tx2">
                    <a:lumMod val="50000"/>
                  </a:schemeClr>
                </a:solidFill>
                <a:latin typeface="標楷體" pitchFamily="65" charset="-120"/>
                <a:ea typeface="標楷體" pitchFamily="65" charset="-120"/>
              </a:endParaRPr>
            </a:p>
            <a:p>
              <a:pPr algn="ctr"/>
              <a:r>
                <a:rPr lang="zh-TW" altLang="en-US" sz="2800" dirty="0">
                  <a:solidFill>
                    <a:schemeClr val="tx2">
                      <a:lumMod val="50000"/>
                    </a:schemeClr>
                  </a:solidFill>
                  <a:latin typeface="標楷體" pitchFamily="65" charset="-120"/>
                  <a:ea typeface="標楷體" pitchFamily="65" charset="-120"/>
                </a:rPr>
                <a:t>評鑑結果</a:t>
              </a:r>
            </a:p>
          </p:txBody>
        </p:sp>
      </p:grpSp>
      <p:sp>
        <p:nvSpPr>
          <p:cNvPr id="13" name="梯形 12"/>
          <p:cNvSpPr/>
          <p:nvPr/>
        </p:nvSpPr>
        <p:spPr>
          <a:xfrm rot="16200000">
            <a:off x="975865" y="3366046"/>
            <a:ext cx="3960440" cy="341933"/>
          </a:xfrm>
          <a:prstGeom prst="trapezoid">
            <a:avLst>
              <a:gd name="adj" fmla="val 31920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6"/>
          <p:cNvSpPr txBox="1">
            <a:spLocks noChangeArrowheads="1"/>
          </p:cNvSpPr>
          <p:nvPr/>
        </p:nvSpPr>
        <p:spPr bwMode="auto">
          <a:xfrm>
            <a:off x="6156077" y="4426277"/>
            <a:ext cx="25923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a:r>
              <a:rPr lang="en-US" altLang="zh-TW" sz="2400" b="1" dirty="0" smtClean="0">
                <a:solidFill>
                  <a:srgbClr val="FFFF00"/>
                </a:solidFill>
              </a:rPr>
              <a:t>104/6/29</a:t>
            </a:r>
            <a:r>
              <a:rPr lang="zh-TW" altLang="en-US" sz="2400" b="1" dirty="0" smtClean="0">
                <a:solidFill>
                  <a:srgbClr val="FFFF00"/>
                </a:solidFill>
              </a:rPr>
              <a:t>已推出</a:t>
            </a:r>
            <a:endParaRPr lang="en-US" altLang="zh-TW" sz="2400" b="1" dirty="0" smtClean="0">
              <a:solidFill>
                <a:srgbClr val="FFFF00"/>
              </a:solidFill>
            </a:endParaRPr>
          </a:p>
          <a:p>
            <a:pPr algn="ctr"/>
            <a:r>
              <a:rPr lang="zh-TW" altLang="en-US" sz="2400" b="1" dirty="0">
                <a:solidFill>
                  <a:srgbClr val="FFFF00"/>
                </a:solidFill>
              </a:rPr>
              <a:t>成分股每年更新</a:t>
            </a:r>
          </a:p>
        </p:txBody>
      </p:sp>
    </p:spTree>
    <p:extLst>
      <p:ext uri="{BB962C8B-B14F-4D97-AF65-F5344CB8AC3E}">
        <p14:creationId xmlns:p14="http://schemas.microsoft.com/office/powerpoint/2010/main" val="263416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2960" y="260648"/>
            <a:ext cx="7498080" cy="1143000"/>
          </a:xfrm>
        </p:spPr>
        <p:txBody>
          <a:bodyPr/>
          <a:lstStyle/>
          <a:p>
            <a:pPr algn="ctr"/>
            <a:r>
              <a:rPr lang="zh-TW" altLang="en-US" sz="3600" dirty="0" smtClean="0">
                <a:effectLst>
                  <a:outerShdw blurRad="38100" dist="38100" dir="2700000" algn="tl">
                    <a:srgbClr val="000000">
                      <a:alpha val="43137"/>
                    </a:srgbClr>
                  </a:outerShdw>
                </a:effectLst>
              </a:rPr>
              <a:t>評鑑結果彙總</a:t>
            </a:r>
            <a:endParaRPr lang="zh-TW" altLang="en-US" sz="3600" dirty="0">
              <a:effectLst>
                <a:outerShdw blurRad="38100" dist="38100" dir="2700000" algn="tl">
                  <a:srgbClr val="000000">
                    <a:alpha val="43137"/>
                  </a:srgbClr>
                </a:outerShdw>
              </a:effectLst>
            </a:endParaRPr>
          </a:p>
        </p:txBody>
      </p:sp>
      <p:sp>
        <p:nvSpPr>
          <p:cNvPr id="4" name="投影片編號版面配置區 3"/>
          <p:cNvSpPr>
            <a:spLocks noGrp="1"/>
          </p:cNvSpPr>
          <p:nvPr>
            <p:ph type="sldNum" sz="quarter" idx="12"/>
          </p:nvPr>
        </p:nvSpPr>
        <p:spPr/>
        <p:txBody>
          <a:bodyPr/>
          <a:lstStyle/>
          <a:p>
            <a:pPr>
              <a:defRPr/>
            </a:pPr>
            <a:fld id="{40BC297A-DBB4-4349-9810-60612D9BEEF0}" type="slidenum">
              <a:rPr lang="zh-TW" altLang="en-US" smtClean="0">
                <a:solidFill>
                  <a:prstClr val="black">
                    <a:tint val="75000"/>
                  </a:prstClr>
                </a:solidFill>
              </a:rPr>
              <a:pPr>
                <a:defRPr/>
              </a:pPr>
              <a:t>26</a:t>
            </a:fld>
            <a:endParaRPr lang="zh-TW" altLang="en-US">
              <a:solidFill>
                <a:prstClr val="black">
                  <a:tint val="75000"/>
                </a:prstClr>
              </a:solidFill>
            </a:endParaRPr>
          </a:p>
        </p:txBody>
      </p:sp>
      <p:pic>
        <p:nvPicPr>
          <p:cNvPr id="5" name="圖片 4" descr="未命名2.jpg"/>
          <p:cNvPicPr>
            <a:picLocks noChangeAspect="1"/>
          </p:cNvPicPr>
          <p:nvPr/>
        </p:nvPicPr>
        <p:blipFill>
          <a:blip r:embed="rId2" cstate="print"/>
          <a:stretch>
            <a:fillRect/>
          </a:stretch>
        </p:blipFill>
        <p:spPr>
          <a:xfrm>
            <a:off x="0" y="1108880"/>
            <a:ext cx="9144000" cy="5344456"/>
          </a:xfrm>
          <a:prstGeom prst="rect">
            <a:avLst/>
          </a:prstGeom>
        </p:spPr>
      </p:pic>
    </p:spTree>
    <p:extLst>
      <p:ext uri="{BB962C8B-B14F-4D97-AF65-F5344CB8AC3E}">
        <p14:creationId xmlns:p14="http://schemas.microsoft.com/office/powerpoint/2010/main" val="24002840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9592" y="260648"/>
            <a:ext cx="7498080" cy="1143000"/>
          </a:xfrm>
        </p:spPr>
        <p:txBody>
          <a:bodyPr/>
          <a:lstStyle/>
          <a:p>
            <a:pPr algn="ctr"/>
            <a:r>
              <a:rPr lang="zh-TW" altLang="en-US" sz="3200" dirty="0" smtClean="0"/>
              <a:t>各評鑑構面推動效益例舉</a:t>
            </a:r>
            <a:endParaRPr lang="zh-TW" altLang="en-US" sz="3200" dirty="0"/>
          </a:p>
        </p:txBody>
      </p:sp>
      <p:pic>
        <p:nvPicPr>
          <p:cNvPr id="3" name="圖片 2" descr="未命名3.jpg"/>
          <p:cNvPicPr>
            <a:picLocks noChangeAspect="1"/>
          </p:cNvPicPr>
          <p:nvPr/>
        </p:nvPicPr>
        <p:blipFill>
          <a:blip r:embed="rId2" cstate="print"/>
          <a:stretch>
            <a:fillRect/>
          </a:stretch>
        </p:blipFill>
        <p:spPr>
          <a:xfrm>
            <a:off x="0" y="1052736"/>
            <a:ext cx="9144000" cy="4999269"/>
          </a:xfrm>
          <a:prstGeom prst="rect">
            <a:avLst/>
          </a:prstGeom>
        </p:spPr>
      </p:pic>
      <p:sp>
        <p:nvSpPr>
          <p:cNvPr id="4" name="圓角矩形 3"/>
          <p:cNvSpPr/>
          <p:nvPr/>
        </p:nvSpPr>
        <p:spPr>
          <a:xfrm>
            <a:off x="7452320" y="1916832"/>
            <a:ext cx="1368152" cy="17281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5" name="文字方塊 4"/>
          <p:cNvSpPr txBox="1"/>
          <p:nvPr/>
        </p:nvSpPr>
        <p:spPr>
          <a:xfrm>
            <a:off x="7452320" y="2132856"/>
            <a:ext cx="1440160" cy="461665"/>
          </a:xfrm>
          <a:prstGeom prst="rect">
            <a:avLst/>
          </a:prstGeom>
          <a:noFill/>
        </p:spPr>
        <p:txBody>
          <a:bodyPr wrap="square" rtlCol="0">
            <a:spAutoFit/>
          </a:bodyPr>
          <a:lstStyle/>
          <a:p>
            <a:r>
              <a:rPr lang="zh-TW" altLang="en-US" sz="2400" b="1" dirty="0" smtClean="0">
                <a:solidFill>
                  <a:srgbClr val="FF0000"/>
                </a:solidFill>
                <a:latin typeface="微軟正黑體" pitchFamily="34" charset="-120"/>
                <a:ea typeface="微軟正黑體" pitchFamily="34" charset="-120"/>
              </a:rPr>
              <a:t>成長幅度</a:t>
            </a:r>
            <a:endParaRPr lang="en-US" altLang="zh-TW" sz="2400" b="1" dirty="0" smtClean="0">
              <a:solidFill>
                <a:srgbClr val="FF0000"/>
              </a:solidFill>
              <a:latin typeface="微軟正黑體" pitchFamily="34" charset="-120"/>
              <a:ea typeface="微軟正黑體" pitchFamily="34" charset="-120"/>
            </a:endParaRPr>
          </a:p>
        </p:txBody>
      </p:sp>
      <p:sp>
        <p:nvSpPr>
          <p:cNvPr id="6" name="文字方塊 5"/>
          <p:cNvSpPr txBox="1"/>
          <p:nvPr/>
        </p:nvSpPr>
        <p:spPr>
          <a:xfrm>
            <a:off x="7524328" y="2636912"/>
            <a:ext cx="1440160" cy="830997"/>
          </a:xfrm>
          <a:prstGeom prst="rect">
            <a:avLst/>
          </a:prstGeom>
          <a:noFill/>
        </p:spPr>
        <p:txBody>
          <a:bodyPr wrap="square" rtlCol="0">
            <a:spAutoFit/>
          </a:bodyPr>
          <a:lstStyle/>
          <a:p>
            <a:r>
              <a:rPr lang="en-US" altLang="zh-TW" sz="4800" b="1" dirty="0" smtClean="0">
                <a:solidFill>
                  <a:srgbClr val="FF0000"/>
                </a:solidFill>
                <a:latin typeface="Brush Script MT" pitchFamily="66" charset="0"/>
              </a:rPr>
              <a:t>122%</a:t>
            </a:r>
            <a:endParaRPr lang="zh-TW" altLang="en-US" sz="4800" b="1" dirty="0">
              <a:solidFill>
                <a:srgbClr val="FF0000"/>
              </a:solidFill>
              <a:latin typeface="Brush Script MT" pitchFamily="66"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未命名5.jpg"/>
          <p:cNvPicPr>
            <a:picLocks noChangeAspect="1"/>
          </p:cNvPicPr>
          <p:nvPr/>
        </p:nvPicPr>
        <p:blipFill>
          <a:blip r:embed="rId2" cstate="print"/>
          <a:stretch>
            <a:fillRect/>
          </a:stretch>
        </p:blipFill>
        <p:spPr>
          <a:xfrm>
            <a:off x="0" y="1049617"/>
            <a:ext cx="9144000" cy="5547735"/>
          </a:xfrm>
          <a:prstGeom prst="rect">
            <a:avLst/>
          </a:prstGeom>
        </p:spPr>
      </p:pic>
      <p:sp>
        <p:nvSpPr>
          <p:cNvPr id="2" name="標題 1"/>
          <p:cNvSpPr>
            <a:spLocks noGrp="1"/>
          </p:cNvSpPr>
          <p:nvPr>
            <p:ph type="title"/>
          </p:nvPr>
        </p:nvSpPr>
        <p:spPr>
          <a:xfrm>
            <a:off x="890344" y="274638"/>
            <a:ext cx="7498080" cy="1143000"/>
          </a:xfrm>
        </p:spPr>
        <p:txBody>
          <a:bodyPr/>
          <a:lstStyle/>
          <a:p>
            <a:pPr algn="ctr"/>
            <a:r>
              <a:rPr lang="zh-TW" altLang="en-US" sz="3200" dirty="0" smtClean="0"/>
              <a:t>各評鑑構面推動效益例舉</a:t>
            </a:r>
            <a:endParaRPr lang="zh-TW" altLang="en-US" sz="3200" dirty="0"/>
          </a:p>
        </p:txBody>
      </p:sp>
      <p:sp>
        <p:nvSpPr>
          <p:cNvPr id="4" name="矩形 3"/>
          <p:cNvSpPr/>
          <p:nvPr/>
        </p:nvSpPr>
        <p:spPr>
          <a:xfrm>
            <a:off x="7236296" y="1916832"/>
            <a:ext cx="1584176" cy="1152128"/>
          </a:xfrm>
          <a:prstGeom prst="rect">
            <a:avLst/>
          </a:prstGeom>
          <a:solidFill>
            <a:srgbClr val="5384B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5" name="文字方塊 4"/>
          <p:cNvSpPr txBox="1"/>
          <p:nvPr/>
        </p:nvSpPr>
        <p:spPr>
          <a:xfrm>
            <a:off x="7236296" y="2204864"/>
            <a:ext cx="1656184" cy="523220"/>
          </a:xfrm>
          <a:prstGeom prst="rect">
            <a:avLst/>
          </a:prstGeom>
          <a:noFill/>
        </p:spPr>
        <p:txBody>
          <a:bodyPr wrap="square" rtlCol="0">
            <a:spAutoFit/>
          </a:bodyPr>
          <a:lstStyle/>
          <a:p>
            <a:r>
              <a:rPr lang="zh-TW" altLang="en-US" sz="2800" b="1" dirty="0" smtClean="0">
                <a:solidFill>
                  <a:srgbClr val="FF0000"/>
                </a:solidFill>
                <a:latin typeface="微軟正黑體" pitchFamily="34" charset="-120"/>
                <a:ea typeface="微軟正黑體" pitchFamily="34" charset="-120"/>
              </a:rPr>
              <a:t>成長幅度</a:t>
            </a:r>
            <a:endParaRPr lang="en-US" altLang="zh-TW" sz="2800" b="1" dirty="0" smtClean="0">
              <a:solidFill>
                <a:srgbClr val="FF0000"/>
              </a:solidFill>
              <a:latin typeface="微軟正黑體" pitchFamily="34" charset="-120"/>
              <a:ea typeface="微軟正黑體" pitchFamily="34" charset="-120"/>
            </a:endParaRPr>
          </a:p>
        </p:txBody>
      </p:sp>
      <p:sp>
        <p:nvSpPr>
          <p:cNvPr id="7" name="圓角矩形 6"/>
          <p:cNvSpPr/>
          <p:nvPr/>
        </p:nvSpPr>
        <p:spPr>
          <a:xfrm>
            <a:off x="7236296" y="3068960"/>
            <a:ext cx="1584176" cy="10081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8" name="文字方塊 7"/>
          <p:cNvSpPr txBox="1"/>
          <p:nvPr/>
        </p:nvSpPr>
        <p:spPr>
          <a:xfrm>
            <a:off x="7236296" y="3140968"/>
            <a:ext cx="1584176" cy="1015663"/>
          </a:xfrm>
          <a:prstGeom prst="rect">
            <a:avLst/>
          </a:prstGeom>
          <a:noFill/>
        </p:spPr>
        <p:txBody>
          <a:bodyPr wrap="square" rtlCol="0">
            <a:spAutoFit/>
          </a:bodyPr>
          <a:lstStyle/>
          <a:p>
            <a:r>
              <a:rPr lang="en-US" altLang="zh-TW" sz="6000" b="1" dirty="0" smtClean="0">
                <a:solidFill>
                  <a:srgbClr val="FF0000"/>
                </a:solidFill>
                <a:latin typeface="Brush Script MT" pitchFamily="66" charset="0"/>
              </a:rPr>
              <a:t>66%</a:t>
            </a:r>
            <a:endParaRPr lang="zh-TW" altLang="en-US" sz="6000" b="1" dirty="0">
              <a:solidFill>
                <a:srgbClr val="FF0000"/>
              </a:solidFill>
              <a:latin typeface="Brush Script MT" pitchFamily="66" charset="0"/>
            </a:endParaRPr>
          </a:p>
        </p:txBody>
      </p:sp>
      <p:sp>
        <p:nvSpPr>
          <p:cNvPr id="9" name="圓角矩形 8"/>
          <p:cNvSpPr/>
          <p:nvPr/>
        </p:nvSpPr>
        <p:spPr>
          <a:xfrm>
            <a:off x="7236296" y="4077072"/>
            <a:ext cx="1584176" cy="10081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0" name="文字方塊 9"/>
          <p:cNvSpPr txBox="1"/>
          <p:nvPr/>
        </p:nvSpPr>
        <p:spPr>
          <a:xfrm>
            <a:off x="7236296" y="4149080"/>
            <a:ext cx="1584176" cy="1015663"/>
          </a:xfrm>
          <a:prstGeom prst="rect">
            <a:avLst/>
          </a:prstGeom>
          <a:noFill/>
        </p:spPr>
        <p:txBody>
          <a:bodyPr wrap="square" rtlCol="0">
            <a:spAutoFit/>
          </a:bodyPr>
          <a:lstStyle/>
          <a:p>
            <a:r>
              <a:rPr lang="en-US" altLang="zh-TW" sz="6000" b="1" dirty="0" smtClean="0">
                <a:solidFill>
                  <a:srgbClr val="FF0000"/>
                </a:solidFill>
                <a:latin typeface="Brush Script MT" pitchFamily="66" charset="0"/>
              </a:rPr>
              <a:t>69%</a:t>
            </a:r>
            <a:endParaRPr lang="zh-TW" altLang="en-US" sz="6000" b="1" dirty="0">
              <a:solidFill>
                <a:srgbClr val="FF0000"/>
              </a:solidFill>
              <a:latin typeface="Brush Script MT" pitchFamily="66" charset="0"/>
            </a:endParaRPr>
          </a:p>
        </p:txBody>
      </p:sp>
      <p:sp>
        <p:nvSpPr>
          <p:cNvPr id="11" name="圓角矩形 10"/>
          <p:cNvSpPr/>
          <p:nvPr/>
        </p:nvSpPr>
        <p:spPr>
          <a:xfrm>
            <a:off x="7236296" y="5085184"/>
            <a:ext cx="1584176" cy="10081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TW" altLang="en-US"/>
          </a:p>
        </p:txBody>
      </p:sp>
      <p:sp>
        <p:nvSpPr>
          <p:cNvPr id="12" name="文字方塊 11"/>
          <p:cNvSpPr txBox="1"/>
          <p:nvPr/>
        </p:nvSpPr>
        <p:spPr>
          <a:xfrm>
            <a:off x="7236296" y="5157192"/>
            <a:ext cx="1584176" cy="1015663"/>
          </a:xfrm>
          <a:prstGeom prst="rect">
            <a:avLst/>
          </a:prstGeom>
          <a:noFill/>
        </p:spPr>
        <p:txBody>
          <a:bodyPr wrap="square" rtlCol="0">
            <a:spAutoFit/>
          </a:bodyPr>
          <a:lstStyle/>
          <a:p>
            <a:r>
              <a:rPr lang="en-US" altLang="zh-TW" sz="6000" b="1" dirty="0" smtClean="0">
                <a:solidFill>
                  <a:srgbClr val="FF0000"/>
                </a:solidFill>
                <a:latin typeface="Brush Script MT" pitchFamily="66" charset="0"/>
              </a:rPr>
              <a:t>64%</a:t>
            </a:r>
            <a:endParaRPr lang="zh-TW" altLang="en-US" sz="6000" b="1" dirty="0">
              <a:solidFill>
                <a:srgbClr val="FF0000"/>
              </a:solidFill>
              <a:latin typeface="Brush Script MT" pitchFamily="66"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3A8CC481-1BE3-49CE-B9F5-2ACDE6A1EE83}" type="slidenum">
              <a:rPr lang="zh-TW" altLang="en-US" smtClean="0"/>
              <a:pPr>
                <a:defRPr/>
              </a:pPr>
              <a:t>29</a:t>
            </a:fld>
            <a:endParaRPr lang="zh-TW" altLang="en-US"/>
          </a:p>
        </p:txBody>
      </p:sp>
      <p:sp>
        <p:nvSpPr>
          <p:cNvPr id="4" name="Rectangle 7"/>
          <p:cNvSpPr>
            <a:spLocks noChangeArrowheads="1"/>
          </p:cNvSpPr>
          <p:nvPr/>
        </p:nvSpPr>
        <p:spPr bwMode="gray">
          <a:xfrm>
            <a:off x="1619672" y="1334645"/>
            <a:ext cx="6083300" cy="906909"/>
          </a:xfrm>
          <a:prstGeom prst="rect">
            <a:avLst/>
          </a:prstGeom>
          <a:solidFill>
            <a:schemeClr val="bg1">
              <a:lumMod val="85000"/>
            </a:schemeClr>
          </a:solidFill>
          <a:ln w="25400" algn="ctr">
            <a:solidFill>
              <a:srgbClr val="C0C0C0"/>
            </a:solidFill>
            <a:miter lim="800000"/>
            <a:headEnd/>
            <a:tailEnd/>
          </a:ln>
          <a:effectLst>
            <a:outerShdw dist="107763" dir="2700000" algn="ctr" rotWithShape="0">
              <a:srgbClr val="808080">
                <a:alpha val="50000"/>
              </a:srgbClr>
            </a:outerShdw>
          </a:effectLst>
        </p:spPr>
        <p:txBody>
          <a:bodyPr lIns="45720" tIns="44450" rIns="45720" bIns="44450" anchor="ctr" anchorCtr="1"/>
          <a:lstStyle/>
          <a:p>
            <a:pPr lvl="0" algn="ctr" eaLnBrk="0" hangingPunct="0"/>
            <a:r>
              <a:rPr kumimoji="0" lang="zh-TW" altLang="en-US" sz="2800" b="1" kern="0" dirty="0">
                <a:solidFill>
                  <a:srgbClr val="FFFFFF"/>
                </a:solidFill>
                <a:latin typeface="Arial" pitchFamily="34" charset="0"/>
                <a:ea typeface="標楷體" pitchFamily="65" charset="-120"/>
                <a:cs typeface="Arial" pitchFamily="34" charset="0"/>
              </a:rPr>
              <a:t>公司治理評鑑說明</a:t>
            </a:r>
            <a:endParaRPr kumimoji="0" lang="en-US" altLang="zh-TW" sz="2800" b="1" kern="0" dirty="0">
              <a:solidFill>
                <a:srgbClr val="FFFFFF"/>
              </a:solidFill>
              <a:latin typeface="Arial" pitchFamily="34" charset="0"/>
              <a:ea typeface="標楷體" pitchFamily="65" charset="-120"/>
              <a:cs typeface="Arial" pitchFamily="34" charset="0"/>
            </a:endParaRPr>
          </a:p>
        </p:txBody>
      </p:sp>
      <p:sp>
        <p:nvSpPr>
          <p:cNvPr id="5" name="Rectangle 8"/>
          <p:cNvSpPr>
            <a:spLocks noChangeArrowheads="1"/>
          </p:cNvSpPr>
          <p:nvPr/>
        </p:nvSpPr>
        <p:spPr bwMode="gray">
          <a:xfrm>
            <a:off x="1619672" y="2715940"/>
            <a:ext cx="6083300" cy="905539"/>
          </a:xfrm>
          <a:prstGeom prst="rect">
            <a:avLst/>
          </a:prstGeom>
          <a:solidFill>
            <a:schemeClr val="bg1">
              <a:lumMod val="85000"/>
            </a:schemeClr>
          </a:solidFill>
          <a:ln w="25400" algn="ctr">
            <a:solidFill>
              <a:srgbClr val="C0C0C0"/>
            </a:solidFill>
            <a:miter lim="800000"/>
            <a:headEnd/>
            <a:tailEnd/>
          </a:ln>
          <a:effectLst>
            <a:outerShdw dist="107763" dir="2700000" algn="ctr" rotWithShape="0">
              <a:srgbClr val="808080">
                <a:alpha val="50000"/>
              </a:srgbClr>
            </a:outerShdw>
          </a:effectLst>
        </p:spPr>
        <p:txBody>
          <a:bodyPr lIns="45720" tIns="44450" rIns="45720" bIns="44450" anchor="ctr" anchorCtr="1"/>
          <a:lstStyle/>
          <a:p>
            <a:pPr eaLnBrk="0" fontAlgn="auto" hangingPunct="0">
              <a:lnSpc>
                <a:spcPct val="85000"/>
              </a:lnSpc>
              <a:spcBef>
                <a:spcPct val="30000"/>
              </a:spcBef>
              <a:spcAft>
                <a:spcPts val="0"/>
              </a:spcAft>
              <a:defRPr/>
            </a:pPr>
            <a:r>
              <a:rPr kumimoji="0" lang="zh-TW" altLang="en-US" sz="2800" b="1" kern="0" dirty="0">
                <a:solidFill>
                  <a:srgbClr val="FFFFFF"/>
                </a:solidFill>
                <a:latin typeface="Arial" pitchFamily="34" charset="0"/>
                <a:ea typeface="標楷體" pitchFamily="65" charset="-120"/>
                <a:cs typeface="Arial" pitchFamily="34" charset="0"/>
              </a:rPr>
              <a:t>公司治理</a:t>
            </a:r>
            <a:r>
              <a:rPr kumimoji="0" lang="zh-TW" altLang="en-US" sz="2800" b="1" kern="0" dirty="0" smtClean="0">
                <a:solidFill>
                  <a:srgbClr val="FFFFFF"/>
                </a:solidFill>
                <a:latin typeface="Arial" pitchFamily="34" charset="0"/>
                <a:ea typeface="標楷體" pitchFamily="65" charset="-120"/>
                <a:cs typeface="Arial" pitchFamily="34" charset="0"/>
              </a:rPr>
              <a:t>評鑑之</a:t>
            </a:r>
            <a:r>
              <a:rPr kumimoji="0" lang="zh-TW" altLang="en-US" sz="2800" b="1" kern="0" dirty="0">
                <a:solidFill>
                  <a:srgbClr val="FFFFFF"/>
                </a:solidFill>
                <a:latin typeface="Arial" pitchFamily="34" charset="0"/>
                <a:ea typeface="標楷體" pitchFamily="65" charset="-120"/>
                <a:cs typeface="Arial" pitchFamily="34" charset="0"/>
              </a:rPr>
              <a:t>因應</a:t>
            </a:r>
          </a:p>
        </p:txBody>
      </p:sp>
      <p:sp>
        <p:nvSpPr>
          <p:cNvPr id="6" name="Rectangle 9"/>
          <p:cNvSpPr>
            <a:spLocks noChangeArrowheads="1"/>
          </p:cNvSpPr>
          <p:nvPr/>
        </p:nvSpPr>
        <p:spPr bwMode="gray">
          <a:xfrm>
            <a:off x="1619672" y="4095865"/>
            <a:ext cx="6083300" cy="905539"/>
          </a:xfrm>
          <a:prstGeom prst="rect">
            <a:avLst/>
          </a:prstGeom>
          <a:solidFill>
            <a:schemeClr val="bg1">
              <a:lumMod val="85000"/>
            </a:schemeClr>
          </a:solidFill>
          <a:ln w="25400" algn="ctr">
            <a:solidFill>
              <a:srgbClr val="C0C0C0"/>
            </a:solidFill>
            <a:miter lim="800000"/>
            <a:headEnd/>
            <a:tailEnd/>
          </a:ln>
          <a:effectLst>
            <a:outerShdw dist="107763" dir="2700000" algn="ctr" rotWithShape="0">
              <a:srgbClr val="808080">
                <a:alpha val="50000"/>
              </a:srgbClr>
            </a:outerShdw>
          </a:effectLst>
        </p:spPr>
        <p:txBody>
          <a:bodyPr lIns="45720" tIns="44450" rIns="45720" bIns="44450" anchor="ctr" anchorCtr="1"/>
          <a:lstStyle/>
          <a:p>
            <a:pPr algn="ctr" eaLnBrk="0" hangingPunct="0"/>
            <a:r>
              <a:rPr lang="zh-TW" altLang="en-US" sz="2800" b="1" dirty="0">
                <a:solidFill>
                  <a:srgbClr val="FEFFFF"/>
                </a:solidFill>
                <a:latin typeface="Arial" pitchFamily="34" charset="0"/>
                <a:ea typeface="標楷體" pitchFamily="65" charset="-120"/>
                <a:cs typeface="Arial" pitchFamily="34" charset="0"/>
              </a:rPr>
              <a:t>評鑑結果分析及效益</a:t>
            </a:r>
            <a:endParaRPr lang="en-US" altLang="zh-TW" sz="2800" b="1" dirty="0">
              <a:solidFill>
                <a:srgbClr val="FEFFFF"/>
              </a:solidFill>
              <a:latin typeface="Arial" pitchFamily="34" charset="0"/>
              <a:ea typeface="標楷體" pitchFamily="65" charset="-120"/>
              <a:cs typeface="Arial" pitchFamily="34" charset="0"/>
            </a:endParaRPr>
          </a:p>
        </p:txBody>
      </p:sp>
      <p:sp>
        <p:nvSpPr>
          <p:cNvPr id="7" name="Rectangle 10"/>
          <p:cNvSpPr>
            <a:spLocks noChangeArrowheads="1"/>
          </p:cNvSpPr>
          <p:nvPr/>
        </p:nvSpPr>
        <p:spPr bwMode="gray">
          <a:xfrm>
            <a:off x="1619672" y="5475789"/>
            <a:ext cx="6083300" cy="905539"/>
          </a:xfrm>
          <a:prstGeom prst="rect">
            <a:avLst/>
          </a:prstGeom>
          <a:solidFill>
            <a:srgbClr val="D97300"/>
          </a:solidFill>
          <a:ln w="25400" algn="ctr">
            <a:solidFill>
              <a:srgbClr val="C0C0C0"/>
            </a:solidFill>
            <a:miter lim="800000"/>
            <a:headEnd/>
            <a:tailEnd/>
          </a:ln>
          <a:effectLst>
            <a:outerShdw dist="107763" dir="2700000" algn="ctr" rotWithShape="0">
              <a:srgbClr val="808080">
                <a:alpha val="50000"/>
              </a:srgbClr>
            </a:outerShdw>
          </a:effectLst>
        </p:spPr>
        <p:txBody>
          <a:bodyPr lIns="45720" tIns="44450" rIns="45720" bIns="44450" anchor="ctr" anchorCtr="1"/>
          <a:lstStyle/>
          <a:p>
            <a:pPr eaLnBrk="0" fontAlgn="auto" hangingPunct="0">
              <a:lnSpc>
                <a:spcPct val="85000"/>
              </a:lnSpc>
              <a:spcBef>
                <a:spcPct val="30000"/>
              </a:spcBef>
              <a:spcAft>
                <a:spcPts val="0"/>
              </a:spcAft>
              <a:defRPr/>
            </a:pPr>
            <a:r>
              <a:rPr kumimoji="0" lang="zh-TW" altLang="en-US" sz="2800" b="1" kern="0" dirty="0" smtClean="0">
                <a:solidFill>
                  <a:srgbClr val="FFFFFF"/>
                </a:solidFill>
                <a:latin typeface="Arial" pitchFamily="34" charset="0"/>
                <a:ea typeface="標楷體" pitchFamily="65" charset="-120"/>
                <a:cs typeface="Arial" pitchFamily="34" charset="0"/>
              </a:rPr>
              <a:t>公司</a:t>
            </a:r>
            <a:r>
              <a:rPr kumimoji="0" lang="zh-TW" altLang="en-US" sz="2800" b="1" kern="0" dirty="0" smtClean="0">
                <a:solidFill>
                  <a:srgbClr val="FFFFFF"/>
                </a:solidFill>
                <a:latin typeface="Arial" pitchFamily="34" charset="0"/>
                <a:ea typeface="標楷體" pitchFamily="65" charset="-120"/>
                <a:cs typeface="Arial" pitchFamily="34" charset="0"/>
              </a:rPr>
              <a:t>治理法規動態</a:t>
            </a:r>
            <a:endParaRPr kumimoji="0" lang="zh-TW" altLang="en-US" sz="2800" b="1" kern="0" dirty="0" smtClean="0">
              <a:solidFill>
                <a:srgbClr val="FFFFFF"/>
              </a:solidFill>
              <a:latin typeface="Arial" pitchFamily="34" charset="0"/>
              <a:ea typeface="標楷體" pitchFamily="65" charset="-12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3A8CC481-1BE3-49CE-B9F5-2ACDE6A1EE83}" type="slidenum">
              <a:rPr lang="zh-TW" altLang="en-US" smtClean="0"/>
              <a:pPr>
                <a:defRPr/>
              </a:pPr>
              <a:t>3</a:t>
            </a:fld>
            <a:endParaRPr lang="zh-TW" altLang="en-US"/>
          </a:p>
        </p:txBody>
      </p:sp>
      <p:sp>
        <p:nvSpPr>
          <p:cNvPr id="4" name="Rectangle 7"/>
          <p:cNvSpPr>
            <a:spLocks noChangeArrowheads="1"/>
          </p:cNvSpPr>
          <p:nvPr/>
        </p:nvSpPr>
        <p:spPr bwMode="gray">
          <a:xfrm>
            <a:off x="1619672" y="1334645"/>
            <a:ext cx="6083300" cy="906909"/>
          </a:xfrm>
          <a:prstGeom prst="rect">
            <a:avLst/>
          </a:prstGeom>
          <a:solidFill>
            <a:srgbClr val="6399AB"/>
          </a:solidFill>
          <a:ln w="25400" algn="ctr">
            <a:solidFill>
              <a:srgbClr val="C0C0C0"/>
            </a:solidFill>
            <a:miter lim="800000"/>
            <a:headEnd/>
            <a:tailEnd/>
          </a:ln>
          <a:effectLst>
            <a:outerShdw dist="107763" dir="2700000" algn="ctr" rotWithShape="0">
              <a:srgbClr val="808080">
                <a:alpha val="50000"/>
              </a:srgbClr>
            </a:outerShdw>
          </a:effectLst>
        </p:spPr>
        <p:txBody>
          <a:bodyPr lIns="45720" tIns="44450" rIns="45720" bIns="44450" anchor="ctr" anchorCtr="1"/>
          <a:lstStyle/>
          <a:p>
            <a:pPr lvl="0" algn="ctr" eaLnBrk="0" hangingPunct="0"/>
            <a:r>
              <a:rPr kumimoji="0" lang="zh-TW" altLang="en-US" sz="2800" b="1" kern="0" dirty="0">
                <a:solidFill>
                  <a:srgbClr val="FFFFFF"/>
                </a:solidFill>
                <a:latin typeface="Arial" pitchFamily="34" charset="0"/>
                <a:ea typeface="標楷體" pitchFamily="65" charset="-120"/>
                <a:cs typeface="Arial" pitchFamily="34" charset="0"/>
              </a:rPr>
              <a:t>公司治理評鑑說明</a:t>
            </a:r>
            <a:endParaRPr kumimoji="0" lang="en-US" altLang="zh-TW" sz="2800" b="1" kern="0" dirty="0">
              <a:solidFill>
                <a:srgbClr val="FFFFFF"/>
              </a:solidFill>
              <a:latin typeface="Arial" pitchFamily="34" charset="0"/>
              <a:ea typeface="標楷體" pitchFamily="65" charset="-120"/>
              <a:cs typeface="Arial" pitchFamily="34" charset="0"/>
            </a:endParaRPr>
          </a:p>
        </p:txBody>
      </p:sp>
      <p:sp>
        <p:nvSpPr>
          <p:cNvPr id="5" name="Rectangle 8"/>
          <p:cNvSpPr>
            <a:spLocks noChangeArrowheads="1"/>
          </p:cNvSpPr>
          <p:nvPr/>
        </p:nvSpPr>
        <p:spPr bwMode="gray">
          <a:xfrm>
            <a:off x="1619672" y="2715940"/>
            <a:ext cx="6083300" cy="905539"/>
          </a:xfrm>
          <a:prstGeom prst="rect">
            <a:avLst/>
          </a:prstGeom>
          <a:solidFill>
            <a:schemeClr val="bg1">
              <a:lumMod val="85000"/>
            </a:schemeClr>
          </a:solidFill>
          <a:ln w="25400" algn="ctr">
            <a:solidFill>
              <a:srgbClr val="C0C0C0"/>
            </a:solidFill>
            <a:miter lim="800000"/>
            <a:headEnd/>
            <a:tailEnd/>
          </a:ln>
          <a:effectLst>
            <a:outerShdw dist="107763" dir="2700000" algn="ctr" rotWithShape="0">
              <a:srgbClr val="808080">
                <a:alpha val="50000"/>
              </a:srgbClr>
            </a:outerShdw>
          </a:effectLst>
        </p:spPr>
        <p:txBody>
          <a:bodyPr lIns="45720" tIns="44450" rIns="45720" bIns="44450" anchor="ctr" anchorCtr="1"/>
          <a:lstStyle/>
          <a:p>
            <a:pPr eaLnBrk="0" fontAlgn="auto" hangingPunct="0">
              <a:lnSpc>
                <a:spcPct val="85000"/>
              </a:lnSpc>
              <a:spcBef>
                <a:spcPct val="30000"/>
              </a:spcBef>
              <a:spcAft>
                <a:spcPts val="0"/>
              </a:spcAft>
              <a:defRPr/>
            </a:pPr>
            <a:r>
              <a:rPr kumimoji="0" lang="zh-TW" altLang="en-US" sz="2800" b="1" kern="0" dirty="0">
                <a:solidFill>
                  <a:srgbClr val="FFFFFF"/>
                </a:solidFill>
                <a:latin typeface="Arial" pitchFamily="34" charset="0"/>
                <a:ea typeface="標楷體" pitchFamily="65" charset="-120"/>
                <a:cs typeface="Arial" pitchFamily="34" charset="0"/>
              </a:rPr>
              <a:t>公司治理</a:t>
            </a:r>
            <a:r>
              <a:rPr kumimoji="0" lang="zh-TW" altLang="en-US" sz="2800" b="1" kern="0" dirty="0" smtClean="0">
                <a:solidFill>
                  <a:srgbClr val="FFFFFF"/>
                </a:solidFill>
                <a:latin typeface="Arial" pitchFamily="34" charset="0"/>
                <a:ea typeface="標楷體" pitchFamily="65" charset="-120"/>
                <a:cs typeface="Arial" pitchFamily="34" charset="0"/>
              </a:rPr>
              <a:t>評鑑之</a:t>
            </a:r>
            <a:r>
              <a:rPr kumimoji="0" lang="zh-TW" altLang="en-US" sz="2800" b="1" kern="0" dirty="0">
                <a:solidFill>
                  <a:srgbClr val="FFFFFF"/>
                </a:solidFill>
                <a:latin typeface="Arial" pitchFamily="34" charset="0"/>
                <a:ea typeface="標楷體" pitchFamily="65" charset="-120"/>
                <a:cs typeface="Arial" pitchFamily="34" charset="0"/>
              </a:rPr>
              <a:t>因應</a:t>
            </a:r>
          </a:p>
        </p:txBody>
      </p:sp>
      <p:sp>
        <p:nvSpPr>
          <p:cNvPr id="6" name="Rectangle 9"/>
          <p:cNvSpPr>
            <a:spLocks noChangeArrowheads="1"/>
          </p:cNvSpPr>
          <p:nvPr/>
        </p:nvSpPr>
        <p:spPr bwMode="gray">
          <a:xfrm>
            <a:off x="1619672" y="4095865"/>
            <a:ext cx="6083300" cy="905539"/>
          </a:xfrm>
          <a:prstGeom prst="rect">
            <a:avLst/>
          </a:prstGeom>
          <a:solidFill>
            <a:schemeClr val="bg1">
              <a:lumMod val="85000"/>
            </a:schemeClr>
          </a:solidFill>
          <a:ln w="25400" algn="ctr">
            <a:solidFill>
              <a:srgbClr val="C0C0C0"/>
            </a:solidFill>
            <a:miter lim="800000"/>
            <a:headEnd/>
            <a:tailEnd/>
          </a:ln>
          <a:effectLst>
            <a:outerShdw dist="107763" dir="2700000" algn="ctr" rotWithShape="0">
              <a:srgbClr val="808080">
                <a:alpha val="50000"/>
              </a:srgbClr>
            </a:outerShdw>
          </a:effectLst>
        </p:spPr>
        <p:txBody>
          <a:bodyPr lIns="45720" tIns="44450" rIns="45720" bIns="44450" anchor="ctr" anchorCtr="1"/>
          <a:lstStyle/>
          <a:p>
            <a:pPr algn="ctr" eaLnBrk="0" hangingPunct="0"/>
            <a:r>
              <a:rPr lang="zh-TW" altLang="en-US" sz="2800" b="1" dirty="0" smtClean="0">
                <a:solidFill>
                  <a:srgbClr val="FEFFFF"/>
                </a:solidFill>
                <a:latin typeface="Arial" pitchFamily="34" charset="0"/>
                <a:ea typeface="標楷體" pitchFamily="65" charset="-120"/>
                <a:cs typeface="Arial" pitchFamily="34" charset="0"/>
              </a:rPr>
              <a:t>評鑑結果分析及效益</a:t>
            </a:r>
            <a:endParaRPr lang="en-US" altLang="zh-TW" sz="2800" b="1" dirty="0" smtClean="0">
              <a:solidFill>
                <a:srgbClr val="FEFFFF"/>
              </a:solidFill>
              <a:latin typeface="Arial" pitchFamily="34" charset="0"/>
              <a:ea typeface="標楷體" pitchFamily="65" charset="-120"/>
              <a:cs typeface="Arial" pitchFamily="34" charset="0"/>
            </a:endParaRPr>
          </a:p>
        </p:txBody>
      </p:sp>
      <p:sp>
        <p:nvSpPr>
          <p:cNvPr id="7" name="Rectangle 10"/>
          <p:cNvSpPr>
            <a:spLocks noChangeArrowheads="1"/>
          </p:cNvSpPr>
          <p:nvPr/>
        </p:nvSpPr>
        <p:spPr bwMode="gray">
          <a:xfrm>
            <a:off x="1619672" y="5475789"/>
            <a:ext cx="6083300" cy="905539"/>
          </a:xfrm>
          <a:prstGeom prst="rect">
            <a:avLst/>
          </a:prstGeom>
          <a:solidFill>
            <a:schemeClr val="bg1">
              <a:lumMod val="85000"/>
            </a:schemeClr>
          </a:solidFill>
          <a:ln w="25400" algn="ctr">
            <a:solidFill>
              <a:srgbClr val="C0C0C0"/>
            </a:solidFill>
            <a:miter lim="800000"/>
            <a:headEnd/>
            <a:tailEnd/>
          </a:ln>
          <a:effectLst>
            <a:outerShdw dist="107763" dir="2700000" algn="ctr" rotWithShape="0">
              <a:srgbClr val="808080">
                <a:alpha val="50000"/>
              </a:srgbClr>
            </a:outerShdw>
          </a:effectLst>
        </p:spPr>
        <p:txBody>
          <a:bodyPr lIns="45720" tIns="44450" rIns="45720" bIns="44450" anchor="ctr" anchorCtr="1"/>
          <a:lstStyle/>
          <a:p>
            <a:pPr marL="0" marR="0" lvl="0" indent="0" defTabSz="914400" eaLnBrk="0" fontAlgn="auto" latinLnBrk="0" hangingPunct="0">
              <a:lnSpc>
                <a:spcPct val="85000"/>
              </a:lnSpc>
              <a:spcBef>
                <a:spcPct val="30000"/>
              </a:spcBef>
              <a:spcAft>
                <a:spcPts val="0"/>
              </a:spcAft>
              <a:buClrTx/>
              <a:buSzTx/>
              <a:buFontTx/>
              <a:buNone/>
              <a:tabLst/>
              <a:defRPr/>
            </a:pPr>
            <a:r>
              <a:rPr kumimoji="0" lang="zh-TW" altLang="en-US" sz="2800" b="1" kern="0" dirty="0">
                <a:solidFill>
                  <a:srgbClr val="FFFFFF"/>
                </a:solidFill>
                <a:latin typeface="Arial" pitchFamily="34" charset="0"/>
                <a:ea typeface="標楷體" pitchFamily="65" charset="-120"/>
                <a:cs typeface="Arial" pitchFamily="34" charset="0"/>
              </a:rPr>
              <a:t>公司治理法規動態</a:t>
            </a:r>
          </a:p>
        </p:txBody>
      </p:sp>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188640"/>
            <a:ext cx="2016224" cy="48195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75656" y="278228"/>
            <a:ext cx="5976664" cy="630492"/>
          </a:xfrm>
        </p:spPr>
        <p:txBody>
          <a:bodyPr anchor="t">
            <a:noAutofit/>
          </a:bodyPr>
          <a:lstStyle/>
          <a:p>
            <a:pPr algn="ctr" eaLnBrk="1" hangingPunct="1">
              <a:defRPr/>
            </a:pPr>
            <a:r>
              <a:rPr lang="zh-TW" altLang="en-US" sz="3600" dirty="0" smtClean="0"/>
              <a:t>我國公司治理進程</a:t>
            </a:r>
            <a:endParaRPr lang="zh-TW" altLang="en-US" sz="3600" dirty="0"/>
          </a:p>
        </p:txBody>
      </p:sp>
      <p:sp>
        <p:nvSpPr>
          <p:cNvPr id="10" name="投影片編號版面配置區 9"/>
          <p:cNvSpPr>
            <a:spLocks noGrp="1"/>
          </p:cNvSpPr>
          <p:nvPr>
            <p:ph type="sldNum" sz="quarter" idx="12"/>
          </p:nvPr>
        </p:nvSpPr>
        <p:spPr/>
        <p:txBody>
          <a:bodyPr/>
          <a:lstStyle/>
          <a:p>
            <a:pPr>
              <a:defRPr/>
            </a:pPr>
            <a:fld id="{1B083FA3-3556-4A71-9E31-0904C8F6ABA1}" type="slidenum">
              <a:rPr lang="zh-TW" altLang="en-US"/>
              <a:pPr>
                <a:defRPr/>
              </a:pPr>
              <a:t>30</a:t>
            </a:fld>
            <a:endParaRPr lang="zh-TW" altLang="en-US"/>
          </a:p>
        </p:txBody>
      </p:sp>
      <p:sp>
        <p:nvSpPr>
          <p:cNvPr id="9" name="手繪多邊形 8"/>
          <p:cNvSpPr/>
          <p:nvPr/>
        </p:nvSpPr>
        <p:spPr>
          <a:xfrm>
            <a:off x="179388" y="1039813"/>
            <a:ext cx="2592412" cy="804862"/>
          </a:xfrm>
          <a:custGeom>
            <a:avLst/>
            <a:gdLst>
              <a:gd name="connsiteX0" fmla="*/ 0 w 2582407"/>
              <a:gd name="connsiteY0" fmla="*/ 0 h 1032963"/>
              <a:gd name="connsiteX1" fmla="*/ 2582407 w 2582407"/>
              <a:gd name="connsiteY1" fmla="*/ 0 h 1032963"/>
              <a:gd name="connsiteX2" fmla="*/ 2582407 w 2582407"/>
              <a:gd name="connsiteY2" fmla="*/ 1032963 h 1032963"/>
              <a:gd name="connsiteX3" fmla="*/ 0 w 2582407"/>
              <a:gd name="connsiteY3" fmla="*/ 1032963 h 1032963"/>
              <a:gd name="connsiteX4" fmla="*/ 0 w 2582407"/>
              <a:gd name="connsiteY4" fmla="*/ 0 h 1032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2407" h="1032963">
                <a:moveTo>
                  <a:pt x="0" y="0"/>
                </a:moveTo>
                <a:lnTo>
                  <a:pt x="2582407" y="0"/>
                </a:lnTo>
                <a:lnTo>
                  <a:pt x="2582407" y="1032963"/>
                </a:lnTo>
                <a:lnTo>
                  <a:pt x="0" y="1032963"/>
                </a:lnTo>
                <a:lnTo>
                  <a:pt x="0" y="0"/>
                </a:lnTo>
                <a:close/>
              </a:path>
            </a:pathLst>
          </a:custGeom>
        </p:spPr>
        <p:style>
          <a:lnRef idx="1">
            <a:schemeClr val="accent2">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lIns="199136" tIns="113792" rIns="199136" bIns="113792" spcCol="1270" anchor="ctr"/>
          <a:lstStyle/>
          <a:p>
            <a:pPr algn="ctr" defTabSz="1244600">
              <a:lnSpc>
                <a:spcPts val="2400"/>
              </a:lnSpc>
              <a:spcAft>
                <a:spcPct val="35000"/>
              </a:spcAft>
              <a:defRPr/>
            </a:pPr>
            <a:r>
              <a:rPr lang="zh-TW" altLang="en-US" sz="2400" b="1" dirty="0">
                <a:effectLst>
                  <a:outerShdw blurRad="38100" dist="38100" dir="2700000" algn="tl">
                    <a:srgbClr val="000000">
                      <a:alpha val="43137"/>
                    </a:srgbClr>
                  </a:outerShdw>
                </a:effectLst>
                <a:latin typeface="標楷體" pitchFamily="65" charset="-120"/>
                <a:ea typeface="標楷體" pitchFamily="65" charset="-120"/>
              </a:rPr>
              <a:t>獨立董事</a:t>
            </a:r>
            <a:endParaRPr lang="en-US" altLang="zh-TW" sz="2400" b="1" dirty="0">
              <a:effectLst>
                <a:outerShdw blurRad="38100" dist="38100" dir="2700000" algn="tl">
                  <a:srgbClr val="000000">
                    <a:alpha val="43137"/>
                  </a:srgbClr>
                </a:outerShdw>
              </a:effectLst>
              <a:latin typeface="標楷體" pitchFamily="65" charset="-120"/>
              <a:ea typeface="標楷體" pitchFamily="65" charset="-120"/>
            </a:endParaRPr>
          </a:p>
          <a:p>
            <a:pPr algn="ctr" defTabSz="1244600">
              <a:lnSpc>
                <a:spcPts val="2400"/>
              </a:lnSpc>
              <a:spcAft>
                <a:spcPct val="35000"/>
              </a:spcAft>
              <a:defRPr/>
            </a:pPr>
            <a:r>
              <a:rPr lang="en-US" altLang="zh-TW" b="1" dirty="0" smtClean="0">
                <a:effectLst>
                  <a:outerShdw blurRad="38100" dist="38100" dir="2700000" algn="tl">
                    <a:srgbClr val="000000">
                      <a:alpha val="43137"/>
                    </a:srgbClr>
                  </a:outerShdw>
                </a:effectLst>
                <a:latin typeface="標楷體" pitchFamily="65" charset="-120"/>
                <a:ea typeface="標楷體" pitchFamily="65" charset="-120"/>
              </a:rPr>
              <a:t>(106</a:t>
            </a:r>
            <a:r>
              <a:rPr lang="zh-TW" altLang="en-US" b="1" dirty="0" smtClean="0">
                <a:effectLst>
                  <a:outerShdw blurRad="38100" dist="38100" dir="2700000" algn="tl">
                    <a:srgbClr val="000000">
                      <a:alpha val="43137"/>
                    </a:srgbClr>
                  </a:outerShdw>
                </a:effectLst>
                <a:latin typeface="標楷體" pitchFamily="65" charset="-120"/>
                <a:ea typeface="標楷體" pitchFamily="65" charset="-120"/>
              </a:rPr>
              <a:t>年前</a:t>
            </a:r>
            <a:r>
              <a:rPr lang="zh-TW" altLang="en-US" b="1" dirty="0">
                <a:effectLst>
                  <a:outerShdw blurRad="38100" dist="38100" dir="2700000" algn="tl">
                    <a:srgbClr val="000000">
                      <a:alpha val="43137"/>
                    </a:srgbClr>
                  </a:outerShdw>
                </a:effectLst>
                <a:latin typeface="標楷體" pitchFamily="65" charset="-120"/>
                <a:ea typeface="標楷體" pitchFamily="65" charset="-120"/>
              </a:rPr>
              <a:t>完成</a:t>
            </a:r>
            <a:r>
              <a:rPr lang="en-US" altLang="zh-TW" b="1" dirty="0">
                <a:effectLst>
                  <a:outerShdw blurRad="38100" dist="38100" dir="2700000" algn="tl">
                    <a:srgbClr val="000000">
                      <a:alpha val="43137"/>
                    </a:srgbClr>
                  </a:outerShdw>
                </a:effectLst>
                <a:latin typeface="標楷體" pitchFamily="65" charset="-120"/>
                <a:ea typeface="標楷體" pitchFamily="65" charset="-120"/>
              </a:rPr>
              <a:t>)</a:t>
            </a:r>
            <a:endParaRPr lang="zh-TW" altLang="en-US" b="1" dirty="0">
              <a:effectLst>
                <a:outerShdw blurRad="38100" dist="38100" dir="2700000" algn="tl">
                  <a:srgbClr val="000000">
                    <a:alpha val="43137"/>
                  </a:srgbClr>
                </a:outerShdw>
              </a:effectLst>
              <a:latin typeface="標楷體" pitchFamily="65" charset="-120"/>
              <a:ea typeface="標楷體" pitchFamily="65" charset="-120"/>
            </a:endParaRPr>
          </a:p>
        </p:txBody>
      </p:sp>
      <p:sp>
        <p:nvSpPr>
          <p:cNvPr id="11" name="手繪多邊形 10"/>
          <p:cNvSpPr/>
          <p:nvPr/>
        </p:nvSpPr>
        <p:spPr>
          <a:xfrm>
            <a:off x="179388" y="1844675"/>
            <a:ext cx="2592412" cy="1500188"/>
          </a:xfrm>
          <a:custGeom>
            <a:avLst/>
            <a:gdLst>
              <a:gd name="connsiteX0" fmla="*/ 0 w 2582407"/>
              <a:gd name="connsiteY0" fmla="*/ 0 h 2810879"/>
              <a:gd name="connsiteX1" fmla="*/ 2582407 w 2582407"/>
              <a:gd name="connsiteY1" fmla="*/ 0 h 2810879"/>
              <a:gd name="connsiteX2" fmla="*/ 2582407 w 2582407"/>
              <a:gd name="connsiteY2" fmla="*/ 2810879 h 2810879"/>
              <a:gd name="connsiteX3" fmla="*/ 0 w 2582407"/>
              <a:gd name="connsiteY3" fmla="*/ 2810879 h 2810879"/>
              <a:gd name="connsiteX4" fmla="*/ 0 w 2582407"/>
              <a:gd name="connsiteY4" fmla="*/ 0 h 2810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2407" h="2810879">
                <a:moveTo>
                  <a:pt x="0" y="0"/>
                </a:moveTo>
                <a:lnTo>
                  <a:pt x="2582407" y="0"/>
                </a:lnTo>
                <a:lnTo>
                  <a:pt x="2582407" y="2810879"/>
                </a:lnTo>
                <a:lnTo>
                  <a:pt x="0" y="2810879"/>
                </a:lnTo>
                <a:lnTo>
                  <a:pt x="0" y="0"/>
                </a:lnTo>
                <a:close/>
              </a:path>
            </a:pathLst>
          </a:custGeom>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lIns="128016" tIns="128016" rIns="170688" bIns="192024" spcCol="1270"/>
          <a:lstStyle/>
          <a:p>
            <a:pPr marL="228600" lvl="1" indent="-228600" defTabSz="1066800">
              <a:lnSpc>
                <a:spcPct val="90000"/>
              </a:lnSpc>
              <a:spcAft>
                <a:spcPct val="15000"/>
              </a:spcAft>
              <a:buFontTx/>
              <a:buChar char="••"/>
              <a:defRPr/>
            </a:pPr>
            <a:r>
              <a:rPr lang="zh-TW" altLang="en-US" sz="2200" dirty="0">
                <a:effectLst>
                  <a:outerShdw blurRad="38100" dist="38100" dir="2700000" algn="tl">
                    <a:srgbClr val="000000">
                      <a:alpha val="43137"/>
                    </a:srgbClr>
                  </a:outerShdw>
                </a:effectLst>
                <a:latin typeface="標楷體" pitchFamily="65" charset="-120"/>
                <a:ea typeface="標楷體" pitchFamily="65" charset="-120"/>
              </a:rPr>
              <a:t>全體</a:t>
            </a:r>
            <a:r>
              <a:rPr lang="zh-TW" altLang="en-US" sz="2200" dirty="0" smtClean="0">
                <a:effectLst>
                  <a:outerShdw blurRad="38100" dist="38100" dir="2700000" algn="tl">
                    <a:srgbClr val="000000">
                      <a:alpha val="43137"/>
                    </a:srgbClr>
                  </a:outerShdw>
                </a:effectLst>
                <a:latin typeface="標楷體" pitchFamily="65" charset="-120"/>
                <a:ea typeface="標楷體" pitchFamily="65" charset="-120"/>
              </a:rPr>
              <a:t>上市櫃公司</a:t>
            </a:r>
            <a:endParaRPr lang="zh-TW" altLang="en-US" sz="2200" dirty="0">
              <a:effectLst>
                <a:outerShdw blurRad="38100" dist="38100" dir="2700000" algn="tl">
                  <a:srgbClr val="000000">
                    <a:alpha val="43137"/>
                  </a:srgbClr>
                </a:outerShdw>
              </a:effectLst>
              <a:latin typeface="標楷體" pitchFamily="65" charset="-120"/>
              <a:ea typeface="標楷體" pitchFamily="65" charset="-120"/>
            </a:endParaRPr>
          </a:p>
          <a:p>
            <a:pPr marL="228600" lvl="1" indent="-228600" defTabSz="1066800">
              <a:lnSpc>
                <a:spcPct val="90000"/>
              </a:lnSpc>
              <a:spcAft>
                <a:spcPct val="15000"/>
              </a:spcAft>
              <a:buFontTx/>
              <a:buChar char="••"/>
              <a:defRPr/>
            </a:pPr>
            <a:r>
              <a:rPr lang="zh-TW" altLang="en-US" sz="2200" dirty="0">
                <a:effectLst>
                  <a:outerShdw blurRad="38100" dist="38100" dir="2700000" algn="tl">
                    <a:srgbClr val="000000">
                      <a:alpha val="43137"/>
                    </a:srgbClr>
                  </a:outerShdw>
                </a:effectLst>
                <a:latin typeface="標楷體" pitchFamily="65" charset="-120"/>
                <a:ea typeface="標楷體" pitchFamily="65" charset="-120"/>
              </a:rPr>
              <a:t>至少兩席且不</a:t>
            </a:r>
            <a:r>
              <a:rPr lang="zh-TW" altLang="en-US" sz="2200" dirty="0" smtClean="0">
                <a:effectLst>
                  <a:outerShdw blurRad="38100" dist="38100" dir="2700000" algn="tl">
                    <a:srgbClr val="000000">
                      <a:alpha val="43137"/>
                    </a:srgbClr>
                  </a:outerShdw>
                </a:effectLst>
                <a:latin typeface="標楷體" pitchFamily="65" charset="-120"/>
                <a:ea typeface="標楷體" pitchFamily="65" charset="-120"/>
              </a:rPr>
              <a:t>低</a:t>
            </a:r>
            <a:endParaRPr lang="en-US" altLang="zh-TW" sz="2200" dirty="0" smtClean="0">
              <a:effectLst>
                <a:outerShdw blurRad="38100" dist="38100" dir="2700000" algn="tl">
                  <a:srgbClr val="000000">
                    <a:alpha val="43137"/>
                  </a:srgbClr>
                </a:outerShdw>
              </a:effectLst>
              <a:latin typeface="標楷體" pitchFamily="65" charset="-120"/>
              <a:ea typeface="標楷體" pitchFamily="65" charset="-120"/>
            </a:endParaRPr>
          </a:p>
          <a:p>
            <a:pPr marL="228600" lvl="1" indent="-228600" defTabSz="1066800">
              <a:lnSpc>
                <a:spcPct val="90000"/>
              </a:lnSpc>
              <a:spcAft>
                <a:spcPct val="15000"/>
              </a:spcAft>
              <a:defRPr/>
            </a:pPr>
            <a:r>
              <a:rPr lang="en-US" altLang="zh-TW" sz="2200" dirty="0" smtClean="0">
                <a:effectLst>
                  <a:outerShdw blurRad="38100" dist="38100" dir="2700000" algn="tl">
                    <a:srgbClr val="000000">
                      <a:alpha val="43137"/>
                    </a:srgbClr>
                  </a:outerShdw>
                </a:effectLst>
                <a:latin typeface="標楷體" pitchFamily="65" charset="-120"/>
                <a:ea typeface="標楷體" pitchFamily="65" charset="-120"/>
              </a:rPr>
              <a:t>  </a:t>
            </a:r>
            <a:r>
              <a:rPr lang="zh-TW" altLang="en-US" sz="2200" dirty="0" smtClean="0">
                <a:effectLst>
                  <a:outerShdw blurRad="38100" dist="38100" dir="2700000" algn="tl">
                    <a:srgbClr val="000000">
                      <a:alpha val="43137"/>
                    </a:srgbClr>
                  </a:outerShdw>
                </a:effectLst>
                <a:latin typeface="標楷體" pitchFamily="65" charset="-120"/>
                <a:ea typeface="標楷體" pitchFamily="65" charset="-120"/>
              </a:rPr>
              <a:t>於</a:t>
            </a:r>
            <a:r>
              <a:rPr lang="zh-TW" altLang="en-US" sz="2200" dirty="0">
                <a:effectLst>
                  <a:outerShdw blurRad="38100" dist="38100" dir="2700000" algn="tl">
                    <a:srgbClr val="000000">
                      <a:alpha val="43137"/>
                    </a:srgbClr>
                  </a:outerShdw>
                </a:effectLst>
                <a:latin typeface="標楷體" pitchFamily="65" charset="-120"/>
                <a:ea typeface="標楷體" pitchFamily="65" charset="-120"/>
              </a:rPr>
              <a:t>董事席次</a:t>
            </a:r>
            <a:r>
              <a:rPr lang="zh-TW" altLang="en-US" sz="2200" dirty="0" smtClean="0">
                <a:effectLst>
                  <a:outerShdw blurRad="38100" dist="38100" dir="2700000" algn="tl">
                    <a:srgbClr val="000000">
                      <a:alpha val="43137"/>
                    </a:srgbClr>
                  </a:outerShdw>
                </a:effectLst>
                <a:latin typeface="標楷體" pitchFamily="65" charset="-120"/>
                <a:ea typeface="標楷體" pitchFamily="65" charset="-120"/>
              </a:rPr>
              <a:t>五分</a:t>
            </a:r>
            <a:endParaRPr lang="en-US" altLang="zh-TW" sz="2200" dirty="0" smtClean="0">
              <a:effectLst>
                <a:outerShdw blurRad="38100" dist="38100" dir="2700000" algn="tl">
                  <a:srgbClr val="000000">
                    <a:alpha val="43137"/>
                  </a:srgbClr>
                </a:outerShdw>
              </a:effectLst>
              <a:latin typeface="標楷體" pitchFamily="65" charset="-120"/>
              <a:ea typeface="標楷體" pitchFamily="65" charset="-120"/>
            </a:endParaRPr>
          </a:p>
          <a:p>
            <a:pPr marL="228600" lvl="1" indent="-228600" defTabSz="1066800">
              <a:lnSpc>
                <a:spcPct val="90000"/>
              </a:lnSpc>
              <a:spcAft>
                <a:spcPct val="15000"/>
              </a:spcAft>
              <a:defRPr/>
            </a:pPr>
            <a:r>
              <a:rPr lang="en-US" altLang="zh-TW" sz="2200" dirty="0" smtClean="0">
                <a:effectLst>
                  <a:outerShdw blurRad="38100" dist="38100" dir="2700000" algn="tl">
                    <a:srgbClr val="000000">
                      <a:alpha val="43137"/>
                    </a:srgbClr>
                  </a:outerShdw>
                </a:effectLst>
                <a:latin typeface="標楷體" pitchFamily="65" charset="-120"/>
                <a:ea typeface="標楷體" pitchFamily="65" charset="-120"/>
              </a:rPr>
              <a:t>  </a:t>
            </a:r>
            <a:r>
              <a:rPr lang="zh-TW" altLang="en-US" sz="2200" dirty="0" smtClean="0">
                <a:effectLst>
                  <a:outerShdw blurRad="38100" dist="38100" dir="2700000" algn="tl">
                    <a:srgbClr val="000000">
                      <a:alpha val="43137"/>
                    </a:srgbClr>
                  </a:outerShdw>
                </a:effectLst>
                <a:latin typeface="標楷體" pitchFamily="65" charset="-120"/>
                <a:ea typeface="標楷體" pitchFamily="65" charset="-120"/>
              </a:rPr>
              <a:t>之</a:t>
            </a:r>
            <a:r>
              <a:rPr lang="zh-TW" altLang="en-US" sz="2200" dirty="0">
                <a:effectLst>
                  <a:outerShdw blurRad="38100" dist="38100" dir="2700000" algn="tl">
                    <a:srgbClr val="000000">
                      <a:alpha val="43137"/>
                    </a:srgbClr>
                  </a:outerShdw>
                </a:effectLst>
                <a:latin typeface="標楷體" pitchFamily="65" charset="-120"/>
                <a:ea typeface="標楷體" pitchFamily="65" charset="-120"/>
              </a:rPr>
              <a:t>一</a:t>
            </a:r>
          </a:p>
        </p:txBody>
      </p:sp>
      <p:sp>
        <p:nvSpPr>
          <p:cNvPr id="12" name="手繪多邊形 11"/>
          <p:cNvSpPr/>
          <p:nvPr/>
        </p:nvSpPr>
        <p:spPr>
          <a:xfrm>
            <a:off x="3059832" y="1052736"/>
            <a:ext cx="2592288" cy="804862"/>
          </a:xfrm>
          <a:custGeom>
            <a:avLst/>
            <a:gdLst>
              <a:gd name="connsiteX0" fmla="*/ 0 w 2817613"/>
              <a:gd name="connsiteY0" fmla="*/ 0 h 1032963"/>
              <a:gd name="connsiteX1" fmla="*/ 2817613 w 2817613"/>
              <a:gd name="connsiteY1" fmla="*/ 0 h 1032963"/>
              <a:gd name="connsiteX2" fmla="*/ 2817613 w 2817613"/>
              <a:gd name="connsiteY2" fmla="*/ 1032963 h 1032963"/>
              <a:gd name="connsiteX3" fmla="*/ 0 w 2817613"/>
              <a:gd name="connsiteY3" fmla="*/ 1032963 h 1032963"/>
              <a:gd name="connsiteX4" fmla="*/ 0 w 2817613"/>
              <a:gd name="connsiteY4" fmla="*/ 0 h 1032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7613" h="1032963">
                <a:moveTo>
                  <a:pt x="0" y="0"/>
                </a:moveTo>
                <a:lnTo>
                  <a:pt x="2817613" y="0"/>
                </a:lnTo>
                <a:lnTo>
                  <a:pt x="2817613" y="1032963"/>
                </a:lnTo>
                <a:lnTo>
                  <a:pt x="0" y="1032963"/>
                </a:lnTo>
                <a:lnTo>
                  <a:pt x="0" y="0"/>
                </a:lnTo>
                <a:close/>
              </a:path>
            </a:pathLst>
          </a:custGeom>
        </p:spPr>
        <p:style>
          <a:lnRef idx="1">
            <a:schemeClr val="accent3">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lIns="199136" tIns="113792" rIns="199136" bIns="113792" spcCol="1270" anchor="ctr"/>
          <a:lstStyle/>
          <a:p>
            <a:pPr algn="ctr" defTabSz="1244600">
              <a:lnSpc>
                <a:spcPts val="2400"/>
              </a:lnSpc>
              <a:spcAft>
                <a:spcPct val="35000"/>
              </a:spcAft>
              <a:defRPr/>
            </a:pPr>
            <a:r>
              <a:rPr lang="zh-TW" altLang="en-US" sz="2400" b="1" dirty="0">
                <a:effectLst>
                  <a:outerShdw blurRad="38100" dist="38100" dir="2700000" algn="tl">
                    <a:srgbClr val="000000">
                      <a:alpha val="43137"/>
                    </a:srgbClr>
                  </a:outerShdw>
                </a:effectLst>
                <a:latin typeface="標楷體" pitchFamily="65" charset="-120"/>
                <a:ea typeface="標楷體" pitchFamily="65" charset="-120"/>
              </a:rPr>
              <a:t>審計委員會</a:t>
            </a:r>
            <a:endParaRPr lang="en-US" altLang="zh-TW" sz="2400" b="1" dirty="0">
              <a:effectLst>
                <a:outerShdw blurRad="38100" dist="38100" dir="2700000" algn="tl">
                  <a:srgbClr val="000000">
                    <a:alpha val="43137"/>
                  </a:srgbClr>
                </a:outerShdw>
              </a:effectLst>
              <a:latin typeface="標楷體" pitchFamily="65" charset="-120"/>
              <a:ea typeface="標楷體" pitchFamily="65" charset="-120"/>
            </a:endParaRPr>
          </a:p>
          <a:p>
            <a:pPr algn="ctr" defTabSz="1244600">
              <a:lnSpc>
                <a:spcPts val="2400"/>
              </a:lnSpc>
              <a:spcAft>
                <a:spcPct val="35000"/>
              </a:spcAft>
              <a:defRPr/>
            </a:pPr>
            <a:r>
              <a:rPr lang="en-US" altLang="zh-TW" b="1" dirty="0" smtClean="0">
                <a:effectLst>
                  <a:outerShdw blurRad="38100" dist="38100" dir="2700000" algn="tl">
                    <a:srgbClr val="000000">
                      <a:alpha val="43137"/>
                    </a:srgbClr>
                  </a:outerShdw>
                </a:effectLst>
                <a:latin typeface="標楷體" pitchFamily="65" charset="-120"/>
                <a:ea typeface="標楷體" pitchFamily="65" charset="-120"/>
              </a:rPr>
              <a:t>(106</a:t>
            </a:r>
            <a:r>
              <a:rPr lang="zh-TW" altLang="en-US" b="1" dirty="0" smtClean="0">
                <a:effectLst>
                  <a:outerShdw blurRad="38100" dist="38100" dir="2700000" algn="tl">
                    <a:srgbClr val="000000">
                      <a:alpha val="43137"/>
                    </a:srgbClr>
                  </a:outerShdw>
                </a:effectLst>
                <a:latin typeface="標楷體" pitchFamily="65" charset="-120"/>
                <a:ea typeface="標楷體" pitchFamily="65" charset="-120"/>
              </a:rPr>
              <a:t>年前</a:t>
            </a:r>
            <a:r>
              <a:rPr lang="zh-TW" altLang="en-US" b="1" dirty="0">
                <a:effectLst>
                  <a:outerShdw blurRad="38100" dist="38100" dir="2700000" algn="tl">
                    <a:srgbClr val="000000">
                      <a:alpha val="43137"/>
                    </a:srgbClr>
                  </a:outerShdw>
                </a:effectLst>
                <a:latin typeface="標楷體" pitchFamily="65" charset="-120"/>
                <a:ea typeface="標楷體" pitchFamily="65" charset="-120"/>
              </a:rPr>
              <a:t>完成</a:t>
            </a:r>
            <a:r>
              <a:rPr lang="en-US" altLang="zh-TW" b="1" dirty="0">
                <a:effectLst>
                  <a:outerShdw blurRad="38100" dist="38100" dir="2700000" algn="tl">
                    <a:srgbClr val="000000">
                      <a:alpha val="43137"/>
                    </a:srgbClr>
                  </a:outerShdw>
                </a:effectLst>
                <a:latin typeface="標楷體" pitchFamily="65" charset="-120"/>
                <a:ea typeface="標楷體" pitchFamily="65" charset="-120"/>
              </a:rPr>
              <a:t>)</a:t>
            </a:r>
            <a:endParaRPr lang="zh-TW" altLang="en-US" b="1" dirty="0">
              <a:effectLst>
                <a:outerShdw blurRad="38100" dist="38100" dir="2700000" algn="tl">
                  <a:srgbClr val="000000">
                    <a:alpha val="43137"/>
                  </a:srgbClr>
                </a:outerShdw>
              </a:effectLst>
              <a:latin typeface="標楷體" pitchFamily="65" charset="-120"/>
              <a:ea typeface="標楷體" pitchFamily="65" charset="-120"/>
            </a:endParaRPr>
          </a:p>
        </p:txBody>
      </p:sp>
      <p:sp>
        <p:nvSpPr>
          <p:cNvPr id="13" name="手繪多邊形 12"/>
          <p:cNvSpPr/>
          <p:nvPr/>
        </p:nvSpPr>
        <p:spPr>
          <a:xfrm>
            <a:off x="3059832" y="1844897"/>
            <a:ext cx="2592288" cy="1512317"/>
          </a:xfrm>
          <a:custGeom>
            <a:avLst/>
            <a:gdLst>
              <a:gd name="connsiteX0" fmla="*/ 0 w 2817871"/>
              <a:gd name="connsiteY0" fmla="*/ 0 h 2810879"/>
              <a:gd name="connsiteX1" fmla="*/ 2817871 w 2817871"/>
              <a:gd name="connsiteY1" fmla="*/ 0 h 2810879"/>
              <a:gd name="connsiteX2" fmla="*/ 2817871 w 2817871"/>
              <a:gd name="connsiteY2" fmla="*/ 2810879 h 2810879"/>
              <a:gd name="connsiteX3" fmla="*/ 0 w 2817871"/>
              <a:gd name="connsiteY3" fmla="*/ 2810879 h 2810879"/>
              <a:gd name="connsiteX4" fmla="*/ 0 w 2817871"/>
              <a:gd name="connsiteY4" fmla="*/ 0 h 2810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7871" h="2810879">
                <a:moveTo>
                  <a:pt x="0" y="0"/>
                </a:moveTo>
                <a:lnTo>
                  <a:pt x="2817871" y="0"/>
                </a:lnTo>
                <a:lnTo>
                  <a:pt x="2817871" y="2810879"/>
                </a:lnTo>
                <a:lnTo>
                  <a:pt x="0" y="2810879"/>
                </a:lnTo>
                <a:lnTo>
                  <a:pt x="0" y="0"/>
                </a:lnTo>
                <a:close/>
              </a:path>
            </a:pathLst>
          </a:custGeom>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lIns="128016" tIns="128016" rIns="170688" bIns="192024"/>
          <a:lstStyle/>
          <a:p>
            <a:pPr marL="228600" lvl="1" indent="-228600" defTabSz="1066800">
              <a:lnSpc>
                <a:spcPct val="90000"/>
              </a:lnSpc>
              <a:spcAft>
                <a:spcPct val="15000"/>
              </a:spcAft>
              <a:buFontTx/>
              <a:buChar char="•"/>
              <a:defRPr/>
            </a:pPr>
            <a:r>
              <a:rPr lang="zh-TW" altLang="en-US" sz="2200" dirty="0">
                <a:solidFill>
                  <a:srgbClr val="000000"/>
                </a:solidFill>
                <a:effectLst>
                  <a:outerShdw blurRad="38100" dist="38100" dir="2700000" algn="tl">
                    <a:srgbClr val="FFFFFF"/>
                  </a:outerShdw>
                </a:effectLst>
                <a:latin typeface="標楷體" pitchFamily="65" charset="-120"/>
                <a:ea typeface="標楷體" pitchFamily="65" charset="-120"/>
              </a:rPr>
              <a:t>金融業及</a:t>
            </a:r>
            <a:r>
              <a:rPr lang="zh-TW" altLang="en-US" sz="2200" dirty="0" smtClean="0">
                <a:solidFill>
                  <a:srgbClr val="000000"/>
                </a:solidFill>
                <a:effectLst>
                  <a:outerShdw blurRad="38100" dist="38100" dir="2700000" algn="tl">
                    <a:srgbClr val="FFFFFF"/>
                  </a:outerShdw>
                </a:effectLst>
                <a:latin typeface="標楷體" pitchFamily="65" charset="-120"/>
                <a:ea typeface="標楷體" pitchFamily="65" charset="-120"/>
              </a:rPr>
              <a:t>資本額</a:t>
            </a:r>
            <a:r>
              <a:rPr lang="en-US" altLang="zh-TW" sz="2200" dirty="0" smtClean="0">
                <a:solidFill>
                  <a:srgbClr val="000000"/>
                </a:solidFill>
                <a:effectLst>
                  <a:outerShdw blurRad="38100" dist="38100" dir="2700000" algn="tl">
                    <a:srgbClr val="FFFFFF"/>
                  </a:outerShdw>
                </a:effectLst>
                <a:latin typeface="標楷體" pitchFamily="65" charset="-120"/>
                <a:ea typeface="標楷體" pitchFamily="65" charset="-120"/>
              </a:rPr>
              <a:t>100</a:t>
            </a:r>
            <a:r>
              <a:rPr lang="zh-TW" altLang="en-US" sz="2200" dirty="0">
                <a:solidFill>
                  <a:srgbClr val="000000"/>
                </a:solidFill>
                <a:effectLst>
                  <a:outerShdw blurRad="38100" dist="38100" dir="2700000" algn="tl">
                    <a:srgbClr val="FFFFFF"/>
                  </a:outerShdw>
                </a:effectLst>
                <a:latin typeface="標楷體" pitchFamily="65" charset="-120"/>
                <a:ea typeface="標楷體" pitchFamily="65" charset="-120"/>
              </a:rPr>
              <a:t>億元以上之</a:t>
            </a:r>
            <a:r>
              <a:rPr lang="zh-TW" altLang="en-US" sz="2200" dirty="0" smtClean="0">
                <a:solidFill>
                  <a:srgbClr val="000000"/>
                </a:solidFill>
                <a:effectLst>
                  <a:outerShdw blurRad="38100" dist="38100" dir="2700000" algn="tl">
                    <a:srgbClr val="FFFFFF"/>
                  </a:outerShdw>
                </a:effectLst>
                <a:latin typeface="標楷體" pitchFamily="65" charset="-120"/>
                <a:ea typeface="標楷體" pitchFamily="65" charset="-120"/>
              </a:rPr>
              <a:t>上市櫃公司</a:t>
            </a:r>
            <a:endParaRPr lang="en-US" altLang="zh-TW" sz="2200" dirty="0">
              <a:solidFill>
                <a:srgbClr val="000000"/>
              </a:solidFill>
              <a:effectLst>
                <a:outerShdw blurRad="38100" dist="38100" dir="2700000" algn="tl">
                  <a:srgbClr val="FFFFFF"/>
                </a:outerShdw>
              </a:effectLst>
              <a:latin typeface="標楷體" pitchFamily="65" charset="-120"/>
              <a:ea typeface="標楷體" pitchFamily="65" charset="-120"/>
            </a:endParaRPr>
          </a:p>
          <a:p>
            <a:pPr marL="228600" lvl="1" indent="-228600" defTabSz="1066800">
              <a:lnSpc>
                <a:spcPct val="90000"/>
              </a:lnSpc>
              <a:spcAft>
                <a:spcPct val="15000"/>
              </a:spcAft>
              <a:buFontTx/>
              <a:buChar char="•"/>
              <a:defRPr/>
            </a:pPr>
            <a:endParaRPr lang="en-US" altLang="zh-TW" sz="800" dirty="0">
              <a:solidFill>
                <a:srgbClr val="000000"/>
              </a:solidFill>
              <a:effectLst>
                <a:outerShdw blurRad="38100" dist="38100" dir="2700000" algn="tl">
                  <a:srgbClr val="FFFFFF"/>
                </a:outerShdw>
              </a:effectLst>
              <a:latin typeface="標楷體" pitchFamily="65" charset="-120"/>
              <a:ea typeface="標楷體" pitchFamily="65" charset="-120"/>
            </a:endParaRPr>
          </a:p>
        </p:txBody>
      </p:sp>
      <p:sp>
        <p:nvSpPr>
          <p:cNvPr id="14" name="手繪多邊形 13"/>
          <p:cNvSpPr/>
          <p:nvPr/>
        </p:nvSpPr>
        <p:spPr>
          <a:xfrm>
            <a:off x="6084888" y="1052513"/>
            <a:ext cx="2806700" cy="792162"/>
          </a:xfrm>
          <a:custGeom>
            <a:avLst/>
            <a:gdLst>
              <a:gd name="connsiteX0" fmla="*/ 0 w 2582407"/>
              <a:gd name="connsiteY0" fmla="*/ 0 h 1032963"/>
              <a:gd name="connsiteX1" fmla="*/ 2582407 w 2582407"/>
              <a:gd name="connsiteY1" fmla="*/ 0 h 1032963"/>
              <a:gd name="connsiteX2" fmla="*/ 2582407 w 2582407"/>
              <a:gd name="connsiteY2" fmla="*/ 1032963 h 1032963"/>
              <a:gd name="connsiteX3" fmla="*/ 0 w 2582407"/>
              <a:gd name="connsiteY3" fmla="*/ 1032963 h 1032963"/>
              <a:gd name="connsiteX4" fmla="*/ 0 w 2582407"/>
              <a:gd name="connsiteY4" fmla="*/ 0 h 1032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2407" h="1032963">
                <a:moveTo>
                  <a:pt x="0" y="0"/>
                </a:moveTo>
                <a:lnTo>
                  <a:pt x="2582407" y="0"/>
                </a:lnTo>
                <a:lnTo>
                  <a:pt x="2582407" y="1032963"/>
                </a:lnTo>
                <a:lnTo>
                  <a:pt x="0" y="1032963"/>
                </a:lnTo>
                <a:lnTo>
                  <a:pt x="0" y="0"/>
                </a:lnTo>
                <a:close/>
              </a:path>
            </a:pathLst>
          </a:custGeom>
        </p:spPr>
        <p:style>
          <a:lnRef idx="1">
            <a:schemeClr val="accent4">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lIns="199136" tIns="113792" rIns="199136" bIns="113792" spcCol="1270" anchor="ctr"/>
          <a:lstStyle/>
          <a:p>
            <a:pPr algn="ctr" defTabSz="1244600">
              <a:lnSpc>
                <a:spcPts val="2400"/>
              </a:lnSpc>
              <a:spcAft>
                <a:spcPct val="35000"/>
              </a:spcAft>
              <a:defRPr/>
            </a:pPr>
            <a:r>
              <a:rPr lang="zh-TW" altLang="en-US" sz="2400" b="1" dirty="0">
                <a:effectLst>
                  <a:outerShdw blurRad="38100" dist="38100" dir="2700000" algn="tl">
                    <a:srgbClr val="000000">
                      <a:alpha val="43137"/>
                    </a:srgbClr>
                  </a:outerShdw>
                </a:effectLst>
                <a:latin typeface="標楷體" pitchFamily="65" charset="-120"/>
                <a:ea typeface="標楷體" pitchFamily="65" charset="-120"/>
              </a:rPr>
              <a:t>薪資報酬委員會</a:t>
            </a:r>
            <a:endParaRPr lang="en-US" altLang="zh-TW" sz="2400" b="1" dirty="0">
              <a:effectLst>
                <a:outerShdw blurRad="38100" dist="38100" dir="2700000" algn="tl">
                  <a:srgbClr val="000000">
                    <a:alpha val="43137"/>
                  </a:srgbClr>
                </a:outerShdw>
              </a:effectLst>
              <a:latin typeface="標楷體" pitchFamily="65" charset="-120"/>
              <a:ea typeface="標楷體" pitchFamily="65" charset="-120"/>
            </a:endParaRPr>
          </a:p>
          <a:p>
            <a:pPr algn="ctr" defTabSz="1244600">
              <a:lnSpc>
                <a:spcPts val="2400"/>
              </a:lnSpc>
              <a:spcAft>
                <a:spcPct val="35000"/>
              </a:spcAft>
              <a:defRPr/>
            </a:pPr>
            <a:r>
              <a:rPr lang="en-US" altLang="zh-TW" b="1" dirty="0" smtClean="0">
                <a:effectLst>
                  <a:outerShdw blurRad="38100" dist="38100" dir="2700000" algn="tl">
                    <a:srgbClr val="000000">
                      <a:alpha val="43137"/>
                    </a:srgbClr>
                  </a:outerShdw>
                </a:effectLst>
                <a:latin typeface="標楷體" pitchFamily="65" charset="-120"/>
                <a:ea typeface="標楷體" pitchFamily="65" charset="-120"/>
              </a:rPr>
              <a:t>(100</a:t>
            </a:r>
            <a:r>
              <a:rPr lang="zh-TW" altLang="en-US" b="1" dirty="0" smtClean="0">
                <a:effectLst>
                  <a:outerShdw blurRad="38100" dist="38100" dir="2700000" algn="tl">
                    <a:srgbClr val="000000">
                      <a:alpha val="43137"/>
                    </a:srgbClr>
                  </a:outerShdw>
                </a:effectLst>
                <a:latin typeface="標楷體" pitchFamily="65" charset="-120"/>
                <a:ea typeface="標楷體" pitchFamily="65" charset="-120"/>
              </a:rPr>
              <a:t>年已</a:t>
            </a:r>
            <a:r>
              <a:rPr lang="zh-TW" altLang="en-US" b="1" dirty="0">
                <a:effectLst>
                  <a:outerShdw blurRad="38100" dist="38100" dir="2700000" algn="tl">
                    <a:srgbClr val="000000">
                      <a:alpha val="43137"/>
                    </a:srgbClr>
                  </a:outerShdw>
                </a:effectLst>
                <a:latin typeface="標楷體" pitchFamily="65" charset="-120"/>
                <a:ea typeface="標楷體" pitchFamily="65" charset="-120"/>
              </a:rPr>
              <a:t>完成</a:t>
            </a:r>
            <a:r>
              <a:rPr lang="en-US" altLang="zh-TW" b="1" dirty="0">
                <a:effectLst>
                  <a:outerShdw blurRad="38100" dist="38100" dir="2700000" algn="tl">
                    <a:srgbClr val="000000">
                      <a:alpha val="43137"/>
                    </a:srgbClr>
                  </a:outerShdw>
                </a:effectLst>
                <a:latin typeface="標楷體" pitchFamily="65" charset="-120"/>
                <a:ea typeface="標楷體" pitchFamily="65" charset="-120"/>
              </a:rPr>
              <a:t>)</a:t>
            </a:r>
            <a:endParaRPr lang="zh-TW" altLang="en-US" b="1" dirty="0">
              <a:effectLst>
                <a:outerShdw blurRad="38100" dist="38100" dir="2700000" algn="tl">
                  <a:srgbClr val="000000">
                    <a:alpha val="43137"/>
                  </a:srgbClr>
                </a:outerShdw>
              </a:effectLst>
              <a:latin typeface="標楷體" pitchFamily="65" charset="-120"/>
              <a:ea typeface="標楷體" pitchFamily="65" charset="-120"/>
            </a:endParaRPr>
          </a:p>
        </p:txBody>
      </p:sp>
      <p:sp>
        <p:nvSpPr>
          <p:cNvPr id="15" name="手繪多邊形 14"/>
          <p:cNvSpPr/>
          <p:nvPr/>
        </p:nvSpPr>
        <p:spPr>
          <a:xfrm>
            <a:off x="6084888" y="1844674"/>
            <a:ext cx="2806700" cy="1512317"/>
          </a:xfrm>
          <a:custGeom>
            <a:avLst/>
            <a:gdLst>
              <a:gd name="connsiteX0" fmla="*/ 0 w 2582407"/>
              <a:gd name="connsiteY0" fmla="*/ 0 h 2810879"/>
              <a:gd name="connsiteX1" fmla="*/ 2582407 w 2582407"/>
              <a:gd name="connsiteY1" fmla="*/ 0 h 2810879"/>
              <a:gd name="connsiteX2" fmla="*/ 2582407 w 2582407"/>
              <a:gd name="connsiteY2" fmla="*/ 2810879 h 2810879"/>
              <a:gd name="connsiteX3" fmla="*/ 0 w 2582407"/>
              <a:gd name="connsiteY3" fmla="*/ 2810879 h 2810879"/>
              <a:gd name="connsiteX4" fmla="*/ 0 w 2582407"/>
              <a:gd name="connsiteY4" fmla="*/ 0 h 2810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2407" h="2810879">
                <a:moveTo>
                  <a:pt x="0" y="0"/>
                </a:moveTo>
                <a:lnTo>
                  <a:pt x="2582407" y="0"/>
                </a:lnTo>
                <a:lnTo>
                  <a:pt x="2582407" y="2810879"/>
                </a:lnTo>
                <a:lnTo>
                  <a:pt x="0" y="2810879"/>
                </a:lnTo>
                <a:lnTo>
                  <a:pt x="0" y="0"/>
                </a:lnTo>
                <a:close/>
              </a:path>
            </a:pathLst>
          </a:custGeom>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lIns="128016" tIns="128016" rIns="170688" bIns="192024" spcCol="1270"/>
          <a:lstStyle/>
          <a:p>
            <a:pPr marL="228600" lvl="1" indent="-228600" defTabSz="1066800">
              <a:lnSpc>
                <a:spcPct val="90000"/>
              </a:lnSpc>
              <a:spcAft>
                <a:spcPct val="15000"/>
              </a:spcAft>
              <a:buFontTx/>
              <a:buChar char="••"/>
              <a:defRPr/>
            </a:pPr>
            <a:r>
              <a:rPr lang="zh-TW" altLang="en-US" sz="2200" dirty="0">
                <a:effectLst>
                  <a:outerShdw blurRad="38100" dist="38100" dir="2700000" algn="tl">
                    <a:srgbClr val="000000">
                      <a:alpha val="43137"/>
                    </a:srgbClr>
                  </a:outerShdw>
                </a:effectLst>
                <a:latin typeface="標楷體" pitchFamily="65" charset="-120"/>
                <a:ea typeface="標楷體" pitchFamily="65" charset="-120"/>
              </a:rPr>
              <a:t>全體</a:t>
            </a:r>
            <a:r>
              <a:rPr lang="zh-TW" altLang="en-US" sz="2200" dirty="0" smtClean="0">
                <a:effectLst>
                  <a:outerShdw blurRad="38100" dist="38100" dir="2700000" algn="tl">
                    <a:srgbClr val="000000">
                      <a:alpha val="43137"/>
                    </a:srgbClr>
                  </a:outerShdw>
                </a:effectLst>
                <a:latin typeface="標楷體" pitchFamily="65" charset="-120"/>
                <a:ea typeface="標楷體" pitchFamily="65" charset="-120"/>
              </a:rPr>
              <a:t>上市櫃公司</a:t>
            </a:r>
            <a:endParaRPr lang="zh-TW" altLang="en-US" sz="2200" dirty="0">
              <a:effectLst>
                <a:outerShdw blurRad="38100" dist="38100" dir="2700000" algn="tl">
                  <a:srgbClr val="000000">
                    <a:alpha val="43137"/>
                  </a:srgbClr>
                </a:outerShdw>
              </a:effectLst>
              <a:latin typeface="標楷體" pitchFamily="65" charset="-120"/>
              <a:ea typeface="標楷體" pitchFamily="65" charset="-120"/>
            </a:endParaRPr>
          </a:p>
        </p:txBody>
      </p:sp>
      <p:sp>
        <p:nvSpPr>
          <p:cNvPr id="17" name="手繪多邊形 16"/>
          <p:cNvSpPr/>
          <p:nvPr/>
        </p:nvSpPr>
        <p:spPr>
          <a:xfrm>
            <a:off x="250825" y="3562350"/>
            <a:ext cx="2520975" cy="587375"/>
          </a:xfrm>
          <a:custGeom>
            <a:avLst/>
            <a:gdLst>
              <a:gd name="connsiteX0" fmla="*/ 0 w 2365083"/>
              <a:gd name="connsiteY0" fmla="*/ 0 h 946033"/>
              <a:gd name="connsiteX1" fmla="*/ 2365083 w 2365083"/>
              <a:gd name="connsiteY1" fmla="*/ 0 h 946033"/>
              <a:gd name="connsiteX2" fmla="*/ 2365083 w 2365083"/>
              <a:gd name="connsiteY2" fmla="*/ 946033 h 946033"/>
              <a:gd name="connsiteX3" fmla="*/ 0 w 2365083"/>
              <a:gd name="connsiteY3" fmla="*/ 946033 h 946033"/>
              <a:gd name="connsiteX4" fmla="*/ 0 w 2365083"/>
              <a:gd name="connsiteY4" fmla="*/ 0 h 946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5083" h="946033">
                <a:moveTo>
                  <a:pt x="0" y="0"/>
                </a:moveTo>
                <a:lnTo>
                  <a:pt x="2365083" y="0"/>
                </a:lnTo>
                <a:lnTo>
                  <a:pt x="2365083" y="946033"/>
                </a:lnTo>
                <a:lnTo>
                  <a:pt x="0" y="946033"/>
                </a:lnTo>
                <a:lnTo>
                  <a:pt x="0" y="0"/>
                </a:lnTo>
                <a:close/>
              </a:path>
            </a:pathLst>
          </a:cu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6200000" scaled="1"/>
            <a:tileRect/>
          </a:gradFill>
        </p:spPr>
        <p:style>
          <a:lnRef idx="1">
            <a:schemeClr val="accent2">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txBody>
          <a:bodyPr lIns="170688" tIns="97536" rIns="170688" bIns="97536" spcCol="1270" anchor="ctr"/>
          <a:lstStyle/>
          <a:p>
            <a:pPr algn="ctr" defTabSz="1066800">
              <a:lnSpc>
                <a:spcPct val="90000"/>
              </a:lnSpc>
              <a:spcAft>
                <a:spcPct val="35000"/>
              </a:spcAft>
              <a:defRPr/>
            </a:pPr>
            <a:r>
              <a:rPr lang="zh-TW" altLang="en-US" sz="2400" b="1" dirty="0">
                <a:effectLst>
                  <a:outerShdw blurRad="38100" dist="38100" dir="2700000" algn="tl">
                    <a:srgbClr val="000000">
                      <a:alpha val="43137"/>
                    </a:srgbClr>
                  </a:outerShdw>
                </a:effectLst>
                <a:latin typeface="標楷體" pitchFamily="65" charset="-120"/>
                <a:ea typeface="標楷體" pitchFamily="65" charset="-120"/>
              </a:rPr>
              <a:t>電子投票</a:t>
            </a:r>
          </a:p>
        </p:txBody>
      </p:sp>
      <p:sp>
        <p:nvSpPr>
          <p:cNvPr id="18" name="手繪多邊形 17"/>
          <p:cNvSpPr/>
          <p:nvPr/>
        </p:nvSpPr>
        <p:spPr>
          <a:xfrm>
            <a:off x="250825" y="4149725"/>
            <a:ext cx="2520975" cy="2159595"/>
          </a:xfrm>
          <a:custGeom>
            <a:avLst/>
            <a:gdLst>
              <a:gd name="connsiteX0" fmla="*/ 0 w 2365083"/>
              <a:gd name="connsiteY0" fmla="*/ 0 h 3211649"/>
              <a:gd name="connsiteX1" fmla="*/ 2365083 w 2365083"/>
              <a:gd name="connsiteY1" fmla="*/ 0 h 3211649"/>
              <a:gd name="connsiteX2" fmla="*/ 2365083 w 2365083"/>
              <a:gd name="connsiteY2" fmla="*/ 3211649 h 3211649"/>
              <a:gd name="connsiteX3" fmla="*/ 0 w 2365083"/>
              <a:gd name="connsiteY3" fmla="*/ 3211649 h 3211649"/>
              <a:gd name="connsiteX4" fmla="*/ 0 w 2365083"/>
              <a:gd name="connsiteY4" fmla="*/ 0 h 3211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5083" h="3211649">
                <a:moveTo>
                  <a:pt x="0" y="0"/>
                </a:moveTo>
                <a:lnTo>
                  <a:pt x="2365083" y="0"/>
                </a:lnTo>
                <a:lnTo>
                  <a:pt x="2365083" y="3211649"/>
                </a:lnTo>
                <a:lnTo>
                  <a:pt x="0" y="3211649"/>
                </a:lnTo>
                <a:lnTo>
                  <a:pt x="0" y="0"/>
                </a:lnTo>
                <a:close/>
              </a:path>
            </a:pathLst>
          </a:custGeom>
          <a:solidFill>
            <a:schemeClr val="accent5">
              <a:lumMod val="40000"/>
              <a:lumOff val="60000"/>
              <a:alpha val="90000"/>
            </a:schemeClr>
          </a:solidFill>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lIns="117348" tIns="117348" rIns="156464" bIns="176022" spcCol="1270"/>
          <a:lstStyle/>
          <a:p>
            <a:pPr marL="228600" lvl="1" indent="-228600" defTabSz="977900">
              <a:lnSpc>
                <a:spcPct val="90000"/>
              </a:lnSpc>
              <a:spcAft>
                <a:spcPct val="15000"/>
              </a:spcAft>
              <a:buFontTx/>
              <a:buChar char="••"/>
              <a:defRPr/>
            </a:pPr>
            <a:r>
              <a:rPr lang="en-US" altLang="zh-TW" sz="2200" dirty="0" smtClean="0">
                <a:effectLst>
                  <a:outerShdw blurRad="38100" dist="38100" dir="2700000" algn="tl">
                    <a:srgbClr val="000000">
                      <a:alpha val="43137"/>
                    </a:srgbClr>
                  </a:outerShdw>
                </a:effectLst>
                <a:latin typeface="標楷體" pitchFamily="65" charset="-120"/>
                <a:ea typeface="標楷體" pitchFamily="65" charset="-120"/>
              </a:rPr>
              <a:t>101</a:t>
            </a:r>
            <a:r>
              <a:rPr lang="zh-TW" altLang="en-US" sz="2200" dirty="0" smtClean="0">
                <a:effectLst>
                  <a:outerShdw blurRad="38100" dist="38100" dir="2700000" algn="tl">
                    <a:srgbClr val="000000">
                      <a:alpha val="43137"/>
                    </a:srgbClr>
                  </a:outerShdw>
                </a:effectLst>
                <a:latin typeface="標楷體" pitchFamily="65" charset="-120"/>
                <a:ea typeface="標楷體" pitchFamily="65" charset="-120"/>
              </a:rPr>
              <a:t>年</a:t>
            </a:r>
            <a:r>
              <a:rPr lang="zh-TW" altLang="en-US" sz="2200" dirty="0">
                <a:effectLst>
                  <a:outerShdw blurRad="38100" dist="38100" dir="2700000" algn="tl">
                    <a:srgbClr val="000000">
                      <a:alpha val="43137"/>
                    </a:srgbClr>
                  </a:outerShdw>
                </a:effectLst>
                <a:latin typeface="標楷體" pitchFamily="65" charset="-120"/>
                <a:ea typeface="標楷體" pitchFamily="65" charset="-120"/>
              </a:rPr>
              <a:t>起強制部分公司採行</a:t>
            </a:r>
          </a:p>
          <a:p>
            <a:pPr marL="228600" lvl="1" indent="-228600" defTabSz="977900">
              <a:lnSpc>
                <a:spcPct val="90000"/>
              </a:lnSpc>
              <a:spcAft>
                <a:spcPct val="15000"/>
              </a:spcAft>
              <a:buFontTx/>
              <a:buChar char="••"/>
              <a:defRPr/>
            </a:pPr>
            <a:r>
              <a:rPr lang="zh-TW" altLang="en-US" sz="2200" dirty="0">
                <a:effectLst>
                  <a:outerShdw blurRad="38100" dist="38100" dir="2700000" algn="tl">
                    <a:srgbClr val="000000">
                      <a:alpha val="43137"/>
                    </a:srgbClr>
                  </a:outerShdw>
                </a:effectLst>
                <a:latin typeface="標楷體" pitchFamily="65" charset="-120"/>
                <a:ea typeface="標楷體" pitchFamily="65" charset="-120"/>
              </a:rPr>
              <a:t>資本額</a:t>
            </a:r>
            <a:r>
              <a:rPr lang="en-US" altLang="zh-TW" sz="2200" dirty="0">
                <a:effectLst>
                  <a:outerShdw blurRad="38100" dist="38100" dir="2700000" algn="tl">
                    <a:srgbClr val="000000">
                      <a:alpha val="43137"/>
                    </a:srgbClr>
                  </a:outerShdw>
                </a:effectLst>
                <a:latin typeface="標楷體" pitchFamily="65" charset="-120"/>
                <a:ea typeface="標楷體" pitchFamily="65" charset="-120"/>
              </a:rPr>
              <a:t>50</a:t>
            </a:r>
            <a:r>
              <a:rPr lang="zh-TW" altLang="en-US" sz="2200" dirty="0">
                <a:effectLst>
                  <a:outerShdw blurRad="38100" dist="38100" dir="2700000" algn="tl">
                    <a:srgbClr val="000000">
                      <a:alpha val="43137"/>
                    </a:srgbClr>
                  </a:outerShdw>
                </a:effectLst>
                <a:latin typeface="標楷體" pitchFamily="65" charset="-120"/>
                <a:ea typeface="標楷體" pitchFamily="65" charset="-120"/>
              </a:rPr>
              <a:t>億元以上且股東達</a:t>
            </a:r>
            <a:r>
              <a:rPr lang="en-US" altLang="zh-TW" sz="2200" dirty="0">
                <a:effectLst>
                  <a:outerShdw blurRad="38100" dist="38100" dir="2700000" algn="tl">
                    <a:srgbClr val="000000">
                      <a:alpha val="43137"/>
                    </a:srgbClr>
                  </a:outerShdw>
                </a:effectLst>
                <a:latin typeface="標楷體" pitchFamily="65" charset="-120"/>
                <a:ea typeface="標楷體" pitchFamily="65" charset="-120"/>
              </a:rPr>
              <a:t>10,000</a:t>
            </a:r>
            <a:r>
              <a:rPr lang="zh-TW" altLang="en-US" sz="2200" dirty="0">
                <a:effectLst>
                  <a:outerShdw blurRad="38100" dist="38100" dir="2700000" algn="tl">
                    <a:srgbClr val="000000">
                      <a:alpha val="43137"/>
                    </a:srgbClr>
                  </a:outerShdw>
                </a:effectLst>
                <a:latin typeface="標楷體" pitchFamily="65" charset="-120"/>
                <a:ea typeface="標楷體" pitchFamily="65" charset="-120"/>
              </a:rPr>
              <a:t>人以上</a:t>
            </a:r>
          </a:p>
        </p:txBody>
      </p:sp>
      <p:sp>
        <p:nvSpPr>
          <p:cNvPr id="19" name="手繪多邊形 18"/>
          <p:cNvSpPr/>
          <p:nvPr/>
        </p:nvSpPr>
        <p:spPr>
          <a:xfrm>
            <a:off x="3059832" y="3573016"/>
            <a:ext cx="2587625" cy="587375"/>
          </a:xfrm>
          <a:custGeom>
            <a:avLst/>
            <a:gdLst>
              <a:gd name="connsiteX0" fmla="*/ 0 w 2587448"/>
              <a:gd name="connsiteY0" fmla="*/ 0 h 946033"/>
              <a:gd name="connsiteX1" fmla="*/ 2587448 w 2587448"/>
              <a:gd name="connsiteY1" fmla="*/ 0 h 946033"/>
              <a:gd name="connsiteX2" fmla="*/ 2587448 w 2587448"/>
              <a:gd name="connsiteY2" fmla="*/ 946033 h 946033"/>
              <a:gd name="connsiteX3" fmla="*/ 0 w 2587448"/>
              <a:gd name="connsiteY3" fmla="*/ 946033 h 946033"/>
              <a:gd name="connsiteX4" fmla="*/ 0 w 2587448"/>
              <a:gd name="connsiteY4" fmla="*/ 0 h 946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7448" h="946033">
                <a:moveTo>
                  <a:pt x="0" y="0"/>
                </a:moveTo>
                <a:lnTo>
                  <a:pt x="2587448" y="0"/>
                </a:lnTo>
                <a:lnTo>
                  <a:pt x="2587448" y="946033"/>
                </a:lnTo>
                <a:lnTo>
                  <a:pt x="0" y="946033"/>
                </a:lnTo>
                <a:lnTo>
                  <a:pt x="0" y="0"/>
                </a:lnTo>
                <a:close/>
              </a:path>
            </a:pathLst>
          </a:cu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6200000" scaled="1"/>
            <a:tileRect/>
          </a:gradFill>
        </p:spPr>
        <p:style>
          <a:lnRef idx="1">
            <a:schemeClr val="accent3">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txBody>
          <a:bodyPr lIns="170688" tIns="97536" rIns="170688" bIns="97536" spcCol="1270" anchor="ctr"/>
          <a:lstStyle/>
          <a:p>
            <a:pPr algn="ctr" defTabSz="1066800">
              <a:lnSpc>
                <a:spcPct val="90000"/>
              </a:lnSpc>
              <a:spcAft>
                <a:spcPct val="35000"/>
              </a:spcAft>
              <a:defRPr/>
            </a:pPr>
            <a:r>
              <a:rPr lang="zh-TW" altLang="en-US" sz="2400" b="1" dirty="0">
                <a:effectLst>
                  <a:outerShdw blurRad="38100" dist="38100" dir="2700000" algn="tl">
                    <a:srgbClr val="000000">
                      <a:alpha val="43137"/>
                    </a:srgbClr>
                  </a:outerShdw>
                </a:effectLst>
                <a:latin typeface="標楷體" pitchFamily="65" charset="-120"/>
                <a:ea typeface="標楷體" pitchFamily="65" charset="-120"/>
              </a:rPr>
              <a:t>投保中心成立</a:t>
            </a:r>
          </a:p>
        </p:txBody>
      </p:sp>
      <p:sp>
        <p:nvSpPr>
          <p:cNvPr id="20" name="手繪多邊形 19"/>
          <p:cNvSpPr/>
          <p:nvPr/>
        </p:nvSpPr>
        <p:spPr>
          <a:xfrm>
            <a:off x="3028082" y="4160390"/>
            <a:ext cx="2663825" cy="2159596"/>
          </a:xfrm>
          <a:custGeom>
            <a:avLst/>
            <a:gdLst>
              <a:gd name="connsiteX0" fmla="*/ 0 w 2520279"/>
              <a:gd name="connsiteY0" fmla="*/ 0 h 3211649"/>
              <a:gd name="connsiteX1" fmla="*/ 2520279 w 2520279"/>
              <a:gd name="connsiteY1" fmla="*/ 0 h 3211649"/>
              <a:gd name="connsiteX2" fmla="*/ 2520279 w 2520279"/>
              <a:gd name="connsiteY2" fmla="*/ 3211649 h 3211649"/>
              <a:gd name="connsiteX3" fmla="*/ 0 w 2520279"/>
              <a:gd name="connsiteY3" fmla="*/ 3211649 h 3211649"/>
              <a:gd name="connsiteX4" fmla="*/ 0 w 2520279"/>
              <a:gd name="connsiteY4" fmla="*/ 0 h 3211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279" h="3211649">
                <a:moveTo>
                  <a:pt x="0" y="0"/>
                </a:moveTo>
                <a:lnTo>
                  <a:pt x="2520279" y="0"/>
                </a:lnTo>
                <a:lnTo>
                  <a:pt x="2520279" y="3211649"/>
                </a:lnTo>
                <a:lnTo>
                  <a:pt x="0" y="3211649"/>
                </a:lnTo>
                <a:lnTo>
                  <a:pt x="0" y="0"/>
                </a:lnTo>
                <a:close/>
              </a:path>
            </a:pathLst>
          </a:custGeom>
          <a:solidFill>
            <a:schemeClr val="accent1">
              <a:lumMod val="40000"/>
              <a:lumOff val="60000"/>
              <a:alpha val="90000"/>
            </a:schemeClr>
          </a:solidFill>
        </p:spPr>
        <p:style>
          <a:lnRef idx="1">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lIns="117348" tIns="117348" rIns="156464" bIns="176022" spcCol="1270"/>
          <a:lstStyle/>
          <a:p>
            <a:pPr marL="228600" lvl="1" indent="-228600" defTabSz="977900">
              <a:lnSpc>
                <a:spcPct val="90000"/>
              </a:lnSpc>
              <a:spcAft>
                <a:spcPct val="15000"/>
              </a:spcAft>
              <a:buFontTx/>
              <a:buChar char="••"/>
              <a:defRPr/>
            </a:pPr>
            <a:r>
              <a:rPr lang="en-US" altLang="zh-TW" sz="2200" dirty="0" smtClean="0">
                <a:effectLst>
                  <a:outerShdw blurRad="38100" dist="38100" dir="2700000" algn="tl">
                    <a:srgbClr val="000000">
                      <a:alpha val="43137"/>
                    </a:srgbClr>
                  </a:outerShdw>
                </a:effectLst>
                <a:latin typeface="標楷體" pitchFamily="65" charset="-120"/>
                <a:ea typeface="標楷體" pitchFamily="65" charset="-120"/>
              </a:rPr>
              <a:t>92</a:t>
            </a:r>
            <a:r>
              <a:rPr lang="zh-TW" altLang="en-US" sz="2200" dirty="0" smtClean="0">
                <a:effectLst>
                  <a:outerShdw blurRad="38100" dist="38100" dir="2700000" algn="tl">
                    <a:srgbClr val="000000">
                      <a:alpha val="43137"/>
                    </a:srgbClr>
                  </a:outerShdw>
                </a:effectLst>
                <a:latin typeface="標楷體" pitchFamily="65" charset="-120"/>
                <a:ea typeface="標楷體" pitchFamily="65" charset="-120"/>
              </a:rPr>
              <a:t>年</a:t>
            </a:r>
            <a:r>
              <a:rPr lang="zh-TW" altLang="en-US" sz="2200" dirty="0">
                <a:effectLst>
                  <a:outerShdw blurRad="38100" dist="38100" dir="2700000" algn="tl">
                    <a:srgbClr val="000000">
                      <a:alpha val="43137"/>
                    </a:srgbClr>
                  </a:outerShdw>
                </a:effectLst>
                <a:latin typeface="標楷體" pitchFamily="65" charset="-120"/>
                <a:ea typeface="標楷體" pitchFamily="65" charset="-120"/>
              </a:rPr>
              <a:t>成立</a:t>
            </a:r>
          </a:p>
          <a:p>
            <a:pPr marL="228600" lvl="1" indent="-228600" defTabSz="977900">
              <a:lnSpc>
                <a:spcPct val="90000"/>
              </a:lnSpc>
              <a:spcAft>
                <a:spcPct val="15000"/>
              </a:spcAft>
              <a:buFontTx/>
              <a:buChar char="••"/>
              <a:defRPr/>
            </a:pPr>
            <a:r>
              <a:rPr lang="zh-TW" altLang="en-US" sz="2200" dirty="0">
                <a:effectLst>
                  <a:outerShdw blurRad="38100" dist="38100" dir="2700000" algn="tl">
                    <a:srgbClr val="000000">
                      <a:alpha val="43137"/>
                    </a:srgbClr>
                  </a:outerShdw>
                </a:effectLst>
                <a:latin typeface="標楷體" pitchFamily="65" charset="-120"/>
                <a:ea typeface="標楷體" pitchFamily="65" charset="-120"/>
              </a:rPr>
              <a:t>持有各上市櫃公司股份</a:t>
            </a:r>
            <a:r>
              <a:rPr lang="en-US" altLang="zh-TW" sz="2200" dirty="0">
                <a:effectLst>
                  <a:outerShdw blurRad="38100" dist="38100" dir="2700000" algn="tl">
                    <a:srgbClr val="000000">
                      <a:alpha val="43137"/>
                    </a:srgbClr>
                  </a:outerShdw>
                </a:effectLst>
                <a:latin typeface="標楷體" pitchFamily="65" charset="-120"/>
                <a:ea typeface="標楷體" pitchFamily="65" charset="-120"/>
              </a:rPr>
              <a:t>1,000</a:t>
            </a:r>
            <a:r>
              <a:rPr lang="zh-TW" altLang="en-US" sz="2200" dirty="0">
                <a:effectLst>
                  <a:outerShdw blurRad="38100" dist="38100" dir="2700000" algn="tl">
                    <a:srgbClr val="000000">
                      <a:alpha val="43137"/>
                    </a:srgbClr>
                  </a:outerShdw>
                </a:effectLst>
                <a:latin typeface="標楷體" pitchFamily="65" charset="-120"/>
                <a:ea typeface="標楷體" pitchFamily="65" charset="-120"/>
              </a:rPr>
              <a:t>股</a:t>
            </a:r>
          </a:p>
          <a:p>
            <a:pPr marL="228600" lvl="1" indent="-228600" defTabSz="977900">
              <a:lnSpc>
                <a:spcPct val="90000"/>
              </a:lnSpc>
              <a:spcAft>
                <a:spcPct val="15000"/>
              </a:spcAft>
              <a:buFontTx/>
              <a:buChar char="••"/>
              <a:defRPr/>
            </a:pPr>
            <a:r>
              <a:rPr lang="zh-TW" altLang="en-US" sz="2200" dirty="0">
                <a:effectLst>
                  <a:outerShdw blurRad="38100" dist="38100" dir="2700000" algn="tl">
                    <a:srgbClr val="000000">
                      <a:alpha val="43137"/>
                    </a:srgbClr>
                  </a:outerShdw>
                </a:effectLst>
                <a:latin typeface="標楷體" pitchFamily="65" charset="-120"/>
                <a:ea typeface="標楷體" pitchFamily="65" charset="-120"/>
              </a:rPr>
              <a:t>團體訴訟</a:t>
            </a:r>
            <a:r>
              <a:rPr lang="en-US" altLang="zh-TW" sz="2200" dirty="0">
                <a:effectLst>
                  <a:outerShdw blurRad="38100" dist="38100" dir="2700000" algn="tl">
                    <a:srgbClr val="000000">
                      <a:alpha val="43137"/>
                    </a:srgbClr>
                  </a:outerShdw>
                </a:effectLst>
                <a:latin typeface="標楷體" pitchFamily="65" charset="-120"/>
                <a:ea typeface="標楷體" pitchFamily="65" charset="-120"/>
              </a:rPr>
              <a:t>68</a:t>
            </a:r>
            <a:r>
              <a:rPr lang="zh-TW" altLang="en-US" sz="2200" dirty="0">
                <a:effectLst>
                  <a:outerShdw blurRad="38100" dist="38100" dir="2700000" algn="tl">
                    <a:srgbClr val="000000">
                      <a:alpha val="43137"/>
                    </a:srgbClr>
                  </a:outerShdw>
                </a:effectLst>
                <a:latin typeface="標楷體" pitchFamily="65" charset="-120"/>
                <a:ea typeface="標楷體" pitchFamily="65" charset="-120"/>
              </a:rPr>
              <a:t>件、代表訴訟</a:t>
            </a:r>
            <a:r>
              <a:rPr lang="en-US" altLang="zh-TW" sz="2200" dirty="0">
                <a:effectLst>
                  <a:outerShdw blurRad="38100" dist="38100" dir="2700000" algn="tl">
                    <a:srgbClr val="000000">
                      <a:alpha val="43137"/>
                    </a:srgbClr>
                  </a:outerShdw>
                </a:effectLst>
                <a:latin typeface="標楷體" pitchFamily="65" charset="-120"/>
                <a:ea typeface="標楷體" pitchFamily="65" charset="-120"/>
              </a:rPr>
              <a:t>20</a:t>
            </a:r>
            <a:r>
              <a:rPr lang="zh-TW" altLang="en-US" sz="2200" dirty="0">
                <a:effectLst>
                  <a:outerShdw blurRad="38100" dist="38100" dir="2700000" algn="tl">
                    <a:srgbClr val="000000">
                      <a:alpha val="43137"/>
                    </a:srgbClr>
                  </a:outerShdw>
                </a:effectLst>
                <a:latin typeface="標楷體" pitchFamily="65" charset="-120"/>
                <a:ea typeface="標楷體" pitchFamily="65" charset="-120"/>
              </a:rPr>
              <a:t>多件</a:t>
            </a:r>
          </a:p>
        </p:txBody>
      </p:sp>
      <p:sp>
        <p:nvSpPr>
          <p:cNvPr id="21" name="手繪多邊形 20"/>
          <p:cNvSpPr/>
          <p:nvPr/>
        </p:nvSpPr>
        <p:spPr>
          <a:xfrm>
            <a:off x="6156176" y="3573016"/>
            <a:ext cx="2736850" cy="576263"/>
          </a:xfrm>
          <a:custGeom>
            <a:avLst/>
            <a:gdLst>
              <a:gd name="connsiteX0" fmla="*/ 0 w 2365083"/>
              <a:gd name="connsiteY0" fmla="*/ 0 h 946033"/>
              <a:gd name="connsiteX1" fmla="*/ 2365083 w 2365083"/>
              <a:gd name="connsiteY1" fmla="*/ 0 h 946033"/>
              <a:gd name="connsiteX2" fmla="*/ 2365083 w 2365083"/>
              <a:gd name="connsiteY2" fmla="*/ 946033 h 946033"/>
              <a:gd name="connsiteX3" fmla="*/ 0 w 2365083"/>
              <a:gd name="connsiteY3" fmla="*/ 946033 h 946033"/>
              <a:gd name="connsiteX4" fmla="*/ 0 w 2365083"/>
              <a:gd name="connsiteY4" fmla="*/ 0 h 946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5083" h="946033">
                <a:moveTo>
                  <a:pt x="0" y="0"/>
                </a:moveTo>
                <a:lnTo>
                  <a:pt x="2365083" y="0"/>
                </a:lnTo>
                <a:lnTo>
                  <a:pt x="2365083" y="946033"/>
                </a:lnTo>
                <a:lnTo>
                  <a:pt x="0" y="946033"/>
                </a:lnTo>
                <a:lnTo>
                  <a:pt x="0" y="0"/>
                </a:lnTo>
                <a:close/>
              </a:path>
            </a:pathLst>
          </a:custGeom>
          <a:gradFill flip="none" rotWithShape="1">
            <a:gsLst>
              <a:gs pos="0">
                <a:srgbClr val="FF9900">
                  <a:tint val="66000"/>
                  <a:satMod val="160000"/>
                </a:srgbClr>
              </a:gs>
              <a:gs pos="50000">
                <a:srgbClr val="FF9900">
                  <a:tint val="44500"/>
                  <a:satMod val="160000"/>
                </a:srgbClr>
              </a:gs>
              <a:gs pos="100000">
                <a:srgbClr val="FF9900">
                  <a:tint val="23500"/>
                  <a:satMod val="160000"/>
                </a:srgbClr>
              </a:gs>
            </a:gsLst>
            <a:lin ang="16200000" scaled="1"/>
            <a:tileRect/>
          </a:gradFill>
        </p:spPr>
        <p:style>
          <a:lnRef idx="1">
            <a:schemeClr val="accent4">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lIns="170688" tIns="97536" rIns="170688" bIns="97536" spcCol="1270" anchor="ctr"/>
          <a:lstStyle/>
          <a:p>
            <a:pPr algn="ctr" defTabSz="1066800">
              <a:lnSpc>
                <a:spcPct val="90000"/>
              </a:lnSpc>
              <a:spcAft>
                <a:spcPct val="35000"/>
              </a:spcAft>
              <a:defRPr/>
            </a:pPr>
            <a:r>
              <a:rPr lang="zh-TW" altLang="en-US" sz="2400" b="1" dirty="0">
                <a:effectLst>
                  <a:outerShdw blurRad="38100" dist="38100" dir="2700000" algn="tl">
                    <a:srgbClr val="000000">
                      <a:alpha val="43137"/>
                    </a:srgbClr>
                  </a:outerShdw>
                </a:effectLst>
                <a:latin typeface="標楷體" pitchFamily="65" charset="-120"/>
                <a:ea typeface="標楷體" pitchFamily="65" charset="-120"/>
              </a:rPr>
              <a:t>股東會分散</a:t>
            </a:r>
          </a:p>
        </p:txBody>
      </p:sp>
      <p:sp>
        <p:nvSpPr>
          <p:cNvPr id="22" name="手繪多邊形 21"/>
          <p:cNvSpPr/>
          <p:nvPr/>
        </p:nvSpPr>
        <p:spPr>
          <a:xfrm>
            <a:off x="6156176" y="4149278"/>
            <a:ext cx="2736850" cy="2159545"/>
          </a:xfrm>
          <a:custGeom>
            <a:avLst/>
            <a:gdLst>
              <a:gd name="connsiteX0" fmla="*/ 0 w 2365083"/>
              <a:gd name="connsiteY0" fmla="*/ 0 h 3211649"/>
              <a:gd name="connsiteX1" fmla="*/ 2365083 w 2365083"/>
              <a:gd name="connsiteY1" fmla="*/ 0 h 3211649"/>
              <a:gd name="connsiteX2" fmla="*/ 2365083 w 2365083"/>
              <a:gd name="connsiteY2" fmla="*/ 3211649 h 3211649"/>
              <a:gd name="connsiteX3" fmla="*/ 0 w 2365083"/>
              <a:gd name="connsiteY3" fmla="*/ 3211649 h 3211649"/>
              <a:gd name="connsiteX4" fmla="*/ 0 w 2365083"/>
              <a:gd name="connsiteY4" fmla="*/ 0 h 32116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5083" h="3211649">
                <a:moveTo>
                  <a:pt x="0" y="0"/>
                </a:moveTo>
                <a:lnTo>
                  <a:pt x="2365083" y="0"/>
                </a:lnTo>
                <a:lnTo>
                  <a:pt x="2365083" y="3211649"/>
                </a:lnTo>
                <a:lnTo>
                  <a:pt x="0" y="3211649"/>
                </a:lnTo>
                <a:lnTo>
                  <a:pt x="0" y="0"/>
                </a:lnTo>
                <a:close/>
              </a:path>
            </a:pathLst>
          </a:custGeom>
          <a:solidFill>
            <a:schemeClr val="accent6">
              <a:lumMod val="40000"/>
              <a:lumOff val="60000"/>
              <a:alpha val="90000"/>
            </a:schemeClr>
          </a:solidFill>
        </p:spPr>
        <p:style>
          <a:lnRef idx="1">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lIns="117348" tIns="117348" rIns="156464" bIns="176022" spcCol="1270"/>
          <a:lstStyle/>
          <a:p>
            <a:pPr marL="228600" lvl="1" indent="-228600" defTabSz="977900">
              <a:lnSpc>
                <a:spcPct val="90000"/>
              </a:lnSpc>
              <a:spcAft>
                <a:spcPct val="15000"/>
              </a:spcAft>
              <a:buFontTx/>
              <a:buChar char="••"/>
              <a:defRPr/>
            </a:pPr>
            <a:r>
              <a:rPr lang="en-US" altLang="zh-TW" sz="2200" dirty="0" smtClean="0">
                <a:effectLst>
                  <a:outerShdw blurRad="38100" dist="38100" dir="2700000" algn="tl">
                    <a:srgbClr val="000000">
                      <a:alpha val="43137"/>
                    </a:srgbClr>
                  </a:outerShdw>
                </a:effectLst>
                <a:latin typeface="標楷體" pitchFamily="65" charset="-120"/>
                <a:ea typeface="標楷體" pitchFamily="65" charset="-120"/>
              </a:rPr>
              <a:t>99</a:t>
            </a:r>
            <a:r>
              <a:rPr lang="zh-TW" altLang="en-US" sz="2200" dirty="0" smtClean="0">
                <a:effectLst>
                  <a:outerShdw blurRad="38100" dist="38100" dir="2700000" algn="tl">
                    <a:srgbClr val="000000">
                      <a:alpha val="43137"/>
                    </a:srgbClr>
                  </a:outerShdw>
                </a:effectLst>
                <a:latin typeface="標楷體" pitchFamily="65" charset="-120"/>
                <a:ea typeface="標楷體" pitchFamily="65" charset="-120"/>
              </a:rPr>
              <a:t>年</a:t>
            </a:r>
            <a:r>
              <a:rPr lang="zh-TW" altLang="en-US" sz="2200" dirty="0">
                <a:effectLst>
                  <a:outerShdw blurRad="38100" dist="38100" dir="2700000" algn="tl">
                    <a:srgbClr val="000000">
                      <a:alpha val="43137"/>
                    </a:srgbClr>
                  </a:outerShdw>
                </a:effectLst>
                <a:latin typeface="標楷體" pitchFamily="65" charset="-120"/>
                <a:ea typeface="標楷體" pitchFamily="65" charset="-120"/>
              </a:rPr>
              <a:t>起限制每日</a:t>
            </a:r>
            <a:r>
              <a:rPr lang="en-US" altLang="zh-TW" sz="2200" dirty="0">
                <a:effectLst>
                  <a:outerShdw blurRad="38100" dist="38100" dir="2700000" algn="tl">
                    <a:srgbClr val="000000">
                      <a:alpha val="43137"/>
                    </a:srgbClr>
                  </a:outerShdw>
                </a:effectLst>
                <a:latin typeface="標楷體" pitchFamily="65" charset="-120"/>
                <a:ea typeface="標楷體" pitchFamily="65" charset="-120"/>
              </a:rPr>
              <a:t>200</a:t>
            </a:r>
            <a:r>
              <a:rPr lang="zh-TW" altLang="en-US" sz="2200" dirty="0">
                <a:effectLst>
                  <a:outerShdw blurRad="38100" dist="38100" dir="2700000" algn="tl">
                    <a:srgbClr val="000000">
                      <a:alpha val="43137"/>
                    </a:srgbClr>
                  </a:outerShdw>
                </a:effectLst>
                <a:latin typeface="標楷體" pitchFamily="65" charset="-120"/>
                <a:ea typeface="標楷體" pitchFamily="65" charset="-120"/>
              </a:rPr>
              <a:t>家</a:t>
            </a:r>
          </a:p>
          <a:p>
            <a:pPr marL="228600" lvl="1" indent="-228600" defTabSz="977900">
              <a:lnSpc>
                <a:spcPct val="90000"/>
              </a:lnSpc>
              <a:spcAft>
                <a:spcPct val="15000"/>
              </a:spcAft>
              <a:buFontTx/>
              <a:buChar char="••"/>
              <a:defRPr/>
            </a:pPr>
            <a:r>
              <a:rPr lang="en-US" altLang="zh-TW" sz="2200" dirty="0" smtClean="0">
                <a:effectLst>
                  <a:outerShdw blurRad="38100" dist="38100" dir="2700000" algn="tl">
                    <a:srgbClr val="000000">
                      <a:alpha val="43137"/>
                    </a:srgbClr>
                  </a:outerShdw>
                </a:effectLst>
                <a:latin typeface="標楷體" pitchFamily="65" charset="-120"/>
                <a:ea typeface="標楷體" pitchFamily="65" charset="-120"/>
              </a:rPr>
              <a:t>101</a:t>
            </a:r>
            <a:r>
              <a:rPr lang="zh-TW" altLang="en-US" sz="2200" dirty="0" smtClean="0">
                <a:effectLst>
                  <a:outerShdw blurRad="38100" dist="38100" dir="2700000" algn="tl">
                    <a:srgbClr val="000000">
                      <a:alpha val="43137"/>
                    </a:srgbClr>
                  </a:outerShdw>
                </a:effectLst>
                <a:latin typeface="標楷體" pitchFamily="65" charset="-120"/>
                <a:ea typeface="標楷體" pitchFamily="65" charset="-120"/>
              </a:rPr>
              <a:t>年</a:t>
            </a:r>
            <a:r>
              <a:rPr lang="zh-TW" altLang="en-US" sz="2200" dirty="0">
                <a:effectLst>
                  <a:outerShdw blurRad="38100" dist="38100" dir="2700000" algn="tl">
                    <a:srgbClr val="000000">
                      <a:alpha val="43137"/>
                    </a:srgbClr>
                  </a:outerShdw>
                </a:effectLst>
                <a:latin typeface="標楷體" pitchFamily="65" charset="-120"/>
                <a:ea typeface="標楷體" pitchFamily="65" charset="-120"/>
              </a:rPr>
              <a:t>起限制每日</a:t>
            </a:r>
            <a:r>
              <a:rPr lang="en-US" altLang="zh-TW" sz="2200" dirty="0">
                <a:effectLst>
                  <a:outerShdw blurRad="38100" dist="38100" dir="2700000" algn="tl">
                    <a:srgbClr val="000000">
                      <a:alpha val="43137"/>
                    </a:srgbClr>
                  </a:outerShdw>
                </a:effectLst>
                <a:latin typeface="標楷體" pitchFamily="65" charset="-120"/>
                <a:ea typeface="標楷體" pitchFamily="65" charset="-120"/>
              </a:rPr>
              <a:t>120</a:t>
            </a:r>
            <a:r>
              <a:rPr lang="zh-TW" altLang="en-US" sz="2200" dirty="0" smtClean="0">
                <a:effectLst>
                  <a:outerShdw blurRad="38100" dist="38100" dir="2700000" algn="tl">
                    <a:srgbClr val="000000">
                      <a:alpha val="43137"/>
                    </a:srgbClr>
                  </a:outerShdw>
                </a:effectLst>
                <a:latin typeface="標楷體" pitchFamily="65" charset="-120"/>
                <a:ea typeface="標楷體" pitchFamily="65" charset="-120"/>
              </a:rPr>
              <a:t>家</a:t>
            </a:r>
            <a:endParaRPr lang="en-US" altLang="zh-TW" sz="2200" dirty="0" smtClean="0">
              <a:effectLst>
                <a:outerShdw blurRad="38100" dist="38100" dir="2700000" algn="tl">
                  <a:srgbClr val="000000">
                    <a:alpha val="43137"/>
                  </a:srgbClr>
                </a:outerShdw>
              </a:effectLst>
              <a:latin typeface="標楷體" pitchFamily="65" charset="-120"/>
              <a:ea typeface="標楷體" pitchFamily="65" charset="-120"/>
            </a:endParaRPr>
          </a:p>
          <a:p>
            <a:pPr marL="228600" lvl="1" indent="-228600" defTabSz="977900">
              <a:lnSpc>
                <a:spcPct val="90000"/>
              </a:lnSpc>
              <a:spcAft>
                <a:spcPct val="15000"/>
              </a:spcAft>
              <a:buFontTx/>
              <a:buChar char="••"/>
              <a:defRPr/>
            </a:pPr>
            <a:r>
              <a:rPr lang="en-US" altLang="zh-TW" sz="2200" dirty="0" smtClean="0">
                <a:effectLst>
                  <a:outerShdw blurRad="38100" dist="38100" dir="2700000" algn="tl">
                    <a:srgbClr val="000000">
                      <a:alpha val="43137"/>
                    </a:srgbClr>
                  </a:outerShdw>
                </a:effectLst>
                <a:latin typeface="標楷體" pitchFamily="65" charset="-120"/>
                <a:ea typeface="標楷體" pitchFamily="65" charset="-120"/>
              </a:rPr>
              <a:t>103</a:t>
            </a:r>
            <a:r>
              <a:rPr lang="zh-TW" altLang="en-US" sz="2200" dirty="0" smtClean="0">
                <a:effectLst>
                  <a:outerShdw blurRad="38100" dist="38100" dir="2700000" algn="tl">
                    <a:srgbClr val="000000">
                      <a:alpha val="43137"/>
                    </a:srgbClr>
                  </a:outerShdw>
                </a:effectLst>
                <a:latin typeface="標楷體" pitchFamily="65" charset="-120"/>
                <a:ea typeface="標楷體" pitchFamily="65" charset="-120"/>
              </a:rPr>
              <a:t>年起限制每日</a:t>
            </a:r>
            <a:r>
              <a:rPr lang="en-US" altLang="zh-TW" sz="2200" dirty="0" smtClean="0">
                <a:effectLst>
                  <a:outerShdw blurRad="38100" dist="38100" dir="2700000" algn="tl">
                    <a:srgbClr val="000000">
                      <a:alpha val="43137"/>
                    </a:srgbClr>
                  </a:outerShdw>
                </a:effectLst>
                <a:latin typeface="標楷體" pitchFamily="65" charset="-120"/>
                <a:ea typeface="標楷體" pitchFamily="65" charset="-120"/>
              </a:rPr>
              <a:t>100</a:t>
            </a:r>
            <a:r>
              <a:rPr lang="zh-TW" altLang="en-US" sz="2200" dirty="0" smtClean="0">
                <a:effectLst>
                  <a:outerShdw blurRad="38100" dist="38100" dir="2700000" algn="tl">
                    <a:srgbClr val="000000">
                      <a:alpha val="43137"/>
                    </a:srgbClr>
                  </a:outerShdw>
                </a:effectLst>
                <a:latin typeface="標楷體" pitchFamily="65" charset="-120"/>
                <a:ea typeface="標楷體" pitchFamily="65" charset="-120"/>
              </a:rPr>
              <a:t>家</a:t>
            </a:r>
            <a:endParaRPr lang="en-US" altLang="zh-TW" sz="2200" dirty="0" smtClean="0">
              <a:effectLst>
                <a:outerShdw blurRad="38100" dist="38100" dir="2700000" algn="tl">
                  <a:srgbClr val="000000">
                    <a:alpha val="43137"/>
                  </a:srgbClr>
                </a:outerShdw>
              </a:effectLst>
              <a:latin typeface="標楷體" pitchFamily="65" charset="-120"/>
              <a:ea typeface="標楷體" pitchFamily="65" charset="-120"/>
            </a:endParaRPr>
          </a:p>
        </p:txBody>
      </p:sp>
      <p:sp>
        <p:nvSpPr>
          <p:cNvPr id="3" name="圓角矩形圖說文字 2"/>
          <p:cNvSpPr/>
          <p:nvPr/>
        </p:nvSpPr>
        <p:spPr>
          <a:xfrm>
            <a:off x="4575782" y="2996952"/>
            <a:ext cx="2516497" cy="702494"/>
          </a:xfrm>
          <a:prstGeom prst="wedgeRoundRectCallout">
            <a:avLst>
              <a:gd name="adj1" fmla="val -30937"/>
              <a:gd name="adj2" fmla="val -103172"/>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TW" b="1" dirty="0" smtClean="0"/>
              <a:t>20~100</a:t>
            </a:r>
            <a:r>
              <a:rPr lang="zh-TW" altLang="en-US" b="1" dirty="0" smtClean="0"/>
              <a:t>億元，</a:t>
            </a:r>
            <a:r>
              <a:rPr lang="en-US" altLang="zh-TW" b="1" dirty="0" smtClean="0"/>
              <a:t>106</a:t>
            </a:r>
            <a:r>
              <a:rPr lang="zh-TW" altLang="en-US" b="1" dirty="0" smtClean="0"/>
              <a:t>至</a:t>
            </a:r>
            <a:r>
              <a:rPr lang="en-US" altLang="zh-TW" b="1" dirty="0" smtClean="0"/>
              <a:t>108</a:t>
            </a:r>
            <a:r>
              <a:rPr lang="zh-TW" altLang="en-US" b="1" dirty="0" smtClean="0"/>
              <a:t>年間設置完成</a:t>
            </a:r>
            <a:endParaRPr lang="zh-TW" altLang="en-US" b="1" dirty="0"/>
          </a:p>
        </p:txBody>
      </p:sp>
      <p:sp>
        <p:nvSpPr>
          <p:cNvPr id="25" name="圓角矩形圖說文字 24"/>
          <p:cNvSpPr/>
          <p:nvPr/>
        </p:nvSpPr>
        <p:spPr>
          <a:xfrm>
            <a:off x="1691680" y="5949280"/>
            <a:ext cx="2520280" cy="802754"/>
          </a:xfrm>
          <a:prstGeom prst="wedgeRoundRectCallout">
            <a:avLst>
              <a:gd name="adj1" fmla="val -24047"/>
              <a:gd name="adj2" fmla="val -78251"/>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TW" b="1" dirty="0" smtClean="0"/>
              <a:t>105</a:t>
            </a:r>
            <a:r>
              <a:rPr lang="zh-TW" altLang="en-US" b="1" dirty="0" smtClean="0"/>
              <a:t>年起，</a:t>
            </a:r>
            <a:r>
              <a:rPr lang="en-US" altLang="zh-TW" b="1" dirty="0" smtClean="0"/>
              <a:t>20</a:t>
            </a:r>
            <a:r>
              <a:rPr lang="zh-TW" altLang="en-US" b="1" dirty="0" smtClean="0"/>
              <a:t>億以上及新申請上市櫃公司</a:t>
            </a:r>
            <a:endParaRPr lang="zh-TW" altLang="en-US" b="1" dirty="0"/>
          </a:p>
        </p:txBody>
      </p:sp>
      <p:sp>
        <p:nvSpPr>
          <p:cNvPr id="26" name="圓角矩形圖說文字 25"/>
          <p:cNvSpPr/>
          <p:nvPr/>
        </p:nvSpPr>
        <p:spPr>
          <a:xfrm>
            <a:off x="6516217" y="6237312"/>
            <a:ext cx="2016223" cy="620688"/>
          </a:xfrm>
          <a:prstGeom prst="wedgeRoundRectCallout">
            <a:avLst>
              <a:gd name="adj1" fmla="val -8181"/>
              <a:gd name="adj2" fmla="val -116013"/>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zh-TW" altLang="en-US" b="1" dirty="0" smtClean="0"/>
              <a:t>自願採</a:t>
            </a:r>
            <a:r>
              <a:rPr lang="zh-TW" altLang="en-US" b="1" dirty="0" smtClean="0"/>
              <a:t>行電子投票者不</a:t>
            </a:r>
            <a:r>
              <a:rPr lang="zh-TW" altLang="en-US" b="1" dirty="0" smtClean="0"/>
              <a:t>受限制</a:t>
            </a:r>
            <a:endParaRPr lang="zh-TW" altLang="en-US" b="1" dirty="0"/>
          </a:p>
        </p:txBody>
      </p:sp>
    </p:spTree>
    <p:extLst>
      <p:ext uri="{BB962C8B-B14F-4D97-AF65-F5344CB8AC3E}">
        <p14:creationId xmlns:p14="http://schemas.microsoft.com/office/powerpoint/2010/main" val="250873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ox(in)">
                                      <p:cBhvr>
                                        <p:cTn id="11" dur="1000"/>
                                        <p:tgtEl>
                                          <p:spTgt spid="11"/>
                                        </p:tgtEl>
                                      </p:cBhvr>
                                    </p:animEffect>
                                  </p:childTnLst>
                                </p:cTn>
                              </p:par>
                            </p:childTnLst>
                          </p:cTn>
                        </p:par>
                        <p:par>
                          <p:cTn id="12" fill="hold">
                            <p:stCondLst>
                              <p:cond delay="15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par>
                          <p:cTn id="16" fill="hold">
                            <p:stCondLst>
                              <p:cond delay="2000"/>
                            </p:stCondLst>
                            <p:childTnLst>
                              <p:par>
                                <p:cTn id="17" presetID="4"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ox(in)">
                                      <p:cBhvr>
                                        <p:cTn id="19" dur="500"/>
                                        <p:tgtEl>
                                          <p:spTgt spid="13"/>
                                        </p:tgtEl>
                                      </p:cBhvr>
                                    </p:animEffect>
                                  </p:childTnLst>
                                </p:cTn>
                              </p:par>
                            </p:childTnLst>
                          </p:cTn>
                        </p:par>
                        <p:par>
                          <p:cTn id="20" fill="hold">
                            <p:stCondLst>
                              <p:cond delay="2500"/>
                            </p:stCondLst>
                            <p:childTnLst>
                              <p:par>
                                <p:cTn id="21" presetID="9"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childTnLst>
                          </p:cTn>
                        </p:par>
                        <p:par>
                          <p:cTn id="24" fill="hold">
                            <p:stCondLst>
                              <p:cond delay="3000"/>
                            </p:stCondLst>
                            <p:childTnLst>
                              <p:par>
                                <p:cTn id="25" presetID="4" presetClass="entr" presetSubtype="16"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ox(in)">
                                      <p:cBhvr>
                                        <p:cTn id="27" dur="500"/>
                                        <p:tgtEl>
                                          <p:spTgt spid="15"/>
                                        </p:tgtEl>
                                      </p:cBhvr>
                                    </p:animEffect>
                                  </p:childTnLst>
                                </p:cTn>
                              </p:par>
                            </p:childTnLst>
                          </p:cTn>
                        </p:par>
                        <p:par>
                          <p:cTn id="28" fill="hold">
                            <p:stCondLst>
                              <p:cond delay="3500"/>
                            </p:stCondLst>
                            <p:childTnLst>
                              <p:par>
                                <p:cTn id="29" presetID="9"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dissolve">
                                      <p:cBhvr>
                                        <p:cTn id="31" dur="500"/>
                                        <p:tgtEl>
                                          <p:spTgt spid="17"/>
                                        </p:tgtEl>
                                      </p:cBhvr>
                                    </p:animEffect>
                                  </p:childTnLst>
                                </p:cTn>
                              </p:par>
                            </p:childTnLst>
                          </p:cTn>
                        </p:par>
                        <p:par>
                          <p:cTn id="32" fill="hold">
                            <p:stCondLst>
                              <p:cond delay="4000"/>
                            </p:stCondLst>
                            <p:childTnLst>
                              <p:par>
                                <p:cTn id="33" presetID="4"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ox(in)">
                                      <p:cBhvr>
                                        <p:cTn id="35" dur="500"/>
                                        <p:tgtEl>
                                          <p:spTgt spid="18"/>
                                        </p:tgtEl>
                                      </p:cBhvr>
                                    </p:animEffect>
                                  </p:childTnLst>
                                </p:cTn>
                              </p:par>
                            </p:childTnLst>
                          </p:cTn>
                        </p:par>
                        <p:par>
                          <p:cTn id="36" fill="hold">
                            <p:stCondLst>
                              <p:cond delay="4500"/>
                            </p:stCondLst>
                            <p:childTnLst>
                              <p:par>
                                <p:cTn id="37" presetID="9"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dissolve">
                                      <p:cBhvr>
                                        <p:cTn id="39" dur="500"/>
                                        <p:tgtEl>
                                          <p:spTgt spid="19"/>
                                        </p:tgtEl>
                                      </p:cBhvr>
                                    </p:animEffect>
                                  </p:childTnLst>
                                </p:cTn>
                              </p:par>
                            </p:childTnLst>
                          </p:cTn>
                        </p:par>
                        <p:par>
                          <p:cTn id="40" fill="hold">
                            <p:stCondLst>
                              <p:cond delay="5000"/>
                            </p:stCondLst>
                            <p:childTnLst>
                              <p:par>
                                <p:cTn id="41" presetID="4" presetClass="entr" presetSubtype="16"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ox(in)">
                                      <p:cBhvr>
                                        <p:cTn id="43" dur="500"/>
                                        <p:tgtEl>
                                          <p:spTgt spid="20"/>
                                        </p:tgtEl>
                                      </p:cBhvr>
                                    </p:animEffect>
                                  </p:childTnLst>
                                </p:cTn>
                              </p:par>
                            </p:childTnLst>
                          </p:cTn>
                        </p:par>
                        <p:par>
                          <p:cTn id="44" fill="hold">
                            <p:stCondLst>
                              <p:cond delay="5500"/>
                            </p:stCondLst>
                            <p:childTnLst>
                              <p:par>
                                <p:cTn id="45" presetID="9"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dissolve">
                                      <p:cBhvr>
                                        <p:cTn id="47" dur="500"/>
                                        <p:tgtEl>
                                          <p:spTgt spid="21"/>
                                        </p:tgtEl>
                                      </p:cBhvr>
                                    </p:animEffect>
                                  </p:childTnLst>
                                </p:cTn>
                              </p:par>
                            </p:childTnLst>
                          </p:cTn>
                        </p:par>
                        <p:par>
                          <p:cTn id="48" fill="hold">
                            <p:stCondLst>
                              <p:cond delay="6000"/>
                            </p:stCondLst>
                            <p:childTnLst>
                              <p:par>
                                <p:cTn id="49" presetID="4"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box(in)">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1000"/>
                                        <p:tgtEl>
                                          <p:spTgt spid="3"/>
                                        </p:tgtEl>
                                      </p:cBhvr>
                                    </p:animEffect>
                                    <p:anim calcmode="lin" valueType="num">
                                      <p:cBhvr>
                                        <p:cTn id="57" dur="1000" fill="hold"/>
                                        <p:tgtEl>
                                          <p:spTgt spid="3"/>
                                        </p:tgtEl>
                                        <p:attrNameLst>
                                          <p:attrName>ppt_x</p:attrName>
                                        </p:attrNameLst>
                                      </p:cBhvr>
                                      <p:tavLst>
                                        <p:tav tm="0">
                                          <p:val>
                                            <p:strVal val="#ppt_x"/>
                                          </p:val>
                                        </p:tav>
                                        <p:tav tm="100000">
                                          <p:val>
                                            <p:strVal val="#ppt_x"/>
                                          </p:val>
                                        </p:tav>
                                      </p:tavLst>
                                    </p:anim>
                                    <p:anim calcmode="lin" valueType="num">
                                      <p:cBhvr>
                                        <p:cTn id="5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1000"/>
                                        <p:tgtEl>
                                          <p:spTgt spid="26"/>
                                        </p:tgtEl>
                                      </p:cBhvr>
                                    </p:animEffect>
                                    <p:anim calcmode="lin" valueType="num">
                                      <p:cBhvr>
                                        <p:cTn id="71" dur="1000" fill="hold"/>
                                        <p:tgtEl>
                                          <p:spTgt spid="26"/>
                                        </p:tgtEl>
                                        <p:attrNameLst>
                                          <p:attrName>ppt_x</p:attrName>
                                        </p:attrNameLst>
                                      </p:cBhvr>
                                      <p:tavLst>
                                        <p:tav tm="0">
                                          <p:val>
                                            <p:strVal val="#ppt_x"/>
                                          </p:val>
                                        </p:tav>
                                        <p:tav tm="100000">
                                          <p:val>
                                            <p:strVal val="#ppt_x"/>
                                          </p:val>
                                        </p:tav>
                                      </p:tavLst>
                                    </p:anim>
                                    <p:anim calcmode="lin" valueType="num">
                                      <p:cBhvr>
                                        <p:cTn id="7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17" grpId="0" animBg="1"/>
      <p:bldP spid="18" grpId="0" animBg="1"/>
      <p:bldP spid="19" grpId="0" animBg="1"/>
      <p:bldP spid="20" grpId="0" animBg="1"/>
      <p:bldP spid="21" grpId="0" animBg="1"/>
      <p:bldP spid="22" grpId="0" animBg="1"/>
      <p:bldP spid="3" grpId="0" animBg="1"/>
      <p:bldP spid="25" grpId="0" animBg="1"/>
      <p:bldP spid="2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1"/>
          <p:cNvSpPr>
            <a:spLocks noGrp="1"/>
          </p:cNvSpPr>
          <p:nvPr>
            <p:ph type="title"/>
          </p:nvPr>
        </p:nvSpPr>
        <p:spPr>
          <a:xfrm>
            <a:off x="1907704" y="260648"/>
            <a:ext cx="5256584" cy="864096"/>
          </a:xfrm>
        </p:spPr>
        <p:txBody>
          <a:bodyPr anchor="t">
            <a:normAutofit/>
          </a:bodyPr>
          <a:lstStyle/>
          <a:p>
            <a:pPr algn="ctr" eaLnBrk="1" hangingPunct="1">
              <a:defRPr/>
            </a:pPr>
            <a:r>
              <a:rPr lang="zh-TW" altLang="en-US" sz="3600" dirty="0" smtClean="0"/>
              <a:t>我國公司治理進程</a:t>
            </a:r>
            <a:endParaRPr lang="zh-TW" altLang="en-US" sz="3600" dirty="0"/>
          </a:p>
        </p:txBody>
      </p:sp>
      <p:graphicFrame>
        <p:nvGraphicFramePr>
          <p:cNvPr id="5" name="內容版面配置區 4"/>
          <p:cNvGraphicFramePr>
            <a:graphicFrameLocks noGrp="1"/>
          </p:cNvGraphicFramePr>
          <p:nvPr>
            <p:ph idx="1"/>
          </p:nvPr>
        </p:nvGraphicFramePr>
        <p:xfrm>
          <a:off x="395536" y="980728"/>
          <a:ext cx="8208912" cy="792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投影片編號版面配置區 9"/>
          <p:cNvSpPr>
            <a:spLocks noGrp="1"/>
          </p:cNvSpPr>
          <p:nvPr>
            <p:ph type="sldNum" sz="quarter" idx="12"/>
          </p:nvPr>
        </p:nvSpPr>
        <p:spPr/>
        <p:txBody>
          <a:bodyPr/>
          <a:lstStyle/>
          <a:p>
            <a:pPr>
              <a:defRPr/>
            </a:pPr>
            <a:fld id="{2DF2C52D-4FF3-480A-8818-EB5F754ED64A}" type="slidenum">
              <a:rPr lang="zh-TW" altLang="en-US"/>
              <a:pPr>
                <a:defRPr/>
              </a:pPr>
              <a:t>31</a:t>
            </a:fld>
            <a:endParaRPr lang="zh-TW" altLang="en-US"/>
          </a:p>
        </p:txBody>
      </p:sp>
      <p:graphicFrame>
        <p:nvGraphicFramePr>
          <p:cNvPr id="7" name="資料庫圖表 6"/>
          <p:cNvGraphicFramePr/>
          <p:nvPr/>
        </p:nvGraphicFramePr>
        <p:xfrm>
          <a:off x="179512" y="1916832"/>
          <a:ext cx="8784976" cy="47525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圓角矩形圖說文字 1"/>
          <p:cNvSpPr/>
          <p:nvPr/>
        </p:nvSpPr>
        <p:spPr>
          <a:xfrm>
            <a:off x="4427984" y="5373216"/>
            <a:ext cx="2160240" cy="1224136"/>
          </a:xfrm>
          <a:prstGeom prst="wedgeRoundRectCallout">
            <a:avLst>
              <a:gd name="adj1" fmla="val 52334"/>
              <a:gd name="adj2" fmla="val -1194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t>106</a:t>
            </a:r>
            <a:r>
              <a:rPr lang="zh-TW" altLang="en-US" b="1" dirty="0" smtClean="0"/>
              <a:t>年</a:t>
            </a:r>
            <a:r>
              <a:rPr lang="zh-TW" altLang="en-US" b="1" dirty="0"/>
              <a:t>將擴大強制編制，資本額</a:t>
            </a:r>
            <a:r>
              <a:rPr lang="en-US" altLang="zh-TW" b="1" dirty="0"/>
              <a:t>100</a:t>
            </a:r>
            <a:r>
              <a:rPr lang="zh-TW" altLang="en-US" b="1" dirty="0"/>
              <a:t>億元降為</a:t>
            </a:r>
            <a:r>
              <a:rPr lang="en-US" altLang="zh-TW" b="1" dirty="0"/>
              <a:t>50</a:t>
            </a:r>
            <a:r>
              <a:rPr lang="zh-TW" altLang="en-US" b="1" dirty="0"/>
              <a:t>億元</a:t>
            </a:r>
          </a:p>
        </p:txBody>
      </p:sp>
    </p:spTree>
    <p:extLst>
      <p:ext uri="{BB962C8B-B14F-4D97-AF65-F5344CB8AC3E}">
        <p14:creationId xmlns:p14="http://schemas.microsoft.com/office/powerpoint/2010/main" val="395301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5"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2000" fill="hold"/>
                                        <p:tgtEl>
                                          <p:spTgt spid="7"/>
                                        </p:tgtEl>
                                        <p:attrNameLst>
                                          <p:attrName>ppt_w</p:attrName>
                                        </p:attrNameLst>
                                      </p:cBhvr>
                                      <p:tavLst>
                                        <p:tav tm="0">
                                          <p:val>
                                            <p:fltVal val="0"/>
                                          </p:val>
                                        </p:tav>
                                        <p:tav tm="100000">
                                          <p:val>
                                            <p:strVal val="#ppt_w"/>
                                          </p:val>
                                        </p:tav>
                                      </p:tavLst>
                                    </p:anim>
                                    <p:anim calcmode="lin" valueType="num">
                                      <p:cBhvr>
                                        <p:cTn id="13" dur="2000" fill="hold"/>
                                        <p:tgtEl>
                                          <p:spTgt spid="7"/>
                                        </p:tgtEl>
                                        <p:attrNameLst>
                                          <p:attrName>ppt_h</p:attrName>
                                        </p:attrNameLst>
                                      </p:cBhvr>
                                      <p:tavLst>
                                        <p:tav tm="0">
                                          <p:val>
                                            <p:fltVal val="0"/>
                                          </p:val>
                                        </p:tav>
                                        <p:tav tm="100000">
                                          <p:val>
                                            <p:strVal val="#ppt_h"/>
                                          </p:val>
                                        </p:tav>
                                      </p:tavLst>
                                    </p:anim>
                                    <p:anim calcmode="lin" valueType="num">
                                      <p:cBhvr>
                                        <p:cTn id="14" dur="2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5" dur="2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7" grpId="0">
        <p:bldAsOne/>
      </p:bldGraphic>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47664" y="2636912"/>
            <a:ext cx="5721895" cy="1362075"/>
          </a:xfrm>
          <a:extLst/>
        </p:spPr>
        <p:txBody>
          <a:bodyPr/>
          <a:lstStyle/>
          <a:p>
            <a:pPr>
              <a:defRPr/>
            </a:pPr>
            <a:r>
              <a:rPr lang="zh-TW" altLang="en-US" dirty="0" smtClean="0">
                <a:solidFill>
                  <a:srgbClr val="993300"/>
                </a:solidFill>
              </a:rPr>
              <a:t>簡報結束</a:t>
            </a:r>
            <a:r>
              <a:rPr lang="en-US" altLang="zh-TW" dirty="0" smtClean="0">
                <a:solidFill>
                  <a:srgbClr val="993300"/>
                </a:solidFill>
              </a:rPr>
              <a:t/>
            </a:r>
            <a:br>
              <a:rPr lang="en-US" altLang="zh-TW" dirty="0" smtClean="0">
                <a:solidFill>
                  <a:srgbClr val="993300"/>
                </a:solidFill>
              </a:rPr>
            </a:br>
            <a:r>
              <a:rPr lang="zh-TW" altLang="en-US" dirty="0" smtClean="0">
                <a:solidFill>
                  <a:srgbClr val="993300"/>
                </a:solidFill>
              </a:rPr>
              <a:t>敬請指教</a:t>
            </a:r>
            <a:endParaRPr lang="zh-TW" altLang="en-US" dirty="0">
              <a:solidFill>
                <a:srgbClr val="993300"/>
              </a:solidFill>
            </a:endParaRPr>
          </a:p>
        </p:txBody>
      </p:sp>
      <p:sp>
        <p:nvSpPr>
          <p:cNvPr id="3" name="投影片編號版面配置區 2"/>
          <p:cNvSpPr>
            <a:spLocks noGrp="1"/>
          </p:cNvSpPr>
          <p:nvPr>
            <p:ph type="sldNum" sz="quarter" idx="12"/>
          </p:nvPr>
        </p:nvSpPr>
        <p:spPr/>
        <p:txBody>
          <a:bodyPr/>
          <a:lstStyle/>
          <a:p>
            <a:pPr>
              <a:defRPr/>
            </a:pPr>
            <a:fld id="{6C70EDB5-8054-4532-9268-C01C4BEC3DDD}" type="slidenum">
              <a:rPr lang="zh-TW" altLang="en-US" smtClean="0"/>
              <a:pPr>
                <a:defRPr/>
              </a:pPr>
              <a:t>32</a:t>
            </a:fld>
            <a:endParaRPr lang="zh-TW"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a:xfrm>
            <a:off x="1034360" y="116632"/>
            <a:ext cx="7498080" cy="1143000"/>
          </a:xfrm>
        </p:spPr>
        <p:txBody>
          <a:bodyPr>
            <a:normAutofit/>
          </a:bodyPr>
          <a:lstStyle/>
          <a:p>
            <a:pPr algn="ctr">
              <a:defRPr/>
            </a:pPr>
            <a:r>
              <a:rPr lang="zh-TW" altLang="en-US" sz="3600" dirty="0" smtClean="0">
                <a:latin typeface="標楷體" panose="03000509000000000000" pitchFamily="65" charset="-120"/>
                <a:ea typeface="標楷體" panose="03000509000000000000" pitchFamily="65" charset="-120"/>
                <a:cs typeface="Arial Unicode MS" pitchFamily="34" charset="-120"/>
              </a:rPr>
              <a:t>公司治理藍圖</a:t>
            </a:r>
            <a:endParaRPr lang="zh-TW" altLang="en-US" sz="3600" dirty="0" smtClean="0">
              <a:latin typeface="標楷體" panose="03000509000000000000" pitchFamily="65" charset="-120"/>
              <a:ea typeface="標楷體" panose="03000509000000000000" pitchFamily="65" charset="-120"/>
            </a:endParaRPr>
          </a:p>
        </p:txBody>
      </p:sp>
      <p:sp>
        <p:nvSpPr>
          <p:cNvPr id="15" name="矩形 14"/>
          <p:cNvSpPr/>
          <p:nvPr/>
        </p:nvSpPr>
        <p:spPr>
          <a:xfrm>
            <a:off x="1044897" y="5219278"/>
            <a:ext cx="7775575" cy="1162050"/>
          </a:xfrm>
          <a:prstGeom prst="rect">
            <a:avLst/>
          </a:prstGeom>
          <a:solidFill>
            <a:srgbClr val="D9AE11"/>
          </a:solidFill>
          <a:ln w="25400" algn="ctr">
            <a:noFill/>
            <a:miter lim="800000"/>
            <a:headEnd/>
            <a:tailEnd/>
          </a:ln>
          <a:effectLst/>
        </p:spPr>
        <p:txBody>
          <a:bodyPr lIns="45720" tIns="44450" rIns="45720" bIns="44450" anchor="ctr" anchorCtr="1"/>
          <a:lstStyle/>
          <a:p>
            <a:pPr>
              <a:defRPr/>
            </a:pPr>
            <a:r>
              <a:rPr lang="zh-TW" altLang="en-US" sz="2400" b="1" dirty="0">
                <a:solidFill>
                  <a:schemeClr val="bg1"/>
                </a:solidFill>
                <a:latin typeface="Arial" pitchFamily="34" charset="0"/>
                <a:ea typeface="標楷體" pitchFamily="65" charset="-120"/>
                <a:cs typeface="Arial" pitchFamily="34" charset="0"/>
              </a:rPr>
              <a:t>建立公司治理文化、創造共利企業</a:t>
            </a:r>
            <a:r>
              <a:rPr lang="zh-TW" altLang="en-US" sz="2400" b="1" dirty="0" smtClean="0">
                <a:solidFill>
                  <a:schemeClr val="bg1"/>
                </a:solidFill>
                <a:latin typeface="Arial" pitchFamily="34" charset="0"/>
                <a:ea typeface="標楷體" pitchFamily="65" charset="-120"/>
                <a:cs typeface="Arial" pitchFamily="34" charset="0"/>
              </a:rPr>
              <a:t>價值</a:t>
            </a:r>
            <a:endParaRPr lang="zh-TW" altLang="en-US" sz="2400" b="1" dirty="0">
              <a:solidFill>
                <a:schemeClr val="bg1"/>
              </a:solidFill>
              <a:latin typeface="Arial" pitchFamily="34" charset="0"/>
              <a:ea typeface="標楷體" pitchFamily="65" charset="-120"/>
              <a:cs typeface="Arial" pitchFamily="34" charset="0"/>
            </a:endParaRPr>
          </a:p>
        </p:txBody>
      </p:sp>
      <p:sp>
        <p:nvSpPr>
          <p:cNvPr id="9" name="矩形 8"/>
          <p:cNvSpPr/>
          <p:nvPr/>
        </p:nvSpPr>
        <p:spPr>
          <a:xfrm>
            <a:off x="1044252" y="3203475"/>
            <a:ext cx="7775575" cy="1125537"/>
          </a:xfrm>
          <a:prstGeom prst="rect">
            <a:avLst/>
          </a:prstGeom>
          <a:solidFill>
            <a:srgbClr val="D97300"/>
          </a:solidFill>
          <a:ln w="25400" algn="ctr">
            <a:noFill/>
            <a:miter lim="800000"/>
            <a:headEnd/>
            <a:tailEnd/>
          </a:ln>
          <a:effectLst/>
        </p:spPr>
        <p:txBody>
          <a:bodyPr lIns="45720" tIns="44450" rIns="45720" bIns="44450" anchor="ctr" anchorCtr="1"/>
          <a:lstStyle/>
          <a:p>
            <a:pPr algn="ctr">
              <a:defRPr/>
            </a:pPr>
            <a:r>
              <a:rPr lang="zh-TW" altLang="en-US" sz="2400" b="1" dirty="0" smtClean="0">
                <a:solidFill>
                  <a:schemeClr val="bg1"/>
                </a:solidFill>
                <a:latin typeface="Arial" pitchFamily="34" charset="0"/>
                <a:ea typeface="標楷體" pitchFamily="65" charset="-120"/>
                <a:cs typeface="Arial" pitchFamily="34" charset="0"/>
              </a:rPr>
              <a:t>因應國際發展趨勢</a:t>
            </a:r>
            <a:endParaRPr lang="en-US" altLang="zh-TW" sz="2400" b="1" dirty="0">
              <a:solidFill>
                <a:schemeClr val="bg1"/>
              </a:solidFill>
              <a:latin typeface="Arial" pitchFamily="34" charset="0"/>
              <a:ea typeface="標楷體" pitchFamily="65" charset="-120"/>
              <a:cs typeface="Arial" pitchFamily="34" charset="0"/>
            </a:endParaRPr>
          </a:p>
          <a:p>
            <a:pPr algn="ctr">
              <a:defRPr/>
            </a:pPr>
            <a:r>
              <a:rPr lang="zh-TW" altLang="en-US" sz="2400" b="1" dirty="0" smtClean="0">
                <a:solidFill>
                  <a:schemeClr val="bg1"/>
                </a:solidFill>
                <a:latin typeface="Arial" pitchFamily="34" charset="0"/>
                <a:ea typeface="標楷體" pitchFamily="65" charset="-120"/>
                <a:cs typeface="Arial" pitchFamily="34" charset="0"/>
              </a:rPr>
              <a:t>回應國內外公司治理組織之建議</a:t>
            </a:r>
            <a:endParaRPr lang="en-US" altLang="zh-TW" sz="2400" b="1" dirty="0">
              <a:solidFill>
                <a:schemeClr val="bg1"/>
              </a:solidFill>
              <a:latin typeface="Arial" pitchFamily="34" charset="0"/>
              <a:ea typeface="標楷體" pitchFamily="65" charset="-120"/>
              <a:cs typeface="Arial" pitchFamily="34" charset="0"/>
            </a:endParaRPr>
          </a:p>
          <a:p>
            <a:pPr algn="ctr">
              <a:defRPr/>
            </a:pPr>
            <a:r>
              <a:rPr lang="zh-TW" altLang="en-US" sz="2400" b="1" dirty="0">
                <a:solidFill>
                  <a:schemeClr val="bg1"/>
                </a:solidFill>
                <a:latin typeface="Arial" pitchFamily="34" charset="0"/>
                <a:ea typeface="標楷體" pitchFamily="65" charset="-120"/>
                <a:cs typeface="Arial" pitchFamily="34" charset="0"/>
              </a:rPr>
              <a:t>使外界明確瞭解我國公司治理未來規劃方向</a:t>
            </a:r>
            <a:endParaRPr lang="en-US" altLang="zh-TW" sz="2400" b="1" dirty="0">
              <a:solidFill>
                <a:schemeClr val="bg1"/>
              </a:solidFill>
              <a:latin typeface="Arial" pitchFamily="34" charset="0"/>
              <a:ea typeface="標楷體" pitchFamily="65" charset="-120"/>
              <a:cs typeface="Arial" pitchFamily="34" charset="0"/>
            </a:endParaRPr>
          </a:p>
        </p:txBody>
      </p:sp>
      <p:sp>
        <p:nvSpPr>
          <p:cNvPr id="11" name="矩形 10"/>
          <p:cNvSpPr/>
          <p:nvPr/>
        </p:nvSpPr>
        <p:spPr>
          <a:xfrm>
            <a:off x="1044897" y="1187251"/>
            <a:ext cx="7775575" cy="863377"/>
          </a:xfrm>
          <a:prstGeom prst="rect">
            <a:avLst/>
          </a:prstGeom>
          <a:solidFill>
            <a:srgbClr val="0070C0"/>
          </a:solidFill>
          <a:ln w="25400" algn="ctr">
            <a:noFill/>
            <a:miter lim="800000"/>
            <a:headEnd/>
            <a:tailEnd/>
          </a:ln>
          <a:effectLst/>
        </p:spPr>
        <p:txBody>
          <a:bodyPr lIns="45720" tIns="44450" rIns="45720" bIns="44450" anchor="ctr" anchorCtr="1"/>
          <a:lstStyle/>
          <a:p>
            <a:pPr>
              <a:defRPr/>
            </a:pPr>
            <a:r>
              <a:rPr lang="en-US" altLang="zh-TW" sz="3200" b="1" dirty="0">
                <a:solidFill>
                  <a:schemeClr val="bg1"/>
                </a:solidFill>
                <a:latin typeface="Arial" pitchFamily="34" charset="0"/>
                <a:ea typeface="標楷體" pitchFamily="65" charset="-120"/>
                <a:cs typeface="Arial" pitchFamily="34" charset="0"/>
              </a:rPr>
              <a:t>2013</a:t>
            </a:r>
            <a:r>
              <a:rPr lang="zh-TW" altLang="en-US" sz="3200" b="1" dirty="0">
                <a:solidFill>
                  <a:schemeClr val="bg1"/>
                </a:solidFill>
                <a:latin typeface="Arial" pitchFamily="34" charset="0"/>
                <a:ea typeface="標楷體" pitchFamily="65" charset="-120"/>
                <a:cs typeface="Arial" pitchFamily="34" charset="0"/>
              </a:rPr>
              <a:t>強化我國公司治理藍圖</a:t>
            </a:r>
            <a:endParaRPr lang="en-US" altLang="zh-TW" sz="3200" b="1" dirty="0">
              <a:solidFill>
                <a:schemeClr val="bg1"/>
              </a:solidFill>
              <a:latin typeface="Arial" pitchFamily="34" charset="0"/>
              <a:ea typeface="標楷體" pitchFamily="65" charset="-120"/>
              <a:cs typeface="Arial" pitchFamily="34" charset="0"/>
            </a:endParaRPr>
          </a:p>
        </p:txBody>
      </p:sp>
      <p:sp>
        <p:nvSpPr>
          <p:cNvPr id="12" name="向下箭號 11"/>
          <p:cNvSpPr/>
          <p:nvPr/>
        </p:nvSpPr>
        <p:spPr>
          <a:xfrm>
            <a:off x="2918147" y="2226840"/>
            <a:ext cx="3959225" cy="760413"/>
          </a:xfrm>
          <a:prstGeom prst="downArrow">
            <a:avLst>
              <a:gd name="adj1" fmla="val 50000"/>
              <a:gd name="adj2" fmla="val 777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latin typeface="Arial" pitchFamily="34" charset="0"/>
                <a:ea typeface="標楷體" pitchFamily="65" charset="-120"/>
                <a:cs typeface="Arial" pitchFamily="34" charset="0"/>
              </a:rPr>
              <a:t>推動緣起</a:t>
            </a:r>
          </a:p>
        </p:txBody>
      </p:sp>
      <p:sp>
        <p:nvSpPr>
          <p:cNvPr id="14" name="向下箭號 13"/>
          <p:cNvSpPr/>
          <p:nvPr/>
        </p:nvSpPr>
        <p:spPr>
          <a:xfrm>
            <a:off x="2916559" y="4500140"/>
            <a:ext cx="3960813" cy="647700"/>
          </a:xfrm>
          <a:prstGeom prst="downArrow">
            <a:avLst>
              <a:gd name="adj1" fmla="val 50000"/>
              <a:gd name="adj2" fmla="val 7771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000" b="1" dirty="0">
                <a:latin typeface="Arial" pitchFamily="34" charset="0"/>
                <a:ea typeface="標楷體" pitchFamily="65" charset="-120"/>
                <a:cs typeface="Arial" pitchFamily="34" charset="0"/>
              </a:rPr>
              <a:t>願景</a:t>
            </a:r>
          </a:p>
        </p:txBody>
      </p:sp>
    </p:spTree>
    <p:extLst>
      <p:ext uri="{BB962C8B-B14F-4D97-AF65-F5344CB8AC3E}">
        <p14:creationId xmlns:p14="http://schemas.microsoft.com/office/powerpoint/2010/main" val="169201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6"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childTnLst>
                          </p:cTn>
                        </p:par>
                        <p:par>
                          <p:cTn id="17" fill="hold">
                            <p:stCondLst>
                              <p:cond delay="3500"/>
                            </p:stCondLst>
                            <p:childTnLst>
                              <p:par>
                                <p:cTn id="18" presetID="2" presetClass="entr" presetSubtype="1"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0-#ppt_h/2"/>
                                          </p:val>
                                        </p:tav>
                                        <p:tav tm="100000">
                                          <p:val>
                                            <p:strVal val="#ppt_y"/>
                                          </p:val>
                                        </p:tav>
                                      </p:tavLst>
                                    </p:anim>
                                  </p:childTnLst>
                                </p:cTn>
                              </p:par>
                            </p:childTnLst>
                          </p:cTn>
                        </p:par>
                        <p:par>
                          <p:cTn id="22" fill="hold">
                            <p:stCondLst>
                              <p:cond delay="4000"/>
                            </p:stCondLst>
                            <p:childTnLst>
                              <p:par>
                                <p:cTn id="23" presetID="3" presetClass="entr" presetSubtype="10"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animBg="1"/>
      <p:bldP spid="11" grpId="0" animBg="1"/>
      <p:bldP spid="12"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6456" y="389058"/>
            <a:ext cx="7498080" cy="1143000"/>
          </a:xfrm>
        </p:spPr>
        <p:txBody>
          <a:bodyPr/>
          <a:lstStyle/>
          <a:p>
            <a:pPr algn="ctr"/>
            <a:r>
              <a:rPr lang="zh-TW" altLang="en-US" sz="3600" dirty="0" smtClean="0">
                <a:latin typeface="標楷體" panose="03000509000000000000" pitchFamily="65" charset="-120"/>
                <a:ea typeface="標楷體" panose="03000509000000000000" pitchFamily="65" charset="-120"/>
              </a:rPr>
              <a:t>公司治理評鑑目標</a:t>
            </a:r>
            <a:endParaRPr lang="zh-TW" altLang="en-US" sz="36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40BC297A-DBB4-4349-9810-60612D9BEEF0}" type="slidenum">
              <a:rPr lang="zh-TW" altLang="en-US" smtClean="0"/>
              <a:pPr>
                <a:defRPr/>
              </a:pPr>
              <a:t>5</a:t>
            </a:fld>
            <a:endParaRPr lang="zh-TW" altLang="en-US"/>
          </a:p>
        </p:txBody>
      </p:sp>
      <p:sp>
        <p:nvSpPr>
          <p:cNvPr id="7" name="AutoShape 6"/>
          <p:cNvSpPr>
            <a:spLocks noChangeArrowheads="1"/>
          </p:cNvSpPr>
          <p:nvPr>
            <p:custDataLst>
              <p:tags r:id="rId1"/>
            </p:custDataLst>
          </p:nvPr>
        </p:nvSpPr>
        <p:spPr bwMode="gray">
          <a:xfrm>
            <a:off x="1117688" y="1556792"/>
            <a:ext cx="3498492" cy="4383956"/>
          </a:xfrm>
          <a:prstGeom prst="roundRect">
            <a:avLst>
              <a:gd name="adj" fmla="val 7389"/>
            </a:avLst>
          </a:prstGeom>
          <a:solidFill>
            <a:srgbClr val="D9AE11"/>
          </a:solidFill>
          <a:ln w="2857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ysClr val="windowText" lastClr="000000"/>
              </a:solidFill>
              <a:effectLst/>
              <a:uLnTx/>
              <a:uFillTx/>
            </a:endParaRPr>
          </a:p>
        </p:txBody>
      </p:sp>
      <p:sp>
        <p:nvSpPr>
          <p:cNvPr id="8" name="AutoShape 7"/>
          <p:cNvSpPr>
            <a:spLocks noChangeArrowheads="1"/>
          </p:cNvSpPr>
          <p:nvPr>
            <p:custDataLst>
              <p:tags r:id="rId2"/>
            </p:custDataLst>
          </p:nvPr>
        </p:nvSpPr>
        <p:spPr bwMode="gray">
          <a:xfrm>
            <a:off x="1156639" y="2060848"/>
            <a:ext cx="3414276" cy="3498900"/>
          </a:xfrm>
          <a:prstGeom prst="roundRect">
            <a:avLst>
              <a:gd name="adj" fmla="val 3112"/>
            </a:avLst>
          </a:prstGeom>
          <a:solidFill>
            <a:srgbClr val="FFFFFF"/>
          </a:solidFill>
          <a:ln w="19050">
            <a:solidFill>
              <a:srgbClr val="EAEAEA"/>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dirty="0" smtClean="0">
              <a:ln>
                <a:noFill/>
              </a:ln>
              <a:solidFill>
                <a:sysClr val="windowText" lastClr="000000"/>
              </a:solidFill>
              <a:effectLst/>
              <a:uLnTx/>
              <a:uFillTx/>
            </a:endParaRPr>
          </a:p>
        </p:txBody>
      </p:sp>
      <p:sp>
        <p:nvSpPr>
          <p:cNvPr id="11" name="AutoShape 6"/>
          <p:cNvSpPr>
            <a:spLocks noChangeArrowheads="1"/>
          </p:cNvSpPr>
          <p:nvPr>
            <p:custDataLst>
              <p:tags r:id="rId3"/>
            </p:custDataLst>
          </p:nvPr>
        </p:nvSpPr>
        <p:spPr bwMode="gray">
          <a:xfrm>
            <a:off x="4815496" y="1556792"/>
            <a:ext cx="3572928" cy="4383956"/>
          </a:xfrm>
          <a:prstGeom prst="roundRect">
            <a:avLst>
              <a:gd name="adj" fmla="val 7389"/>
            </a:avLst>
          </a:prstGeom>
          <a:solidFill>
            <a:srgbClr val="0070C0"/>
          </a:solidFill>
          <a:ln w="2857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ysClr val="windowText" lastClr="000000"/>
              </a:solidFill>
              <a:effectLst/>
              <a:uLnTx/>
              <a:uFillTx/>
            </a:endParaRPr>
          </a:p>
        </p:txBody>
      </p:sp>
      <p:sp>
        <p:nvSpPr>
          <p:cNvPr id="12" name="AutoShape 7"/>
          <p:cNvSpPr>
            <a:spLocks noChangeArrowheads="1"/>
          </p:cNvSpPr>
          <p:nvPr>
            <p:custDataLst>
              <p:tags r:id="rId4"/>
            </p:custDataLst>
          </p:nvPr>
        </p:nvSpPr>
        <p:spPr bwMode="gray">
          <a:xfrm>
            <a:off x="4854447" y="2060848"/>
            <a:ext cx="3486920" cy="3498900"/>
          </a:xfrm>
          <a:prstGeom prst="roundRect">
            <a:avLst>
              <a:gd name="adj" fmla="val 2331"/>
            </a:avLst>
          </a:prstGeom>
          <a:solidFill>
            <a:srgbClr val="FFFFFF"/>
          </a:solidFill>
          <a:ln w="19050">
            <a:solidFill>
              <a:srgbClr val="EAEAEA"/>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smtClean="0">
              <a:ln>
                <a:noFill/>
              </a:ln>
              <a:solidFill>
                <a:sysClr val="windowText" lastClr="000000"/>
              </a:solidFill>
              <a:effectLst/>
              <a:uLnTx/>
              <a:uFillTx/>
            </a:endParaRPr>
          </a:p>
        </p:txBody>
      </p:sp>
      <p:sp>
        <p:nvSpPr>
          <p:cNvPr id="13" name="文字方塊 12"/>
          <p:cNvSpPr txBox="1"/>
          <p:nvPr/>
        </p:nvSpPr>
        <p:spPr>
          <a:xfrm>
            <a:off x="1185196" y="1537628"/>
            <a:ext cx="3384376" cy="523220"/>
          </a:xfrm>
          <a:prstGeom prst="rect">
            <a:avLst/>
          </a:prstGeom>
          <a:noFill/>
        </p:spPr>
        <p:txBody>
          <a:bodyPr wrap="square" rtlCol="0">
            <a:spAutoFit/>
          </a:bodyPr>
          <a:lstStyle/>
          <a:p>
            <a:pPr algn="ctr"/>
            <a:r>
              <a:rPr lang="zh-TW" altLang="en-US" sz="2800" b="1" dirty="0" smtClean="0">
                <a:solidFill>
                  <a:schemeClr val="bg1">
                    <a:lumMod val="95000"/>
                  </a:schemeClr>
                </a:solidFill>
                <a:latin typeface="標楷體" pitchFamily="65" charset="-120"/>
                <a:ea typeface="標楷體" pitchFamily="65" charset="-120"/>
              </a:rPr>
              <a:t>核心目的</a:t>
            </a:r>
            <a:endParaRPr lang="zh-TW" altLang="en-US" sz="2800" b="1" dirty="0">
              <a:solidFill>
                <a:schemeClr val="bg1">
                  <a:lumMod val="95000"/>
                </a:schemeClr>
              </a:solidFill>
              <a:latin typeface="標楷體" pitchFamily="65" charset="-120"/>
              <a:ea typeface="標楷體" pitchFamily="65" charset="-120"/>
            </a:endParaRPr>
          </a:p>
        </p:txBody>
      </p:sp>
      <p:sp>
        <p:nvSpPr>
          <p:cNvPr id="14" name="文字方塊 13"/>
          <p:cNvSpPr txBox="1"/>
          <p:nvPr/>
        </p:nvSpPr>
        <p:spPr>
          <a:xfrm>
            <a:off x="4857604" y="1537628"/>
            <a:ext cx="3456384" cy="523220"/>
          </a:xfrm>
          <a:prstGeom prst="rect">
            <a:avLst/>
          </a:prstGeom>
          <a:noFill/>
        </p:spPr>
        <p:txBody>
          <a:bodyPr wrap="square" rtlCol="0">
            <a:spAutoFit/>
          </a:bodyPr>
          <a:lstStyle/>
          <a:p>
            <a:pPr algn="ctr"/>
            <a:r>
              <a:rPr lang="zh-TW" altLang="en-US" sz="2800" b="1" dirty="0" smtClean="0">
                <a:solidFill>
                  <a:schemeClr val="bg1">
                    <a:lumMod val="95000"/>
                  </a:schemeClr>
                </a:solidFill>
                <a:latin typeface="標楷體" pitchFamily="65" charset="-120"/>
                <a:ea typeface="標楷體" pitchFamily="65" charset="-120"/>
              </a:rPr>
              <a:t>目標與效益</a:t>
            </a:r>
            <a:endParaRPr lang="zh-TW" altLang="en-US" sz="2800" b="1" dirty="0">
              <a:solidFill>
                <a:schemeClr val="bg1">
                  <a:lumMod val="95000"/>
                </a:schemeClr>
              </a:solidFill>
              <a:latin typeface="標楷體" pitchFamily="65" charset="-120"/>
              <a:ea typeface="標楷體" pitchFamily="65" charset="-120"/>
            </a:endParaRPr>
          </a:p>
        </p:txBody>
      </p:sp>
      <p:pic>
        <p:nvPicPr>
          <p:cNvPr id="15" name="圖片 14" descr="corporate_governance.jpg"/>
          <p:cNvPicPr>
            <a:picLocks noChangeAspect="1"/>
          </p:cNvPicPr>
          <p:nvPr/>
        </p:nvPicPr>
        <p:blipFill>
          <a:blip r:embed="rId6" cstate="print"/>
          <a:stretch>
            <a:fillRect/>
          </a:stretch>
        </p:blipFill>
        <p:spPr>
          <a:xfrm>
            <a:off x="1977284" y="4077072"/>
            <a:ext cx="1800200" cy="13862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文字方塊 15"/>
          <p:cNvSpPr txBox="1"/>
          <p:nvPr/>
        </p:nvSpPr>
        <p:spPr>
          <a:xfrm>
            <a:off x="1185196" y="2132856"/>
            <a:ext cx="3384376" cy="2215991"/>
          </a:xfrm>
          <a:prstGeom prst="rect">
            <a:avLst/>
          </a:prstGeom>
          <a:noFill/>
        </p:spPr>
        <p:txBody>
          <a:bodyPr wrap="square" lIns="46800" rIns="46800" rtlCol="0">
            <a:spAutoFit/>
          </a:bodyPr>
          <a:lstStyle/>
          <a:p>
            <a:pPr marL="271463" lvl="1" indent="-271463">
              <a:buClr>
                <a:schemeClr val="accent1">
                  <a:lumMod val="50000"/>
                </a:schemeClr>
              </a:buClr>
              <a:buSzPct val="80000"/>
              <a:buFont typeface="Wingdings" pitchFamily="2" charset="2"/>
              <a:buChar char="n"/>
            </a:pPr>
            <a:r>
              <a:rPr lang="zh-TW" altLang="en-US" sz="2400" dirty="0" smtClean="0">
                <a:latin typeface="標楷體" pitchFamily="65" charset="-120"/>
                <a:ea typeface="標楷體" pitchFamily="65" charset="-120"/>
              </a:rPr>
              <a:t>協助投資人了解公司治理實施成效</a:t>
            </a:r>
            <a:endParaRPr lang="en-US" altLang="zh-TW" sz="2400" dirty="0" smtClean="0">
              <a:latin typeface="標楷體" pitchFamily="65" charset="-120"/>
              <a:ea typeface="標楷體" pitchFamily="65" charset="-120"/>
            </a:endParaRPr>
          </a:p>
          <a:p>
            <a:pPr marL="271463" lvl="1" indent="-271463">
              <a:buClr>
                <a:schemeClr val="accent1">
                  <a:lumMod val="50000"/>
                </a:schemeClr>
              </a:buClr>
              <a:buSzPct val="80000"/>
              <a:buFont typeface="Wingdings" pitchFamily="2" charset="2"/>
              <a:buChar char="n"/>
            </a:pPr>
            <a:r>
              <a:rPr lang="zh-TW" altLang="en-US" sz="2400" dirty="0" smtClean="0">
                <a:latin typeface="標楷體" pitchFamily="65" charset="-120"/>
                <a:ea typeface="標楷體" pitchFamily="65" charset="-120"/>
              </a:rPr>
              <a:t>引導企業強化公司治理水平</a:t>
            </a:r>
            <a:endParaRPr lang="en-US" altLang="zh-TW" sz="2400" dirty="0" smtClean="0">
              <a:latin typeface="標楷體" pitchFamily="65" charset="-120"/>
              <a:ea typeface="標楷體" pitchFamily="65" charset="-120"/>
            </a:endParaRPr>
          </a:p>
          <a:p>
            <a:pPr marL="271463" lvl="1" indent="-271463">
              <a:buClr>
                <a:schemeClr val="accent1">
                  <a:lumMod val="50000"/>
                </a:schemeClr>
              </a:buClr>
              <a:buSzPct val="80000"/>
              <a:buFont typeface="Wingdings" pitchFamily="2" charset="2"/>
              <a:buChar char="n"/>
            </a:pPr>
            <a:r>
              <a:rPr lang="zh-TW" altLang="en-US" sz="2400" dirty="0" smtClean="0">
                <a:latin typeface="標楷體" pitchFamily="65" charset="-120"/>
                <a:ea typeface="標楷體" pitchFamily="65" charset="-120"/>
              </a:rPr>
              <a:t>型塑公司治理文化</a:t>
            </a:r>
            <a:endParaRPr lang="en-US" altLang="zh-TW" sz="2400" dirty="0" smtClean="0">
              <a:latin typeface="標楷體" pitchFamily="65" charset="-120"/>
              <a:ea typeface="標楷體" pitchFamily="65" charset="-120"/>
            </a:endParaRPr>
          </a:p>
          <a:p>
            <a:endParaRPr lang="zh-TW" altLang="en-US" dirty="0"/>
          </a:p>
        </p:txBody>
      </p:sp>
      <p:sp>
        <p:nvSpPr>
          <p:cNvPr id="17" name="文字方塊 16"/>
          <p:cNvSpPr txBox="1"/>
          <p:nvPr/>
        </p:nvSpPr>
        <p:spPr>
          <a:xfrm>
            <a:off x="4857604" y="1988840"/>
            <a:ext cx="3456384" cy="2616101"/>
          </a:xfrm>
          <a:prstGeom prst="rect">
            <a:avLst/>
          </a:prstGeom>
          <a:noFill/>
        </p:spPr>
        <p:txBody>
          <a:bodyPr wrap="square" lIns="46800" rIns="46800" rtlCol="0">
            <a:spAutoFit/>
          </a:bodyPr>
          <a:lstStyle/>
          <a:p>
            <a:pPr marL="271463" lvl="1" indent="-271463">
              <a:buClr>
                <a:schemeClr val="accent1">
                  <a:lumMod val="50000"/>
                </a:schemeClr>
              </a:buClr>
              <a:buSzPct val="80000"/>
              <a:buFont typeface="Wingdings" pitchFamily="2" charset="2"/>
              <a:buChar char="n"/>
            </a:pPr>
            <a:r>
              <a:rPr lang="zh-TW" altLang="en-US" sz="2400" dirty="0" smtClean="0">
                <a:latin typeface="標楷體" pitchFamily="65" charset="-120"/>
                <a:ea typeface="標楷體" pitchFamily="65" charset="-120"/>
              </a:rPr>
              <a:t>獎勵優質公司、發揮標竿功能</a:t>
            </a:r>
          </a:p>
          <a:p>
            <a:pPr marL="271463" lvl="1" indent="-271463">
              <a:buClr>
                <a:schemeClr val="accent1">
                  <a:lumMod val="50000"/>
                </a:schemeClr>
              </a:buClr>
              <a:buSzPct val="80000"/>
              <a:buFont typeface="Wingdings" pitchFamily="2" charset="2"/>
              <a:buChar char="n"/>
            </a:pPr>
            <a:r>
              <a:rPr lang="zh-TW" altLang="en-US" sz="2400" dirty="0" smtClean="0">
                <a:latin typeface="標楷體" pitchFamily="65" charset="-120"/>
                <a:ea typeface="標楷體" pitchFamily="65" charset="-120"/>
              </a:rPr>
              <a:t>與國際接軌，提升國際形象</a:t>
            </a:r>
          </a:p>
          <a:p>
            <a:pPr marL="271463" lvl="1" indent="-271463">
              <a:buClr>
                <a:schemeClr val="accent1">
                  <a:lumMod val="50000"/>
                </a:schemeClr>
              </a:buClr>
              <a:buSzPct val="80000"/>
              <a:buFont typeface="Wingdings" pitchFamily="2" charset="2"/>
              <a:buChar char="n"/>
            </a:pPr>
            <a:r>
              <a:rPr lang="zh-TW" altLang="en-US" sz="2400" dirty="0" smtClean="0">
                <a:latin typeface="標楷體" pitchFamily="65" charset="-120"/>
                <a:ea typeface="標楷體" pitchFamily="65" charset="-120"/>
              </a:rPr>
              <a:t>資訊公開、擴大參與，提升資本市場品質</a:t>
            </a:r>
          </a:p>
          <a:p>
            <a:endParaRPr lang="zh-TW" altLang="en-US" sz="2000" dirty="0"/>
          </a:p>
        </p:txBody>
      </p:sp>
      <p:pic>
        <p:nvPicPr>
          <p:cNvPr id="63490" name="Picture 2" descr="http://www.onexconstruction.com/_img/fg/global-connections.jpg"/>
          <p:cNvPicPr>
            <a:picLocks noChangeAspect="1" noChangeArrowheads="1"/>
          </p:cNvPicPr>
          <p:nvPr/>
        </p:nvPicPr>
        <p:blipFill>
          <a:blip r:embed="rId7" cstate="print"/>
          <a:srcRect/>
          <a:stretch>
            <a:fillRect/>
          </a:stretch>
        </p:blipFill>
        <p:spPr bwMode="auto">
          <a:xfrm>
            <a:off x="5217644" y="4221088"/>
            <a:ext cx="2720984" cy="12168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77147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43608" y="260648"/>
            <a:ext cx="7498080" cy="1143000"/>
          </a:xfrm>
        </p:spPr>
        <p:txBody>
          <a:bodyPr/>
          <a:lstStyle/>
          <a:p>
            <a:pPr algn="ctr"/>
            <a:r>
              <a:rPr lang="zh-TW" altLang="en-US" sz="3600" dirty="0" smtClean="0">
                <a:latin typeface="標楷體" panose="03000509000000000000" pitchFamily="65" charset="-120"/>
                <a:ea typeface="標楷體" panose="03000509000000000000" pitchFamily="65" charset="-120"/>
              </a:rPr>
              <a:t>評鑑期間及評鑑對象</a:t>
            </a:r>
            <a:endParaRPr lang="zh-TW" altLang="en-US" sz="36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40BC297A-DBB4-4349-9810-60612D9BEEF0}" type="slidenum">
              <a:rPr lang="zh-TW" altLang="en-US" smtClean="0">
                <a:solidFill>
                  <a:prstClr val="black">
                    <a:tint val="75000"/>
                  </a:prstClr>
                </a:solidFill>
              </a:rPr>
              <a:pPr>
                <a:defRPr/>
              </a:pPr>
              <a:t>6</a:t>
            </a:fld>
            <a:endParaRPr lang="zh-TW" altLang="en-US">
              <a:solidFill>
                <a:prstClr val="black">
                  <a:tint val="75000"/>
                </a:prstClr>
              </a:solidFill>
            </a:endParaRPr>
          </a:p>
        </p:txBody>
      </p:sp>
      <p:grpSp>
        <p:nvGrpSpPr>
          <p:cNvPr id="3" name="Group 3"/>
          <p:cNvGrpSpPr>
            <a:grpSpLocks/>
          </p:cNvGrpSpPr>
          <p:nvPr/>
        </p:nvGrpSpPr>
        <p:grpSpPr bwMode="auto">
          <a:xfrm>
            <a:off x="539552" y="1196752"/>
            <a:ext cx="8280919" cy="5112567"/>
            <a:chOff x="1106" y="1371"/>
            <a:chExt cx="3612" cy="1792"/>
          </a:xfrm>
        </p:grpSpPr>
        <p:sp>
          <p:nvSpPr>
            <p:cNvPr id="57" name="AutoShape 4"/>
            <p:cNvSpPr>
              <a:spLocks noChangeArrowheads="1"/>
            </p:cNvSpPr>
            <p:nvPr/>
          </p:nvSpPr>
          <p:spPr bwMode="gray">
            <a:xfrm>
              <a:off x="1106" y="1582"/>
              <a:ext cx="1517" cy="1353"/>
            </a:xfrm>
            <a:prstGeom prst="homePlate">
              <a:avLst>
                <a:gd name="adj" fmla="val 17945"/>
              </a:avLst>
            </a:prstGeom>
            <a:solidFill>
              <a:srgbClr val="6399AB"/>
            </a:solidFill>
            <a:ln w="25400" algn="ctr">
              <a:noFill/>
              <a:miter lim="800000"/>
              <a:headEnd/>
              <a:tailEnd/>
            </a:ln>
            <a:effectLst>
              <a:outerShdw dist="107763" dir="2700000" algn="ctr" rotWithShape="0">
                <a:srgbClr val="808080">
                  <a:alpha val="50000"/>
                </a:srgbClr>
              </a:outerShdw>
            </a:effectLst>
          </p:spPr>
          <p:txBody>
            <a:bodyPr lIns="45720" tIns="44450" rIns="45720" bIns="44450" anchor="ctr" anchorCtr="1"/>
            <a:lstStyle/>
            <a:p>
              <a:pPr fontAlgn="auto">
                <a:spcBef>
                  <a:spcPts val="0"/>
                </a:spcBef>
                <a:spcAft>
                  <a:spcPts val="0"/>
                </a:spcAft>
                <a:defRPr/>
              </a:pPr>
              <a:endParaRPr kumimoji="0" lang="zh-TW" altLang="en-US" kern="0">
                <a:solidFill>
                  <a:sysClr val="windowText" lastClr="000000"/>
                </a:solidFill>
                <a:ea typeface="新細明體" pitchFamily="18" charset="-120"/>
              </a:endParaRPr>
            </a:p>
          </p:txBody>
        </p:sp>
        <p:sp>
          <p:nvSpPr>
            <p:cNvPr id="58" name="Rectangle 5"/>
            <p:cNvSpPr>
              <a:spLocks noChangeArrowheads="1"/>
            </p:cNvSpPr>
            <p:nvPr/>
          </p:nvSpPr>
          <p:spPr bwMode="gray">
            <a:xfrm>
              <a:off x="2642" y="1371"/>
              <a:ext cx="2076" cy="1792"/>
            </a:xfrm>
            <a:prstGeom prst="rect">
              <a:avLst/>
            </a:prstGeom>
            <a:solidFill>
              <a:srgbClr val="E0AD12"/>
            </a:solidFill>
            <a:ln w="25400" algn="ctr">
              <a:noFill/>
              <a:miter lim="800000"/>
              <a:headEnd/>
              <a:tailEnd/>
            </a:ln>
            <a:effectLst>
              <a:outerShdw dist="107763" dir="2700000" algn="ctr" rotWithShape="0">
                <a:srgbClr val="808080">
                  <a:alpha val="50000"/>
                </a:srgbClr>
              </a:outerShdw>
            </a:effectLst>
          </p:spPr>
          <p:txBody>
            <a:bodyPr lIns="45720" tIns="44450" rIns="45720" bIns="44450" anchor="ctr" anchorCtr="1"/>
            <a:lstStyle/>
            <a:p>
              <a:pPr fontAlgn="auto">
                <a:spcBef>
                  <a:spcPts val="0"/>
                </a:spcBef>
                <a:spcAft>
                  <a:spcPts val="0"/>
                </a:spcAft>
                <a:defRPr/>
              </a:pPr>
              <a:endParaRPr kumimoji="0" lang="zh-TW" altLang="en-US" kern="0">
                <a:solidFill>
                  <a:sysClr val="windowText" lastClr="000000"/>
                </a:solidFill>
                <a:ea typeface="新細明體" pitchFamily="18" charset="-120"/>
              </a:endParaRPr>
            </a:p>
          </p:txBody>
        </p:sp>
        <p:sp>
          <p:nvSpPr>
            <p:cNvPr id="59" name="AutoShape 6"/>
            <p:cNvSpPr>
              <a:spLocks noChangeArrowheads="1"/>
            </p:cNvSpPr>
            <p:nvPr/>
          </p:nvSpPr>
          <p:spPr bwMode="auto">
            <a:xfrm>
              <a:off x="1225" y="1664"/>
              <a:ext cx="1070" cy="311"/>
            </a:xfrm>
            <a:prstGeom prst="roundRect">
              <a:avLst>
                <a:gd name="adj" fmla="val 50000"/>
              </a:avLst>
            </a:prstGeom>
            <a:solidFill>
              <a:srgbClr val="C0C0C0"/>
            </a:solidFill>
            <a:ln w="38100">
              <a:solidFill>
                <a:srgbClr val="969696"/>
              </a:solidFill>
              <a:round/>
              <a:headEnd/>
              <a:tailEnd/>
            </a:ln>
          </p:spPr>
          <p:txBody>
            <a:bodyPr wrap="none" anchor="ctr"/>
            <a:lstStyle/>
            <a:p>
              <a:pPr algn="ctr" fontAlgn="auto">
                <a:spcBef>
                  <a:spcPts val="0"/>
                </a:spcBef>
                <a:spcAft>
                  <a:spcPts val="0"/>
                </a:spcAft>
                <a:defRPr/>
              </a:pPr>
              <a:r>
                <a:rPr kumimoji="0" lang="zh-TW" altLang="en-US" sz="3200" b="1" kern="0" dirty="0" smtClean="0">
                  <a:solidFill>
                    <a:prstClr val="white"/>
                  </a:solidFill>
                  <a:latin typeface="標楷體" pitchFamily="65" charset="-120"/>
                  <a:ea typeface="標楷體" pitchFamily="65" charset="-120"/>
                </a:rPr>
                <a:t>評鑑期間</a:t>
              </a:r>
            </a:p>
          </p:txBody>
        </p:sp>
        <p:sp>
          <p:nvSpPr>
            <p:cNvPr id="60" name="AutoShape 7"/>
            <p:cNvSpPr>
              <a:spLocks noChangeArrowheads="1"/>
            </p:cNvSpPr>
            <p:nvPr/>
          </p:nvSpPr>
          <p:spPr bwMode="auto">
            <a:xfrm>
              <a:off x="2742" y="1463"/>
              <a:ext cx="1792" cy="311"/>
            </a:xfrm>
            <a:prstGeom prst="roundRect">
              <a:avLst>
                <a:gd name="adj" fmla="val 50000"/>
              </a:avLst>
            </a:prstGeom>
            <a:solidFill>
              <a:srgbClr val="C0C0C0"/>
            </a:solidFill>
            <a:ln w="38100">
              <a:solidFill>
                <a:srgbClr val="969696"/>
              </a:solidFill>
              <a:round/>
              <a:headEnd/>
              <a:tailEnd/>
            </a:ln>
          </p:spPr>
          <p:txBody>
            <a:bodyPr wrap="none" anchor="ctr"/>
            <a:lstStyle/>
            <a:p>
              <a:pPr algn="ctr" fontAlgn="auto">
                <a:spcBef>
                  <a:spcPts val="0"/>
                </a:spcBef>
                <a:spcAft>
                  <a:spcPts val="0"/>
                </a:spcAft>
                <a:defRPr/>
              </a:pPr>
              <a:r>
                <a:rPr kumimoji="0" lang="zh-TW" altLang="en-US" sz="3200" b="1" kern="0" dirty="0" smtClean="0">
                  <a:solidFill>
                    <a:prstClr val="white"/>
                  </a:solidFill>
                  <a:latin typeface="標楷體" pitchFamily="65" charset="-120"/>
                  <a:ea typeface="標楷體" pitchFamily="65" charset="-120"/>
                </a:rPr>
                <a:t>適用對象</a:t>
              </a:r>
            </a:p>
          </p:txBody>
        </p:sp>
      </p:grpSp>
      <p:sp>
        <p:nvSpPr>
          <p:cNvPr id="61" name="文字方塊 60"/>
          <p:cNvSpPr txBox="1"/>
          <p:nvPr/>
        </p:nvSpPr>
        <p:spPr>
          <a:xfrm>
            <a:off x="827584" y="3284984"/>
            <a:ext cx="2016224" cy="1815882"/>
          </a:xfrm>
          <a:prstGeom prst="rect">
            <a:avLst/>
          </a:prstGeom>
          <a:noFill/>
        </p:spPr>
        <p:txBody>
          <a:bodyPr wrap="square" rtlCol="0">
            <a:spAutoFit/>
          </a:bodyPr>
          <a:lstStyle/>
          <a:p>
            <a:r>
              <a:rPr lang="zh-TW" altLang="en-US" sz="2800" b="1" dirty="0" smtClean="0">
                <a:solidFill>
                  <a:prstClr val="white"/>
                </a:solidFill>
                <a:latin typeface="Arial" pitchFamily="34" charset="0"/>
                <a:ea typeface="標楷體" pitchFamily="65" charset="-120"/>
                <a:cs typeface="Arial" pitchFamily="34" charset="0"/>
              </a:rPr>
              <a:t>第二屆以</a:t>
            </a:r>
            <a:r>
              <a:rPr lang="en-US" altLang="zh-TW" sz="2800" b="1" dirty="0" smtClean="0">
                <a:solidFill>
                  <a:prstClr val="white"/>
                </a:solidFill>
                <a:latin typeface="Arial" pitchFamily="34" charset="0"/>
                <a:ea typeface="標楷體" pitchFamily="65" charset="-120"/>
                <a:cs typeface="Arial" pitchFamily="34" charset="0"/>
              </a:rPr>
              <a:t>104</a:t>
            </a:r>
            <a:r>
              <a:rPr lang="zh-TW" altLang="en-US" sz="2800" b="1" dirty="0" smtClean="0">
                <a:solidFill>
                  <a:prstClr val="white"/>
                </a:solidFill>
                <a:latin typeface="Arial" pitchFamily="34" charset="0"/>
                <a:ea typeface="標楷體" pitchFamily="65" charset="-120"/>
                <a:cs typeface="Arial" pitchFamily="34" charset="0"/>
              </a:rPr>
              <a:t>年度發布資料為評鑑分析資料</a:t>
            </a:r>
            <a:endParaRPr lang="zh-TW" altLang="en-US" sz="2800" b="1" dirty="0">
              <a:solidFill>
                <a:prstClr val="white"/>
              </a:solidFill>
              <a:latin typeface="Arial" pitchFamily="34" charset="0"/>
              <a:ea typeface="標楷體" pitchFamily="65" charset="-120"/>
              <a:cs typeface="Arial" pitchFamily="34" charset="0"/>
            </a:endParaRPr>
          </a:p>
        </p:txBody>
      </p:sp>
      <p:sp>
        <p:nvSpPr>
          <p:cNvPr id="62" name="文字方塊 61"/>
          <p:cNvSpPr txBox="1"/>
          <p:nvPr/>
        </p:nvSpPr>
        <p:spPr>
          <a:xfrm>
            <a:off x="4283968" y="2708920"/>
            <a:ext cx="4248472" cy="3046988"/>
          </a:xfrm>
          <a:prstGeom prst="rect">
            <a:avLst/>
          </a:prstGeom>
          <a:noFill/>
        </p:spPr>
        <p:txBody>
          <a:bodyPr wrap="square" rtlCol="0">
            <a:spAutoFit/>
          </a:bodyPr>
          <a:lstStyle/>
          <a:p>
            <a:pPr marL="173038" indent="-173038">
              <a:buClr>
                <a:srgbClr val="3B8686"/>
              </a:buClr>
              <a:buSzPct val="80000"/>
              <a:buFont typeface="Wingdings" pitchFamily="2" charset="2"/>
              <a:buChar char="n"/>
            </a:pPr>
            <a:r>
              <a:rPr lang="zh-TW" altLang="en-US" sz="2400" dirty="0" smtClean="0">
                <a:solidFill>
                  <a:schemeClr val="bg2">
                    <a:lumMod val="10000"/>
                  </a:schemeClr>
                </a:solidFill>
                <a:latin typeface="標楷體" pitchFamily="65" charset="-120"/>
                <a:ea typeface="標楷體" pitchFamily="65" charset="-120"/>
              </a:rPr>
              <a:t>全體上市櫃公司</a:t>
            </a:r>
            <a:endParaRPr lang="en-US" altLang="zh-TW" sz="2400" dirty="0" smtClean="0">
              <a:solidFill>
                <a:schemeClr val="bg2">
                  <a:lumMod val="10000"/>
                </a:schemeClr>
              </a:solidFill>
              <a:latin typeface="標楷體" pitchFamily="65" charset="-120"/>
              <a:ea typeface="標楷體" pitchFamily="65" charset="-120"/>
            </a:endParaRPr>
          </a:p>
          <a:p>
            <a:pPr marL="173038" indent="-173038">
              <a:buClr>
                <a:srgbClr val="3B8686"/>
              </a:buClr>
              <a:buSzPct val="80000"/>
              <a:buFont typeface="Wingdings" pitchFamily="2" charset="2"/>
              <a:buChar char="n"/>
            </a:pPr>
            <a:r>
              <a:rPr lang="zh-TW" altLang="en-US" sz="2400" dirty="0" smtClean="0">
                <a:solidFill>
                  <a:schemeClr val="bg2">
                    <a:lumMod val="10000"/>
                  </a:schemeClr>
                </a:solidFill>
                <a:latin typeface="標楷體" pitchFamily="65" charset="-120"/>
                <a:ea typeface="標楷體" pitchFamily="65" charset="-120"/>
              </a:rPr>
              <a:t>有下列情事之上市櫃公司不列為評鑑排名對象</a:t>
            </a:r>
            <a:r>
              <a:rPr lang="en-US" altLang="zh-TW" sz="2400" dirty="0" smtClean="0">
                <a:solidFill>
                  <a:schemeClr val="bg2">
                    <a:lumMod val="10000"/>
                  </a:schemeClr>
                </a:solidFill>
                <a:latin typeface="標楷體" pitchFamily="65" charset="-120"/>
                <a:ea typeface="標楷體" pitchFamily="65" charset="-120"/>
              </a:rPr>
              <a:t>:</a:t>
            </a:r>
          </a:p>
          <a:p>
            <a:pPr marL="630238" lvl="1" indent="-173038">
              <a:buClr>
                <a:srgbClr val="3B8686"/>
              </a:buClr>
              <a:buSzPct val="80000"/>
            </a:pPr>
            <a:r>
              <a:rPr lang="en-US" altLang="zh-TW" sz="2400" dirty="0" smtClean="0">
                <a:solidFill>
                  <a:schemeClr val="bg2">
                    <a:lumMod val="10000"/>
                  </a:schemeClr>
                </a:solidFill>
                <a:latin typeface="標楷體" pitchFamily="65" charset="-120"/>
                <a:ea typeface="標楷體" pitchFamily="65" charset="-120"/>
              </a:rPr>
              <a:t>-</a:t>
            </a:r>
            <a:r>
              <a:rPr lang="zh-TW" altLang="en-US" sz="2400" dirty="0" smtClean="0">
                <a:solidFill>
                  <a:schemeClr val="bg2">
                    <a:lumMod val="10000"/>
                  </a:schemeClr>
                </a:solidFill>
                <a:latin typeface="標楷體" pitchFamily="65" charset="-120"/>
                <a:ea typeface="標楷體" pitchFamily="65" charset="-120"/>
              </a:rPr>
              <a:t>上市櫃未滿一年</a:t>
            </a:r>
            <a:endParaRPr lang="en-US" altLang="zh-TW" sz="2400" dirty="0" smtClean="0">
              <a:solidFill>
                <a:schemeClr val="bg2">
                  <a:lumMod val="10000"/>
                </a:schemeClr>
              </a:solidFill>
              <a:latin typeface="標楷體" pitchFamily="65" charset="-120"/>
              <a:ea typeface="標楷體" pitchFamily="65" charset="-120"/>
            </a:endParaRPr>
          </a:p>
          <a:p>
            <a:pPr marL="630238" lvl="1" indent="-173038">
              <a:buClr>
                <a:srgbClr val="3B8686"/>
              </a:buClr>
              <a:buSzPct val="80000"/>
            </a:pPr>
            <a:r>
              <a:rPr lang="en-US" altLang="zh-TW" sz="2400" dirty="0" smtClean="0">
                <a:solidFill>
                  <a:schemeClr val="bg2">
                    <a:lumMod val="10000"/>
                  </a:schemeClr>
                </a:solidFill>
                <a:latin typeface="標楷體" pitchFamily="65" charset="-120"/>
                <a:ea typeface="標楷體" pitchFamily="65" charset="-120"/>
              </a:rPr>
              <a:t>-</a:t>
            </a:r>
            <a:r>
              <a:rPr lang="zh-TW" altLang="en-US" sz="2400" dirty="0" smtClean="0">
                <a:solidFill>
                  <a:schemeClr val="bg2">
                    <a:lumMod val="10000"/>
                  </a:schemeClr>
                </a:solidFill>
                <a:latin typeface="標楷體" pitchFamily="65" charset="-120"/>
                <a:ea typeface="標楷體" pitchFamily="65" charset="-120"/>
              </a:rPr>
              <a:t>變更交易方法之公司</a:t>
            </a:r>
            <a:endParaRPr lang="en-US" altLang="zh-TW" sz="2400" dirty="0" smtClean="0">
              <a:solidFill>
                <a:schemeClr val="bg2">
                  <a:lumMod val="10000"/>
                </a:schemeClr>
              </a:solidFill>
              <a:latin typeface="標楷體" pitchFamily="65" charset="-120"/>
              <a:ea typeface="標楷體" pitchFamily="65" charset="-120"/>
            </a:endParaRPr>
          </a:p>
          <a:p>
            <a:pPr marL="630238" lvl="1" indent="-173038">
              <a:buClr>
                <a:srgbClr val="3B8686"/>
              </a:buClr>
              <a:buSzPct val="80000"/>
            </a:pPr>
            <a:r>
              <a:rPr lang="en-US" altLang="zh-TW" sz="2400" dirty="0" smtClean="0">
                <a:solidFill>
                  <a:schemeClr val="bg2">
                    <a:lumMod val="10000"/>
                  </a:schemeClr>
                </a:solidFill>
                <a:latin typeface="標楷體" pitchFamily="65" charset="-120"/>
                <a:ea typeface="標楷體" pitchFamily="65" charset="-120"/>
              </a:rPr>
              <a:t>-</a:t>
            </a:r>
            <a:r>
              <a:rPr lang="zh-TW" altLang="en-US" sz="2400" dirty="0" smtClean="0">
                <a:solidFill>
                  <a:schemeClr val="bg2">
                    <a:lumMod val="10000"/>
                  </a:schemeClr>
                </a:solidFill>
                <a:latin typeface="標楷體" pitchFamily="65" charset="-120"/>
                <a:ea typeface="標楷體" pitchFamily="65" charset="-120"/>
              </a:rPr>
              <a:t>停止買賣之公司</a:t>
            </a:r>
            <a:endParaRPr lang="en-US" altLang="zh-TW" sz="2400" dirty="0" smtClean="0">
              <a:solidFill>
                <a:schemeClr val="bg2">
                  <a:lumMod val="10000"/>
                </a:schemeClr>
              </a:solidFill>
              <a:latin typeface="標楷體" pitchFamily="65" charset="-120"/>
              <a:ea typeface="標楷體" pitchFamily="65" charset="-120"/>
            </a:endParaRPr>
          </a:p>
          <a:p>
            <a:pPr marL="630238" lvl="1" indent="-173038">
              <a:buClr>
                <a:srgbClr val="3B8686"/>
              </a:buClr>
              <a:buSzPct val="80000"/>
            </a:pPr>
            <a:r>
              <a:rPr lang="en-US" altLang="zh-TW" sz="2400" dirty="0" smtClean="0">
                <a:solidFill>
                  <a:schemeClr val="bg2">
                    <a:lumMod val="10000"/>
                  </a:schemeClr>
                </a:solidFill>
                <a:latin typeface="標楷體" pitchFamily="65" charset="-120"/>
                <a:ea typeface="標楷體" pitchFamily="65" charset="-120"/>
              </a:rPr>
              <a:t>-</a:t>
            </a:r>
            <a:r>
              <a:rPr lang="zh-TW" altLang="en-US" sz="2400" dirty="0" smtClean="0">
                <a:solidFill>
                  <a:schemeClr val="bg2">
                    <a:lumMod val="10000"/>
                  </a:schemeClr>
                </a:solidFill>
                <a:latin typeface="標楷體" pitchFamily="65" charset="-120"/>
                <a:ea typeface="標楷體" pitchFamily="65" charset="-120"/>
              </a:rPr>
              <a:t>終止上市櫃之公司</a:t>
            </a:r>
            <a:endParaRPr lang="en-US" altLang="zh-TW" sz="2400" dirty="0" smtClean="0">
              <a:solidFill>
                <a:schemeClr val="bg2">
                  <a:lumMod val="10000"/>
                </a:schemeClr>
              </a:solidFill>
              <a:latin typeface="標楷體" pitchFamily="65" charset="-120"/>
              <a:ea typeface="標楷體" pitchFamily="65" charset="-120"/>
            </a:endParaRPr>
          </a:p>
          <a:p>
            <a:pPr marL="630238" lvl="1" indent="-173038">
              <a:buClr>
                <a:srgbClr val="3B8686"/>
              </a:buClr>
              <a:buSzPct val="80000"/>
            </a:pPr>
            <a:r>
              <a:rPr lang="en-US" altLang="zh-TW" sz="2400" dirty="0" smtClean="0">
                <a:solidFill>
                  <a:schemeClr val="bg2">
                    <a:lumMod val="10000"/>
                  </a:schemeClr>
                </a:solidFill>
                <a:latin typeface="標楷體" pitchFamily="65" charset="-120"/>
                <a:ea typeface="標楷體" pitchFamily="65" charset="-120"/>
              </a:rPr>
              <a:t>-</a:t>
            </a:r>
            <a:r>
              <a:rPr lang="zh-TW" altLang="en-US" sz="2400" dirty="0" smtClean="0">
                <a:solidFill>
                  <a:schemeClr val="bg2">
                    <a:lumMod val="10000"/>
                  </a:schemeClr>
                </a:solidFill>
                <a:latin typeface="標楷體" pitchFamily="65" charset="-120"/>
                <a:ea typeface="標楷體" pitchFamily="65" charset="-120"/>
              </a:rPr>
              <a:t>其他經認為應不予受評者</a:t>
            </a:r>
            <a:endParaRPr lang="zh-TW" altLang="en-US" sz="2400" dirty="0">
              <a:solidFill>
                <a:schemeClr val="bg2">
                  <a:lumMod val="10000"/>
                </a:schemeClr>
              </a:solidFill>
              <a:latin typeface="標楷體" pitchFamily="65" charset="-120"/>
              <a:ea typeface="標楷體" pitchFamily="65" charset="-120"/>
            </a:endParaRPr>
          </a:p>
        </p:txBody>
      </p:sp>
      <p:grpSp>
        <p:nvGrpSpPr>
          <p:cNvPr id="5" name="群組 13"/>
          <p:cNvGrpSpPr/>
          <p:nvPr/>
        </p:nvGrpSpPr>
        <p:grpSpPr>
          <a:xfrm>
            <a:off x="2771800" y="4797152"/>
            <a:ext cx="1656184" cy="1942074"/>
            <a:chOff x="2771800" y="4797152"/>
            <a:chExt cx="1656184" cy="1942074"/>
          </a:xfrm>
        </p:grpSpPr>
        <p:pic>
          <p:nvPicPr>
            <p:cNvPr id="73732" name="Picture 4" descr="http://cra.ca/wp-content/uploads/2013/09/Evaluation.jpg"/>
            <p:cNvPicPr>
              <a:picLocks noChangeAspect="1" noChangeArrowheads="1"/>
            </p:cNvPicPr>
            <p:nvPr/>
          </p:nvPicPr>
          <p:blipFill>
            <a:blip r:embed="rId2" cstate="print">
              <a:clrChange>
                <a:clrFrom>
                  <a:srgbClr val="FFFFFF"/>
                </a:clrFrom>
                <a:clrTo>
                  <a:srgbClr val="FFFFFF">
                    <a:alpha val="0"/>
                  </a:srgbClr>
                </a:clrTo>
              </a:clrChange>
              <a:duotone>
                <a:prstClr val="black"/>
                <a:schemeClr val="tx2">
                  <a:lumMod val="60000"/>
                  <a:lumOff val="40000"/>
                  <a:tint val="45000"/>
                  <a:satMod val="400000"/>
                </a:schemeClr>
              </a:duotone>
            </a:blip>
            <a:srcRect/>
            <a:stretch>
              <a:fillRect/>
            </a:stretch>
          </p:blipFill>
          <p:spPr bwMode="auto">
            <a:xfrm>
              <a:off x="2771800" y="4797152"/>
              <a:ext cx="1656184" cy="1942074"/>
            </a:xfrm>
            <a:prstGeom prst="rect">
              <a:avLst/>
            </a:prstGeom>
            <a:noFill/>
          </p:spPr>
        </p:pic>
        <p:sp>
          <p:nvSpPr>
            <p:cNvPr id="13" name="文字方塊 12"/>
            <p:cNvSpPr txBox="1"/>
            <p:nvPr/>
          </p:nvSpPr>
          <p:spPr>
            <a:xfrm rot="21089742">
              <a:off x="3635896" y="6093296"/>
              <a:ext cx="720080" cy="369332"/>
            </a:xfrm>
            <a:prstGeom prst="rect">
              <a:avLst/>
            </a:prstGeom>
            <a:noFill/>
          </p:spPr>
          <p:txBody>
            <a:bodyPr wrap="square" rtlCol="0">
              <a:spAutoFit/>
            </a:bodyPr>
            <a:lstStyle/>
            <a:p>
              <a:r>
                <a:rPr lang="zh-TW" altLang="en-US" dirty="0" smtClean="0">
                  <a:solidFill>
                    <a:prstClr val="white">
                      <a:lumMod val="95000"/>
                    </a:prstClr>
                  </a:solidFill>
                  <a:latin typeface="微軟正黑體" pitchFamily="34" charset="-120"/>
                  <a:ea typeface="微軟正黑體" pitchFamily="34" charset="-120"/>
                </a:rPr>
                <a:t>評鑑</a:t>
              </a:r>
              <a:endParaRPr lang="zh-TW" altLang="en-US" dirty="0">
                <a:solidFill>
                  <a:prstClr val="white">
                    <a:lumMod val="95000"/>
                  </a:prstClr>
                </a:solidFill>
                <a:latin typeface="微軟正黑體" pitchFamily="34" charset="-120"/>
                <a:ea typeface="微軟正黑體" pitchFamily="34" charset="-120"/>
              </a:endParaRPr>
            </a:p>
          </p:txBody>
        </p:sp>
      </p:grpSp>
      <p:sp>
        <p:nvSpPr>
          <p:cNvPr id="6" name="矩形 5"/>
          <p:cNvSpPr/>
          <p:nvPr/>
        </p:nvSpPr>
        <p:spPr>
          <a:xfrm>
            <a:off x="4572000" y="3861048"/>
            <a:ext cx="2952328" cy="371366"/>
          </a:xfrm>
          <a:prstGeom prst="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橢圓 26"/>
          <p:cNvSpPr/>
          <p:nvPr/>
        </p:nvSpPr>
        <p:spPr>
          <a:xfrm>
            <a:off x="395536" y="2276872"/>
            <a:ext cx="2952328" cy="2808312"/>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r>
              <a:rPr lang="zh-TW" altLang="en-US" sz="3600" dirty="0" smtClean="0">
                <a:latin typeface="標楷體" panose="03000509000000000000" pitchFamily="65" charset="-120"/>
                <a:ea typeface="標楷體" panose="03000509000000000000" pitchFamily="65" charset="-120"/>
              </a:rPr>
              <a:t>ＯＥＣＤ</a:t>
            </a:r>
            <a:endParaRPr lang="en-US" altLang="zh-TW" sz="3600" dirty="0" smtClean="0">
              <a:latin typeface="標楷體" panose="03000509000000000000" pitchFamily="65" charset="-120"/>
              <a:ea typeface="標楷體" panose="03000509000000000000" pitchFamily="65" charset="-120"/>
            </a:endParaRPr>
          </a:p>
          <a:p>
            <a:r>
              <a:rPr lang="zh-TW" altLang="en-US" sz="3600" dirty="0" smtClean="0">
                <a:latin typeface="標楷體" panose="03000509000000000000" pitchFamily="65" charset="-120"/>
                <a:ea typeface="標楷體" panose="03000509000000000000" pitchFamily="65" charset="-120"/>
              </a:rPr>
              <a:t>公司治理原則</a:t>
            </a:r>
            <a:endParaRPr lang="zh-TW" altLang="en-US" sz="3600" dirty="0">
              <a:latin typeface="標楷體" panose="03000509000000000000" pitchFamily="65" charset="-120"/>
              <a:ea typeface="標楷體" panose="03000509000000000000" pitchFamily="65" charset="-120"/>
            </a:endParaRPr>
          </a:p>
        </p:txBody>
      </p:sp>
      <p:sp>
        <p:nvSpPr>
          <p:cNvPr id="26" name="橢圓 25"/>
          <p:cNvSpPr/>
          <p:nvPr/>
        </p:nvSpPr>
        <p:spPr>
          <a:xfrm>
            <a:off x="1907704" y="1196752"/>
            <a:ext cx="1777376" cy="1655192"/>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pPr marL="0" lvl="2"/>
            <a:r>
              <a:rPr lang="en-US" altLang="zh-TW" sz="2400" b="1" dirty="0" smtClean="0">
                <a:solidFill>
                  <a:prstClr val="white">
                    <a:lumMod val="95000"/>
                  </a:prstClr>
                </a:solidFill>
                <a:latin typeface="Arial" pitchFamily="34" charset="0"/>
                <a:ea typeface="標楷體" pitchFamily="65" charset="-120"/>
                <a:cs typeface="Arial" pitchFamily="34" charset="0"/>
              </a:rPr>
              <a:t>ASEAN</a:t>
            </a:r>
            <a:r>
              <a:rPr lang="zh-TW" altLang="en-US" sz="2400" b="1" dirty="0">
                <a:solidFill>
                  <a:prstClr val="white">
                    <a:lumMod val="95000"/>
                  </a:prstClr>
                </a:solidFill>
                <a:latin typeface="Arial" pitchFamily="34" charset="0"/>
                <a:ea typeface="標楷體" pitchFamily="65" charset="-120"/>
                <a:cs typeface="Arial" pitchFamily="34" charset="0"/>
              </a:rPr>
              <a:t>計分卡指標</a:t>
            </a:r>
          </a:p>
          <a:p>
            <a:endParaRPr lang="zh-TW" altLang="en-US" dirty="0"/>
          </a:p>
        </p:txBody>
      </p:sp>
      <p:sp>
        <p:nvSpPr>
          <p:cNvPr id="12290" name="標題 1"/>
          <p:cNvSpPr>
            <a:spLocks noGrp="1"/>
          </p:cNvSpPr>
          <p:nvPr>
            <p:ph type="title"/>
          </p:nvPr>
        </p:nvSpPr>
        <p:spPr>
          <a:xfrm>
            <a:off x="1043608" y="188640"/>
            <a:ext cx="7498080" cy="1143000"/>
          </a:xfrm>
          <a:extLst/>
        </p:spPr>
        <p:txBody>
          <a:bodyPr/>
          <a:lstStyle/>
          <a:p>
            <a:pPr algn="ctr">
              <a:defRPr/>
            </a:pPr>
            <a:r>
              <a:rPr lang="zh-TW" altLang="en-US" sz="3600" dirty="0" smtClean="0">
                <a:latin typeface="標楷體" panose="03000509000000000000" pitchFamily="65" charset="-120"/>
                <a:ea typeface="標楷體" panose="03000509000000000000" pitchFamily="65" charset="-120"/>
              </a:rPr>
              <a:t>評鑑指標之參考依據</a:t>
            </a:r>
          </a:p>
        </p:txBody>
      </p:sp>
      <p:sp>
        <p:nvSpPr>
          <p:cNvPr id="4" name="投影片編號版面配置區 3"/>
          <p:cNvSpPr>
            <a:spLocks noGrp="1"/>
          </p:cNvSpPr>
          <p:nvPr>
            <p:ph type="sldNum" sz="quarter" idx="12"/>
          </p:nvPr>
        </p:nvSpPr>
        <p:spPr/>
        <p:txBody>
          <a:bodyPr/>
          <a:lstStyle/>
          <a:p>
            <a:pPr>
              <a:defRPr/>
            </a:pPr>
            <a:fld id="{667AA1C6-339A-4E70-966F-8BDDB7EB602C}" type="slidenum">
              <a:rPr lang="zh-TW" altLang="en-US" smtClean="0">
                <a:solidFill>
                  <a:prstClr val="black">
                    <a:tint val="75000"/>
                  </a:prstClr>
                </a:solidFill>
              </a:rPr>
              <a:pPr>
                <a:defRPr/>
              </a:pPr>
              <a:t>7</a:t>
            </a:fld>
            <a:endParaRPr lang="zh-TW" altLang="en-US">
              <a:solidFill>
                <a:prstClr val="black">
                  <a:tint val="75000"/>
                </a:prstClr>
              </a:solidFill>
            </a:endParaRPr>
          </a:p>
        </p:txBody>
      </p:sp>
      <p:sp>
        <p:nvSpPr>
          <p:cNvPr id="8" name="手繪多邊形 7"/>
          <p:cNvSpPr/>
          <p:nvPr/>
        </p:nvSpPr>
        <p:spPr>
          <a:xfrm>
            <a:off x="770071" y="3244328"/>
            <a:ext cx="3157287" cy="1040469"/>
          </a:xfrm>
          <a:custGeom>
            <a:avLst/>
            <a:gdLst>
              <a:gd name="connsiteX0" fmla="*/ 0 w 3157287"/>
              <a:gd name="connsiteY0" fmla="*/ 0 h 1040469"/>
              <a:gd name="connsiteX1" fmla="*/ 3157287 w 3157287"/>
              <a:gd name="connsiteY1" fmla="*/ 0 h 1040469"/>
              <a:gd name="connsiteX2" fmla="*/ 3157287 w 3157287"/>
              <a:gd name="connsiteY2" fmla="*/ 1040469 h 1040469"/>
              <a:gd name="connsiteX3" fmla="*/ 0 w 3157287"/>
              <a:gd name="connsiteY3" fmla="*/ 1040469 h 1040469"/>
              <a:gd name="connsiteX4" fmla="*/ 0 w 3157287"/>
              <a:gd name="connsiteY4" fmla="*/ 0 h 10404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7287" h="1040469">
                <a:moveTo>
                  <a:pt x="0" y="0"/>
                </a:moveTo>
                <a:lnTo>
                  <a:pt x="3157287" y="0"/>
                </a:lnTo>
                <a:lnTo>
                  <a:pt x="3157287" y="1040469"/>
                </a:lnTo>
                <a:lnTo>
                  <a:pt x="0" y="10404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3660" tIns="73660" rIns="73660" bIns="73660" numCol="1" spcCol="1270" anchor="ctr" anchorCtr="0">
            <a:noAutofit/>
          </a:bodyPr>
          <a:lstStyle/>
          <a:p>
            <a:pPr lvl="0" algn="ctr" defTabSz="2578100">
              <a:lnSpc>
                <a:spcPct val="90000"/>
              </a:lnSpc>
              <a:spcBef>
                <a:spcPct val="0"/>
              </a:spcBef>
              <a:spcAft>
                <a:spcPct val="35000"/>
              </a:spcAft>
            </a:pPr>
            <a:endParaRPr lang="zh-TW" altLang="en-US" sz="5800" kern="1200"/>
          </a:p>
        </p:txBody>
      </p:sp>
      <p:sp>
        <p:nvSpPr>
          <p:cNvPr id="11" name="橢圓 10"/>
          <p:cNvSpPr/>
          <p:nvPr/>
        </p:nvSpPr>
        <p:spPr>
          <a:xfrm>
            <a:off x="3348083" y="1124744"/>
            <a:ext cx="1151909" cy="1086545"/>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r>
              <a:rPr lang="zh-TW" altLang="en-US" sz="2400" dirty="0" smtClean="0">
                <a:latin typeface="標楷體" panose="03000509000000000000" pitchFamily="65" charset="-120"/>
                <a:ea typeface="標楷體" panose="03000509000000000000" pitchFamily="65" charset="-120"/>
              </a:rPr>
              <a:t>證</a:t>
            </a:r>
            <a:r>
              <a:rPr lang="zh-TW" altLang="en-US" sz="2400" dirty="0">
                <a:latin typeface="標楷體" panose="03000509000000000000" pitchFamily="65" charset="-120"/>
                <a:ea typeface="標楷體" panose="03000509000000000000" pitchFamily="65" charset="-120"/>
              </a:rPr>
              <a:t>交法</a:t>
            </a:r>
          </a:p>
        </p:txBody>
      </p:sp>
      <p:sp>
        <p:nvSpPr>
          <p:cNvPr id="12" name="橢圓 11"/>
          <p:cNvSpPr/>
          <p:nvPr/>
        </p:nvSpPr>
        <p:spPr>
          <a:xfrm>
            <a:off x="942286" y="2576275"/>
            <a:ext cx="251147" cy="251147"/>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3" name="橢圓 12"/>
          <p:cNvSpPr/>
          <p:nvPr/>
        </p:nvSpPr>
        <p:spPr>
          <a:xfrm>
            <a:off x="164374" y="2701848"/>
            <a:ext cx="791474" cy="715172"/>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r>
              <a:rPr lang="zh-TW" altLang="en-US" sz="1400" dirty="0" smtClean="0">
                <a:latin typeface="標楷體" panose="03000509000000000000" pitchFamily="65" charset="-120"/>
                <a:ea typeface="標楷體" panose="03000509000000000000" pitchFamily="65" charset="-120"/>
              </a:rPr>
              <a:t>勞基法</a:t>
            </a:r>
            <a:endParaRPr lang="zh-TW" altLang="en-US" sz="1400" dirty="0">
              <a:latin typeface="標楷體" panose="03000509000000000000" pitchFamily="65" charset="-120"/>
              <a:ea typeface="標楷體" panose="03000509000000000000" pitchFamily="65" charset="-120"/>
            </a:endParaRPr>
          </a:p>
        </p:txBody>
      </p:sp>
      <p:sp>
        <p:nvSpPr>
          <p:cNvPr id="14" name="橢圓 13"/>
          <p:cNvSpPr/>
          <p:nvPr/>
        </p:nvSpPr>
        <p:spPr>
          <a:xfrm>
            <a:off x="1364216" y="2259828"/>
            <a:ext cx="602754" cy="539859"/>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r>
              <a:rPr lang="zh-TW" altLang="en-US" sz="800" dirty="0" smtClean="0">
                <a:latin typeface="標楷體" panose="03000509000000000000" pitchFamily="65" charset="-120"/>
                <a:ea typeface="標楷體" panose="03000509000000000000" pitchFamily="65" charset="-120"/>
              </a:rPr>
              <a:t>上市規則</a:t>
            </a:r>
            <a:endParaRPr lang="zh-TW" altLang="en-US" sz="800" dirty="0">
              <a:latin typeface="標楷體" panose="03000509000000000000" pitchFamily="65" charset="-120"/>
              <a:ea typeface="標楷體" panose="03000509000000000000" pitchFamily="65" charset="-120"/>
            </a:endParaRPr>
          </a:p>
        </p:txBody>
      </p:sp>
      <p:sp>
        <p:nvSpPr>
          <p:cNvPr id="15" name="橢圓 14"/>
          <p:cNvSpPr/>
          <p:nvPr/>
        </p:nvSpPr>
        <p:spPr>
          <a:xfrm>
            <a:off x="3140359" y="2838844"/>
            <a:ext cx="649944" cy="556805"/>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r>
              <a:rPr lang="zh-TW" altLang="en-US" sz="800" dirty="0" smtClean="0">
                <a:latin typeface="標楷體" panose="03000509000000000000" pitchFamily="65" charset="-120"/>
                <a:ea typeface="標楷體" panose="03000509000000000000" pitchFamily="65" charset="-120"/>
              </a:rPr>
              <a:t>上櫃規則</a:t>
            </a:r>
            <a:endParaRPr lang="zh-TW" altLang="en-US" sz="800" dirty="0">
              <a:latin typeface="標楷體" panose="03000509000000000000" pitchFamily="65" charset="-120"/>
              <a:ea typeface="標楷體" panose="03000509000000000000" pitchFamily="65" charset="-120"/>
            </a:endParaRPr>
          </a:p>
        </p:txBody>
      </p:sp>
      <p:sp>
        <p:nvSpPr>
          <p:cNvPr id="17" name="橢圓 16"/>
          <p:cNvSpPr/>
          <p:nvPr/>
        </p:nvSpPr>
        <p:spPr>
          <a:xfrm>
            <a:off x="2735482" y="2365310"/>
            <a:ext cx="251147" cy="251147"/>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 name="橢圓 17"/>
          <p:cNvSpPr/>
          <p:nvPr/>
        </p:nvSpPr>
        <p:spPr>
          <a:xfrm>
            <a:off x="251520" y="4005064"/>
            <a:ext cx="504056" cy="504056"/>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21" name="橢圓 20"/>
          <p:cNvSpPr/>
          <p:nvPr/>
        </p:nvSpPr>
        <p:spPr>
          <a:xfrm>
            <a:off x="3579339" y="2927882"/>
            <a:ext cx="251147" cy="251147"/>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22" name="橢圓 21"/>
          <p:cNvSpPr/>
          <p:nvPr/>
        </p:nvSpPr>
        <p:spPr>
          <a:xfrm>
            <a:off x="3790303" y="3314649"/>
            <a:ext cx="251147" cy="251147"/>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3" name="橢圓 22"/>
          <p:cNvSpPr/>
          <p:nvPr/>
        </p:nvSpPr>
        <p:spPr>
          <a:xfrm>
            <a:off x="90694" y="1019348"/>
            <a:ext cx="1572102" cy="1469684"/>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pPr marL="0" lvl="2"/>
            <a:r>
              <a:rPr lang="en-US" altLang="zh-TW" sz="2400" b="1" dirty="0" smtClean="0">
                <a:solidFill>
                  <a:prstClr val="white">
                    <a:lumMod val="95000"/>
                  </a:prstClr>
                </a:solidFill>
                <a:latin typeface="Arial" pitchFamily="34" charset="0"/>
                <a:ea typeface="標楷體" pitchFamily="65" charset="-120"/>
                <a:cs typeface="Arial" pitchFamily="34" charset="0"/>
              </a:rPr>
              <a:t>ACGA</a:t>
            </a:r>
            <a:r>
              <a:rPr lang="zh-TW" altLang="en-US" sz="2400" b="1" dirty="0">
                <a:solidFill>
                  <a:prstClr val="white">
                    <a:lumMod val="95000"/>
                  </a:prstClr>
                </a:solidFill>
                <a:latin typeface="Arial" pitchFamily="34" charset="0"/>
                <a:ea typeface="標楷體" pitchFamily="65" charset="-120"/>
                <a:cs typeface="Arial" pitchFamily="34" charset="0"/>
              </a:rPr>
              <a:t>公司評鑑</a:t>
            </a:r>
            <a:r>
              <a:rPr lang="zh-TW" altLang="en-US" sz="2400" b="1" dirty="0" smtClean="0">
                <a:solidFill>
                  <a:prstClr val="white">
                    <a:lumMod val="95000"/>
                  </a:prstClr>
                </a:solidFill>
                <a:latin typeface="Arial" pitchFamily="34" charset="0"/>
                <a:ea typeface="標楷體" pitchFamily="65" charset="-120"/>
                <a:cs typeface="Arial" pitchFamily="34" charset="0"/>
              </a:rPr>
              <a:t>指標</a:t>
            </a:r>
            <a:endParaRPr lang="en-US" altLang="zh-TW" sz="2400" b="1" dirty="0">
              <a:solidFill>
                <a:prstClr val="white">
                  <a:lumMod val="95000"/>
                </a:prstClr>
              </a:solidFill>
              <a:latin typeface="Arial" pitchFamily="34" charset="0"/>
              <a:ea typeface="標楷體" pitchFamily="65" charset="-120"/>
              <a:cs typeface="Arial" pitchFamily="34" charset="0"/>
            </a:endParaRPr>
          </a:p>
        </p:txBody>
      </p:sp>
      <p:sp>
        <p:nvSpPr>
          <p:cNvPr id="25" name="橢圓 24"/>
          <p:cNvSpPr/>
          <p:nvPr/>
        </p:nvSpPr>
        <p:spPr>
          <a:xfrm>
            <a:off x="3491880" y="3645024"/>
            <a:ext cx="1134172" cy="1024682"/>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r>
              <a:rPr lang="zh-TW" altLang="en-US" sz="1600" dirty="0">
                <a:latin typeface="標楷體" panose="03000509000000000000" pitchFamily="65" charset="-120"/>
                <a:ea typeface="標楷體" panose="03000509000000000000" pitchFamily="65" charset="-120"/>
              </a:rPr>
              <a:t>誠信經營守則</a:t>
            </a:r>
          </a:p>
        </p:txBody>
      </p:sp>
      <p:sp>
        <p:nvSpPr>
          <p:cNvPr id="29" name="橢圓 28"/>
          <p:cNvSpPr/>
          <p:nvPr/>
        </p:nvSpPr>
        <p:spPr>
          <a:xfrm>
            <a:off x="1144288" y="4600457"/>
            <a:ext cx="1195464" cy="1126094"/>
          </a:xfrm>
          <a:prstGeom prst="ellipse">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r>
              <a:rPr lang="zh-TW" altLang="en-US" sz="2400" dirty="0" smtClean="0">
                <a:latin typeface="標楷體" panose="03000509000000000000" pitchFamily="65" charset="-120"/>
                <a:ea typeface="標楷體" panose="03000509000000000000" pitchFamily="65" charset="-120"/>
              </a:rPr>
              <a:t>公司法</a:t>
            </a:r>
            <a:endParaRPr lang="zh-TW" altLang="en-US" sz="2400" dirty="0">
              <a:latin typeface="標楷體" panose="03000509000000000000" pitchFamily="65" charset="-120"/>
              <a:ea typeface="標楷體" panose="03000509000000000000" pitchFamily="65" charset="-120"/>
            </a:endParaRPr>
          </a:p>
        </p:txBody>
      </p:sp>
      <p:sp>
        <p:nvSpPr>
          <p:cNvPr id="32" name="橢圓 31"/>
          <p:cNvSpPr/>
          <p:nvPr/>
        </p:nvSpPr>
        <p:spPr>
          <a:xfrm>
            <a:off x="2051720" y="3933056"/>
            <a:ext cx="936214" cy="873859"/>
          </a:xfrm>
          <a:prstGeom prst="ellipse">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r>
              <a:rPr lang="zh-TW" altLang="en-US" sz="1200" dirty="0" smtClean="0">
                <a:latin typeface="標楷體" panose="03000509000000000000" pitchFamily="65" charset="-120"/>
                <a:ea typeface="標楷體" panose="03000509000000000000" pitchFamily="65" charset="-120"/>
              </a:rPr>
              <a:t>資訊申報作業辦法</a:t>
            </a:r>
            <a:endParaRPr lang="zh-TW" altLang="en-US" sz="1200" dirty="0">
              <a:latin typeface="標楷體" panose="03000509000000000000" pitchFamily="65" charset="-120"/>
              <a:ea typeface="標楷體" panose="03000509000000000000" pitchFamily="65" charset="-120"/>
            </a:endParaRPr>
          </a:p>
        </p:txBody>
      </p:sp>
      <p:sp>
        <p:nvSpPr>
          <p:cNvPr id="34" name="橢圓 33"/>
          <p:cNvSpPr/>
          <p:nvPr/>
        </p:nvSpPr>
        <p:spPr>
          <a:xfrm>
            <a:off x="22302" y="5166005"/>
            <a:ext cx="1551860" cy="1581496"/>
          </a:xfrm>
          <a:prstGeom prst="ellipse">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r>
              <a:rPr lang="zh-TW" altLang="en-US" sz="2400" b="1" dirty="0" smtClean="0">
                <a:latin typeface="標楷體" panose="03000509000000000000" pitchFamily="65" charset="-120"/>
                <a:ea typeface="標楷體" panose="03000509000000000000" pitchFamily="65" charset="-120"/>
              </a:rPr>
              <a:t>資訊</a:t>
            </a:r>
            <a:r>
              <a:rPr lang="zh-TW" altLang="en-US" sz="2400" b="1" dirty="0">
                <a:latin typeface="標楷體" panose="03000509000000000000" pitchFamily="65" charset="-120"/>
                <a:ea typeface="標楷體" panose="03000509000000000000" pitchFamily="65" charset="-120"/>
              </a:rPr>
              <a:t>揭露評鑑</a:t>
            </a:r>
            <a:r>
              <a:rPr lang="zh-TW" altLang="en-US" sz="2400" b="1" dirty="0" smtClean="0">
                <a:latin typeface="標楷體" panose="03000509000000000000" pitchFamily="65" charset="-120"/>
                <a:ea typeface="標楷體" panose="03000509000000000000" pitchFamily="65" charset="-120"/>
              </a:rPr>
              <a:t>指標</a:t>
            </a:r>
            <a:endParaRPr lang="zh-TW" altLang="en-US" sz="2400" b="1" dirty="0">
              <a:latin typeface="標楷體" panose="03000509000000000000" pitchFamily="65" charset="-120"/>
              <a:ea typeface="標楷體" panose="03000509000000000000" pitchFamily="65" charset="-120"/>
            </a:endParaRPr>
          </a:p>
        </p:txBody>
      </p:sp>
      <p:sp>
        <p:nvSpPr>
          <p:cNvPr id="35" name="橢圓 34"/>
          <p:cNvSpPr/>
          <p:nvPr/>
        </p:nvSpPr>
        <p:spPr>
          <a:xfrm>
            <a:off x="2176690" y="5104606"/>
            <a:ext cx="1558716" cy="1548656"/>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r>
              <a:rPr lang="zh-TW" altLang="en-US" sz="2400" b="1" dirty="0" smtClean="0">
                <a:solidFill>
                  <a:schemeClr val="bg1"/>
                </a:solidFill>
                <a:latin typeface="標楷體" pitchFamily="65" charset="-120"/>
                <a:ea typeface="標楷體" pitchFamily="65" charset="-120"/>
              </a:rPr>
              <a:t>公司</a:t>
            </a:r>
            <a:r>
              <a:rPr lang="zh-TW" altLang="en-US" sz="2400" b="1" dirty="0">
                <a:solidFill>
                  <a:schemeClr val="bg1"/>
                </a:solidFill>
                <a:latin typeface="標楷體" pitchFamily="65" charset="-120"/>
                <a:ea typeface="標楷體" pitchFamily="65" charset="-120"/>
              </a:rPr>
              <a:t>治理</a:t>
            </a:r>
            <a:r>
              <a:rPr lang="zh-TW" altLang="en-US" sz="2400" b="1" dirty="0" smtClean="0">
                <a:solidFill>
                  <a:schemeClr val="bg1"/>
                </a:solidFill>
                <a:latin typeface="標楷體" pitchFamily="65" charset="-120"/>
                <a:ea typeface="標楷體" pitchFamily="65" charset="-120"/>
              </a:rPr>
              <a:t>實務守則</a:t>
            </a:r>
            <a:endParaRPr lang="zh-TW" altLang="en-US" sz="2400" b="1" dirty="0">
              <a:solidFill>
                <a:schemeClr val="bg1"/>
              </a:solidFill>
            </a:endParaRPr>
          </a:p>
        </p:txBody>
      </p:sp>
      <p:sp>
        <p:nvSpPr>
          <p:cNvPr id="33" name="橢圓 32"/>
          <p:cNvSpPr/>
          <p:nvPr/>
        </p:nvSpPr>
        <p:spPr>
          <a:xfrm>
            <a:off x="3203848" y="4941168"/>
            <a:ext cx="512342" cy="494763"/>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6" name="＞形箭號 35"/>
          <p:cNvSpPr/>
          <p:nvPr/>
        </p:nvSpPr>
        <p:spPr>
          <a:xfrm>
            <a:off x="4044321" y="2646011"/>
            <a:ext cx="1159062" cy="2212777"/>
          </a:xfrm>
          <a:prstGeom prst="chevron">
            <a:avLst>
              <a:gd name="adj" fmla="val 62310"/>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7" name="＞形箭號 36"/>
          <p:cNvSpPr/>
          <p:nvPr/>
        </p:nvSpPr>
        <p:spPr>
          <a:xfrm>
            <a:off x="4992646" y="2646011"/>
            <a:ext cx="1159062" cy="2212777"/>
          </a:xfrm>
          <a:prstGeom prst="chevron">
            <a:avLst>
              <a:gd name="adj" fmla="val 62310"/>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9" name="手繪多邊形 38"/>
          <p:cNvSpPr/>
          <p:nvPr/>
        </p:nvSpPr>
        <p:spPr>
          <a:xfrm>
            <a:off x="6143955" y="2310307"/>
            <a:ext cx="2924000" cy="2884184"/>
          </a:xfrm>
          <a:custGeom>
            <a:avLst/>
            <a:gdLst>
              <a:gd name="connsiteX0" fmla="*/ 0 w 2686918"/>
              <a:gd name="connsiteY0" fmla="*/ 1343459 h 2686918"/>
              <a:gd name="connsiteX1" fmla="*/ 1343459 w 2686918"/>
              <a:gd name="connsiteY1" fmla="*/ 0 h 2686918"/>
              <a:gd name="connsiteX2" fmla="*/ 2686918 w 2686918"/>
              <a:gd name="connsiteY2" fmla="*/ 1343459 h 2686918"/>
              <a:gd name="connsiteX3" fmla="*/ 1343459 w 2686918"/>
              <a:gd name="connsiteY3" fmla="*/ 2686918 h 2686918"/>
              <a:gd name="connsiteX4" fmla="*/ 0 w 2686918"/>
              <a:gd name="connsiteY4" fmla="*/ 1343459 h 2686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6918" h="2686918">
                <a:moveTo>
                  <a:pt x="0" y="1343459"/>
                </a:moveTo>
                <a:cubicBezTo>
                  <a:pt x="0" y="601487"/>
                  <a:pt x="601487" y="0"/>
                  <a:pt x="1343459" y="0"/>
                </a:cubicBezTo>
                <a:cubicBezTo>
                  <a:pt x="2085431" y="0"/>
                  <a:pt x="2686918" y="601487"/>
                  <a:pt x="2686918" y="1343459"/>
                </a:cubicBezTo>
                <a:cubicBezTo>
                  <a:pt x="2686918" y="2085431"/>
                  <a:pt x="2085431" y="2686918"/>
                  <a:pt x="1343459" y="2686918"/>
                </a:cubicBezTo>
                <a:cubicBezTo>
                  <a:pt x="601487" y="2686918"/>
                  <a:pt x="0" y="2085431"/>
                  <a:pt x="0" y="1343459"/>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93490" tIns="393490" rIns="393490" bIns="393490" numCol="1" spcCol="1270" anchor="ctr" anchorCtr="0">
            <a:noAutofit/>
          </a:bodyPr>
          <a:lstStyle/>
          <a:p>
            <a:pPr lvl="0" algn="ctr" defTabSz="2844800">
              <a:lnSpc>
                <a:spcPct val="90000"/>
              </a:lnSpc>
              <a:spcBef>
                <a:spcPct val="0"/>
              </a:spcBef>
              <a:spcAft>
                <a:spcPct val="35000"/>
              </a:spcAft>
            </a:pPr>
            <a:r>
              <a:rPr lang="zh-TW" altLang="en-US" sz="5400" kern="1200" dirty="0" smtClean="0">
                <a:latin typeface="標楷體" panose="03000509000000000000" pitchFamily="65" charset="-120"/>
                <a:ea typeface="標楷體" panose="03000509000000000000" pitchFamily="65" charset="-120"/>
              </a:rPr>
              <a:t>公司治理評鑑</a:t>
            </a:r>
            <a:endParaRPr lang="zh-TW" altLang="en-US" sz="5400" kern="1200" dirty="0">
              <a:latin typeface="標楷體" panose="03000509000000000000" pitchFamily="65" charset="-120"/>
              <a:ea typeface="標楷體" panose="03000509000000000000" pitchFamily="65" charset="-120"/>
            </a:endParaRPr>
          </a:p>
        </p:txBody>
      </p:sp>
      <p:sp>
        <p:nvSpPr>
          <p:cNvPr id="24" name="橢圓 23"/>
          <p:cNvSpPr/>
          <p:nvPr/>
        </p:nvSpPr>
        <p:spPr>
          <a:xfrm>
            <a:off x="827584" y="5013176"/>
            <a:ext cx="407904" cy="425991"/>
          </a:xfrm>
          <a:prstGeom prst="ellipse">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iterate type="lt">
                                    <p:tmPct val="0"/>
                                  </p:iterate>
                                  <p:childTnLst>
                                    <p:set>
                                      <p:cBhvr>
                                        <p:cTn id="6" dur="1" fill="hold">
                                          <p:stCondLst>
                                            <p:cond delay="0"/>
                                          </p:stCondLst>
                                        </p:cTn>
                                        <p:tgtEl>
                                          <p:spTgt spid="27"/>
                                        </p:tgtEl>
                                        <p:attrNameLst>
                                          <p:attrName>style.visibility</p:attrName>
                                        </p:attrNameLst>
                                      </p:cBhvr>
                                      <p:to>
                                        <p:strVal val="visible"/>
                                      </p:to>
                                    </p:set>
                                    <p:animEffect transition="in" filter="wheel(4)">
                                      <p:cBhvr>
                                        <p:cTn id="7" dur="750"/>
                                        <p:tgtEl>
                                          <p:spTgt spid="27"/>
                                        </p:tgtEl>
                                      </p:cBhvr>
                                    </p:animEffect>
                                  </p:childTnLst>
                                </p:cTn>
                              </p:par>
                            </p:childTnLst>
                          </p:cTn>
                        </p:par>
                        <p:par>
                          <p:cTn id="8" fill="hold">
                            <p:stCondLst>
                              <p:cond delay="750"/>
                            </p:stCondLst>
                            <p:childTnLst>
                              <p:par>
                                <p:cTn id="9" presetID="2" presetClass="entr" presetSubtype="4" fill="hold" grpId="0" nodeType="afterEffect">
                                  <p:stCondLst>
                                    <p:cond delay="50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5"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25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17" dur="25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18" dur="250" accel="50000" fill="hold">
                                          <p:stCondLst>
                                            <p:cond delay="250"/>
                                          </p:stCondLst>
                                        </p:cTn>
                                        <p:tgtEl>
                                          <p:spTgt spid="26"/>
                                        </p:tgtEl>
                                        <p:attrNameLst>
                                          <p:attrName>ppt_w</p:attrName>
                                        </p:attrNameLst>
                                      </p:cBhvr>
                                      <p:tavLst>
                                        <p:tav tm="0">
                                          <p:val>
                                            <p:strVal val="#ppt_w*.05"/>
                                          </p:val>
                                        </p:tav>
                                        <p:tav tm="100000">
                                          <p:val>
                                            <p:strVal val="#ppt_w"/>
                                          </p:val>
                                        </p:tav>
                                      </p:tavLst>
                                    </p:anim>
                                    <p:anim calcmode="lin" valueType="num">
                                      <p:cBhvr>
                                        <p:cTn id="19" dur="500" fill="hold"/>
                                        <p:tgtEl>
                                          <p:spTgt spid="26"/>
                                        </p:tgtEl>
                                        <p:attrNameLst>
                                          <p:attrName>ppt_h</p:attrName>
                                        </p:attrNameLst>
                                      </p:cBhvr>
                                      <p:tavLst>
                                        <p:tav tm="0">
                                          <p:val>
                                            <p:strVal val="#ppt_h"/>
                                          </p:val>
                                        </p:tav>
                                        <p:tav tm="100000">
                                          <p:val>
                                            <p:strVal val="#ppt_h"/>
                                          </p:val>
                                        </p:tav>
                                      </p:tavLst>
                                    </p:anim>
                                    <p:anim calcmode="lin" valueType="num">
                                      <p:cBhvr>
                                        <p:cTn id="20" dur="25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21" dur="25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22" dur="250" accel="50000" fill="hold">
                                          <p:stCondLst>
                                            <p:cond delay="250"/>
                                          </p:stCondLst>
                                        </p:cTn>
                                        <p:tgtEl>
                                          <p:spTgt spid="26"/>
                                        </p:tgtEl>
                                        <p:attrNameLst>
                                          <p:attrName>ppt_y</p:attrName>
                                        </p:attrNameLst>
                                      </p:cBhvr>
                                      <p:tavLst>
                                        <p:tav tm="0">
                                          <p:val>
                                            <p:strVal val="#ppt_y+.1"/>
                                          </p:val>
                                        </p:tav>
                                        <p:tav tm="100000">
                                          <p:val>
                                            <p:strVal val="#ppt_y"/>
                                          </p:val>
                                        </p:tav>
                                      </p:tavLst>
                                    </p:anim>
                                    <p:animEffect transition="in" filter="fade">
                                      <p:cBhvr>
                                        <p:cTn id="23" dur="500" decel="50000">
                                          <p:stCondLst>
                                            <p:cond delay="0"/>
                                          </p:stCondLst>
                                        </p:cTn>
                                        <p:tgtEl>
                                          <p:spTgt spid="26"/>
                                        </p:tgtEl>
                                      </p:cBhvr>
                                    </p:animEffect>
                                  </p:childTnLst>
                                </p:cTn>
                              </p:par>
                            </p:childTnLst>
                          </p:cTn>
                        </p:par>
                        <p:par>
                          <p:cTn id="24" fill="hold">
                            <p:stCondLst>
                              <p:cond delay="2250"/>
                            </p:stCondLst>
                            <p:childTnLst>
                              <p:par>
                                <p:cTn id="25" presetID="15"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250" fill="hold"/>
                                        <p:tgtEl>
                                          <p:spTgt spid="34"/>
                                        </p:tgtEl>
                                        <p:attrNameLst>
                                          <p:attrName>ppt_w</p:attrName>
                                        </p:attrNameLst>
                                      </p:cBhvr>
                                      <p:tavLst>
                                        <p:tav tm="0">
                                          <p:val>
                                            <p:fltVal val="0"/>
                                          </p:val>
                                        </p:tav>
                                        <p:tav tm="100000">
                                          <p:val>
                                            <p:strVal val="#ppt_w"/>
                                          </p:val>
                                        </p:tav>
                                      </p:tavLst>
                                    </p:anim>
                                    <p:anim calcmode="lin" valueType="num">
                                      <p:cBhvr>
                                        <p:cTn id="28" dur="250" fill="hold"/>
                                        <p:tgtEl>
                                          <p:spTgt spid="34"/>
                                        </p:tgtEl>
                                        <p:attrNameLst>
                                          <p:attrName>ppt_h</p:attrName>
                                        </p:attrNameLst>
                                      </p:cBhvr>
                                      <p:tavLst>
                                        <p:tav tm="0">
                                          <p:val>
                                            <p:fltVal val="0"/>
                                          </p:val>
                                        </p:tav>
                                        <p:tav tm="100000">
                                          <p:val>
                                            <p:strVal val="#ppt_h"/>
                                          </p:val>
                                        </p:tav>
                                      </p:tavLst>
                                    </p:anim>
                                    <p:anim calcmode="lin" valueType="num">
                                      <p:cBhvr>
                                        <p:cTn id="29" dur="250" fill="hold"/>
                                        <p:tgtEl>
                                          <p:spTgt spid="34"/>
                                        </p:tgtEl>
                                        <p:attrNameLst>
                                          <p:attrName>ppt_x</p:attrName>
                                        </p:attrNameLst>
                                      </p:cBhvr>
                                      <p:tavLst>
                                        <p:tav tm="0" fmla="#ppt_x+(cos(-2*pi*(1-$))*-#ppt_x-sin(-2*pi*(1-$))*(1-#ppt_y))*(1-$)">
                                          <p:val>
                                            <p:fltVal val="0"/>
                                          </p:val>
                                        </p:tav>
                                        <p:tav tm="100000">
                                          <p:val>
                                            <p:fltVal val="1"/>
                                          </p:val>
                                        </p:tav>
                                      </p:tavLst>
                                    </p:anim>
                                    <p:anim calcmode="lin" valueType="num">
                                      <p:cBhvr>
                                        <p:cTn id="30" dur="250" fill="hold"/>
                                        <p:tgtEl>
                                          <p:spTgt spid="34"/>
                                        </p:tgtEl>
                                        <p:attrNameLst>
                                          <p:attrName>ppt_y</p:attrName>
                                        </p:attrNameLst>
                                      </p:cBhvr>
                                      <p:tavLst>
                                        <p:tav tm="0" fmla="#ppt_y+(sin(-2*pi*(1-$))*-#ppt_x+cos(-2*pi*(1-$))*(1-#ppt_y))*(1-$)">
                                          <p:val>
                                            <p:fltVal val="0"/>
                                          </p:val>
                                        </p:tav>
                                        <p:tav tm="100000">
                                          <p:val>
                                            <p:fltVal val="1"/>
                                          </p:val>
                                        </p:tav>
                                      </p:tavLst>
                                    </p:anim>
                                  </p:childTnLst>
                                </p:cTn>
                              </p:par>
                              <p:par>
                                <p:cTn id="31" presetID="35"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style.rotation</p:attrName>
                                        </p:attrNameLst>
                                      </p:cBhvr>
                                      <p:tavLst>
                                        <p:tav tm="0">
                                          <p:val>
                                            <p:fltVal val="720"/>
                                          </p:val>
                                        </p:tav>
                                        <p:tav tm="100000">
                                          <p:val>
                                            <p:fltVal val="0"/>
                                          </p:val>
                                        </p:tav>
                                      </p:tavLst>
                                    </p:anim>
                                    <p:anim calcmode="lin" valueType="num">
                                      <p:cBhvr>
                                        <p:cTn id="35" dur="1000" fill="hold"/>
                                        <p:tgtEl>
                                          <p:spTgt spid="35"/>
                                        </p:tgtEl>
                                        <p:attrNameLst>
                                          <p:attrName>ppt_h</p:attrName>
                                        </p:attrNameLst>
                                      </p:cBhvr>
                                      <p:tavLst>
                                        <p:tav tm="0">
                                          <p:val>
                                            <p:fltVal val="0"/>
                                          </p:val>
                                        </p:tav>
                                        <p:tav tm="100000">
                                          <p:val>
                                            <p:strVal val="#ppt_h"/>
                                          </p:val>
                                        </p:tav>
                                      </p:tavLst>
                                    </p:anim>
                                    <p:anim calcmode="lin" valueType="num">
                                      <p:cBhvr>
                                        <p:cTn id="36" dur="1000" fill="hold"/>
                                        <p:tgtEl>
                                          <p:spTgt spid="35"/>
                                        </p:tgtEl>
                                        <p:attrNameLst>
                                          <p:attrName>ppt_w</p:attrName>
                                        </p:attrNameLst>
                                      </p:cBhvr>
                                      <p:tavLst>
                                        <p:tav tm="0">
                                          <p:val>
                                            <p:fltVal val="0"/>
                                          </p:val>
                                        </p:tav>
                                        <p:tav tm="100000">
                                          <p:val>
                                            <p:strVal val="#ppt_w"/>
                                          </p:val>
                                        </p:tav>
                                      </p:tavLst>
                                    </p:anim>
                                  </p:childTnLst>
                                </p:cTn>
                              </p:par>
                              <p:par>
                                <p:cTn id="37" presetID="3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1000" fill="hold"/>
                                        <p:tgtEl>
                                          <p:spTgt spid="17"/>
                                        </p:tgtEl>
                                        <p:attrNameLst>
                                          <p:attrName>ppt_w</p:attrName>
                                        </p:attrNameLst>
                                      </p:cBhvr>
                                      <p:tavLst>
                                        <p:tav tm="0">
                                          <p:val>
                                            <p:fltVal val="0"/>
                                          </p:val>
                                        </p:tav>
                                        <p:tav tm="100000">
                                          <p:val>
                                            <p:strVal val="#ppt_w"/>
                                          </p:val>
                                        </p:tav>
                                      </p:tavLst>
                                    </p:anim>
                                    <p:anim calcmode="lin" valueType="num">
                                      <p:cBhvr>
                                        <p:cTn id="40" dur="1000" fill="hold"/>
                                        <p:tgtEl>
                                          <p:spTgt spid="17"/>
                                        </p:tgtEl>
                                        <p:attrNameLst>
                                          <p:attrName>ppt_h</p:attrName>
                                        </p:attrNameLst>
                                      </p:cBhvr>
                                      <p:tavLst>
                                        <p:tav tm="0">
                                          <p:val>
                                            <p:fltVal val="0"/>
                                          </p:val>
                                        </p:tav>
                                        <p:tav tm="100000">
                                          <p:val>
                                            <p:strVal val="#ppt_h"/>
                                          </p:val>
                                        </p:tav>
                                      </p:tavLst>
                                    </p:anim>
                                    <p:anim calcmode="lin" valueType="num">
                                      <p:cBhvr>
                                        <p:cTn id="41" dur="1000" fill="hold"/>
                                        <p:tgtEl>
                                          <p:spTgt spid="17"/>
                                        </p:tgtEl>
                                        <p:attrNameLst>
                                          <p:attrName>style.rotation</p:attrName>
                                        </p:attrNameLst>
                                      </p:cBhvr>
                                      <p:tavLst>
                                        <p:tav tm="0">
                                          <p:val>
                                            <p:fltVal val="90"/>
                                          </p:val>
                                        </p:tav>
                                        <p:tav tm="100000">
                                          <p:val>
                                            <p:fltVal val="0"/>
                                          </p:val>
                                        </p:tav>
                                      </p:tavLst>
                                    </p:anim>
                                    <p:animEffect transition="in" filter="fade">
                                      <p:cBhvr>
                                        <p:cTn id="42" dur="1000"/>
                                        <p:tgtEl>
                                          <p:spTgt spid="17"/>
                                        </p:tgtEl>
                                      </p:cBhvr>
                                    </p:animEffect>
                                  </p:childTnLst>
                                </p:cTn>
                              </p:par>
                              <p:par>
                                <p:cTn id="43" presetID="42"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anim calcmode="lin" valueType="num">
                                      <p:cBhvr>
                                        <p:cTn id="46" dur="500" fill="hold"/>
                                        <p:tgtEl>
                                          <p:spTgt spid="18"/>
                                        </p:tgtEl>
                                        <p:attrNameLst>
                                          <p:attrName>ppt_x</p:attrName>
                                        </p:attrNameLst>
                                      </p:cBhvr>
                                      <p:tavLst>
                                        <p:tav tm="0">
                                          <p:val>
                                            <p:strVal val="#ppt_x"/>
                                          </p:val>
                                        </p:tav>
                                        <p:tav tm="100000">
                                          <p:val>
                                            <p:strVal val="#ppt_x"/>
                                          </p:val>
                                        </p:tav>
                                      </p:tavLst>
                                    </p:anim>
                                    <p:anim calcmode="lin" valueType="num">
                                      <p:cBhvr>
                                        <p:cTn id="47" dur="500" fill="hold"/>
                                        <p:tgtEl>
                                          <p:spTgt spid="18"/>
                                        </p:tgtEl>
                                        <p:attrNameLst>
                                          <p:attrName>ppt_y</p:attrName>
                                        </p:attrNameLst>
                                      </p:cBhvr>
                                      <p:tavLst>
                                        <p:tav tm="0">
                                          <p:val>
                                            <p:strVal val="#ppt_y+.1"/>
                                          </p:val>
                                        </p:tav>
                                        <p:tav tm="100000">
                                          <p:val>
                                            <p:strVal val="#ppt_y"/>
                                          </p:val>
                                        </p:tav>
                                      </p:tavLst>
                                    </p:anim>
                                  </p:childTnLst>
                                </p:cTn>
                              </p:par>
                            </p:childTnLst>
                          </p:cTn>
                        </p:par>
                        <p:par>
                          <p:cTn id="48" fill="hold">
                            <p:stCondLst>
                              <p:cond delay="3250"/>
                            </p:stCondLst>
                            <p:childTnLst>
                              <p:par>
                                <p:cTn id="49" presetID="45" presetClass="entr" presetSubtype="0"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750"/>
                                        <p:tgtEl>
                                          <p:spTgt spid="29"/>
                                        </p:tgtEl>
                                      </p:cBhvr>
                                    </p:animEffect>
                                    <p:anim calcmode="lin" valueType="num">
                                      <p:cBhvr>
                                        <p:cTn id="52" dur="750" fill="hold"/>
                                        <p:tgtEl>
                                          <p:spTgt spid="29"/>
                                        </p:tgtEl>
                                        <p:attrNameLst>
                                          <p:attrName>ppt_w</p:attrName>
                                        </p:attrNameLst>
                                      </p:cBhvr>
                                      <p:tavLst>
                                        <p:tav tm="0" fmla="#ppt_w*sin(2.5*pi*$)">
                                          <p:val>
                                            <p:fltVal val="0"/>
                                          </p:val>
                                        </p:tav>
                                        <p:tav tm="100000">
                                          <p:val>
                                            <p:fltVal val="1"/>
                                          </p:val>
                                        </p:tav>
                                      </p:tavLst>
                                    </p:anim>
                                    <p:anim calcmode="lin" valueType="num">
                                      <p:cBhvr>
                                        <p:cTn id="53" dur="750" fill="hold"/>
                                        <p:tgtEl>
                                          <p:spTgt spid="29"/>
                                        </p:tgtEl>
                                        <p:attrNameLst>
                                          <p:attrName>ppt_h</p:attrName>
                                        </p:attrNameLst>
                                      </p:cBhvr>
                                      <p:tavLst>
                                        <p:tav tm="0">
                                          <p:val>
                                            <p:strVal val="#ppt_h"/>
                                          </p:val>
                                        </p:tav>
                                        <p:tav tm="100000">
                                          <p:val>
                                            <p:strVal val="#ppt_h"/>
                                          </p:val>
                                        </p:tav>
                                      </p:tavLst>
                                    </p:anim>
                                  </p:childTnLst>
                                </p:cTn>
                              </p:par>
                            </p:childTnLst>
                          </p:cTn>
                        </p:par>
                        <p:par>
                          <p:cTn id="54" fill="hold">
                            <p:stCondLst>
                              <p:cond delay="4000"/>
                            </p:stCondLst>
                            <p:childTnLst>
                              <p:par>
                                <p:cTn id="55" presetID="26"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down)">
                                      <p:cBhvr>
                                        <p:cTn id="57" dur="580">
                                          <p:stCondLst>
                                            <p:cond delay="0"/>
                                          </p:stCondLst>
                                        </p:cTn>
                                        <p:tgtEl>
                                          <p:spTgt spid="25"/>
                                        </p:tgtEl>
                                      </p:cBhvr>
                                    </p:animEffect>
                                    <p:anim calcmode="lin" valueType="num">
                                      <p:cBhvr>
                                        <p:cTn id="5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63" dur="26">
                                          <p:stCondLst>
                                            <p:cond delay="650"/>
                                          </p:stCondLst>
                                        </p:cTn>
                                        <p:tgtEl>
                                          <p:spTgt spid="25"/>
                                        </p:tgtEl>
                                      </p:cBhvr>
                                      <p:to x="100000" y="60000"/>
                                    </p:animScale>
                                    <p:animScale>
                                      <p:cBhvr>
                                        <p:cTn id="64" dur="166" decel="50000">
                                          <p:stCondLst>
                                            <p:cond delay="676"/>
                                          </p:stCondLst>
                                        </p:cTn>
                                        <p:tgtEl>
                                          <p:spTgt spid="25"/>
                                        </p:tgtEl>
                                      </p:cBhvr>
                                      <p:to x="100000" y="100000"/>
                                    </p:animScale>
                                    <p:animScale>
                                      <p:cBhvr>
                                        <p:cTn id="65" dur="26">
                                          <p:stCondLst>
                                            <p:cond delay="1312"/>
                                          </p:stCondLst>
                                        </p:cTn>
                                        <p:tgtEl>
                                          <p:spTgt spid="25"/>
                                        </p:tgtEl>
                                      </p:cBhvr>
                                      <p:to x="100000" y="80000"/>
                                    </p:animScale>
                                    <p:animScale>
                                      <p:cBhvr>
                                        <p:cTn id="66" dur="166" decel="50000">
                                          <p:stCondLst>
                                            <p:cond delay="1338"/>
                                          </p:stCondLst>
                                        </p:cTn>
                                        <p:tgtEl>
                                          <p:spTgt spid="25"/>
                                        </p:tgtEl>
                                      </p:cBhvr>
                                      <p:to x="100000" y="100000"/>
                                    </p:animScale>
                                    <p:animScale>
                                      <p:cBhvr>
                                        <p:cTn id="67" dur="26">
                                          <p:stCondLst>
                                            <p:cond delay="1642"/>
                                          </p:stCondLst>
                                        </p:cTn>
                                        <p:tgtEl>
                                          <p:spTgt spid="25"/>
                                        </p:tgtEl>
                                      </p:cBhvr>
                                      <p:to x="100000" y="90000"/>
                                    </p:animScale>
                                    <p:animScale>
                                      <p:cBhvr>
                                        <p:cTn id="68" dur="166" decel="50000">
                                          <p:stCondLst>
                                            <p:cond delay="1668"/>
                                          </p:stCondLst>
                                        </p:cTn>
                                        <p:tgtEl>
                                          <p:spTgt spid="25"/>
                                        </p:tgtEl>
                                      </p:cBhvr>
                                      <p:to x="100000" y="100000"/>
                                    </p:animScale>
                                    <p:animScale>
                                      <p:cBhvr>
                                        <p:cTn id="69" dur="26">
                                          <p:stCondLst>
                                            <p:cond delay="1808"/>
                                          </p:stCondLst>
                                        </p:cTn>
                                        <p:tgtEl>
                                          <p:spTgt spid="25"/>
                                        </p:tgtEl>
                                      </p:cBhvr>
                                      <p:to x="100000" y="95000"/>
                                    </p:animScale>
                                    <p:animScale>
                                      <p:cBhvr>
                                        <p:cTn id="70" dur="166" decel="50000">
                                          <p:stCondLst>
                                            <p:cond delay="1834"/>
                                          </p:stCondLst>
                                        </p:cTn>
                                        <p:tgtEl>
                                          <p:spTgt spid="25"/>
                                        </p:tgtEl>
                                      </p:cBhvr>
                                      <p:to x="100000" y="100000"/>
                                    </p:animScale>
                                  </p:childTnLst>
                                </p:cTn>
                              </p:par>
                              <p:par>
                                <p:cTn id="71" presetID="37"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strVal val="#ppt_x"/>
                                          </p:val>
                                        </p:tav>
                                        <p:tav tm="100000">
                                          <p:val>
                                            <p:strVal val="#ppt_x"/>
                                          </p:val>
                                        </p:tav>
                                      </p:tavLst>
                                    </p:anim>
                                    <p:anim calcmode="lin" valueType="num">
                                      <p:cBhvr>
                                        <p:cTn id="75" dur="450" decel="100000" fill="hold"/>
                                        <p:tgtEl>
                                          <p:spTgt spid="32"/>
                                        </p:tgtEl>
                                        <p:attrNameLst>
                                          <p:attrName>ppt_y</p:attrName>
                                        </p:attrNameLst>
                                      </p:cBhvr>
                                      <p:tavLst>
                                        <p:tav tm="0">
                                          <p:val>
                                            <p:strVal val="#ppt_y+1"/>
                                          </p:val>
                                        </p:tav>
                                        <p:tav tm="100000">
                                          <p:val>
                                            <p:strVal val="#ppt_y-.03"/>
                                          </p:val>
                                        </p:tav>
                                      </p:tavLst>
                                    </p:anim>
                                    <p:anim calcmode="lin" valueType="num">
                                      <p:cBhvr>
                                        <p:cTn id="76" dur="50" accel="100000" fill="hold">
                                          <p:stCondLst>
                                            <p:cond delay="450"/>
                                          </p:stCondLst>
                                        </p:cTn>
                                        <p:tgtEl>
                                          <p:spTgt spid="32"/>
                                        </p:tgtEl>
                                        <p:attrNameLst>
                                          <p:attrName>ppt_y</p:attrName>
                                        </p:attrNameLst>
                                      </p:cBhvr>
                                      <p:tavLst>
                                        <p:tav tm="0">
                                          <p:val>
                                            <p:strVal val="#ppt_y-.03"/>
                                          </p:val>
                                        </p:tav>
                                        <p:tav tm="100000">
                                          <p:val>
                                            <p:strVal val="#ppt_y"/>
                                          </p:val>
                                        </p:tav>
                                      </p:tavLst>
                                    </p:anim>
                                  </p:childTnLst>
                                </p:cTn>
                              </p:par>
                              <p:par>
                                <p:cTn id="77" presetID="25" presetClass="entr" presetSubtype="0" fill="hold" nodeType="with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p:cTn id="79" dur="25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80" dur="25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81" dur="250" accel="50000" fill="hold">
                                          <p:stCondLst>
                                            <p:cond delay="250"/>
                                          </p:stCondLst>
                                        </p:cTn>
                                        <p:tgtEl>
                                          <p:spTgt spid="22"/>
                                        </p:tgtEl>
                                        <p:attrNameLst>
                                          <p:attrName>ppt_w</p:attrName>
                                        </p:attrNameLst>
                                      </p:cBhvr>
                                      <p:tavLst>
                                        <p:tav tm="0">
                                          <p:val>
                                            <p:strVal val="#ppt_w*.05"/>
                                          </p:val>
                                        </p:tav>
                                        <p:tav tm="100000">
                                          <p:val>
                                            <p:strVal val="#ppt_w"/>
                                          </p:val>
                                        </p:tav>
                                      </p:tavLst>
                                    </p:anim>
                                    <p:anim calcmode="lin" valueType="num">
                                      <p:cBhvr>
                                        <p:cTn id="82" dur="500" fill="hold"/>
                                        <p:tgtEl>
                                          <p:spTgt spid="22"/>
                                        </p:tgtEl>
                                        <p:attrNameLst>
                                          <p:attrName>ppt_h</p:attrName>
                                        </p:attrNameLst>
                                      </p:cBhvr>
                                      <p:tavLst>
                                        <p:tav tm="0">
                                          <p:val>
                                            <p:strVal val="#ppt_h"/>
                                          </p:val>
                                        </p:tav>
                                        <p:tav tm="100000">
                                          <p:val>
                                            <p:strVal val="#ppt_h"/>
                                          </p:val>
                                        </p:tav>
                                      </p:tavLst>
                                    </p:anim>
                                    <p:anim calcmode="lin" valueType="num">
                                      <p:cBhvr>
                                        <p:cTn id="83" dur="25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84" dur="25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85" dur="250" accel="50000" fill="hold">
                                          <p:stCondLst>
                                            <p:cond delay="250"/>
                                          </p:stCondLst>
                                        </p:cTn>
                                        <p:tgtEl>
                                          <p:spTgt spid="22"/>
                                        </p:tgtEl>
                                        <p:attrNameLst>
                                          <p:attrName>ppt_y</p:attrName>
                                        </p:attrNameLst>
                                      </p:cBhvr>
                                      <p:tavLst>
                                        <p:tav tm="0">
                                          <p:val>
                                            <p:strVal val="#ppt_y+.1"/>
                                          </p:val>
                                        </p:tav>
                                        <p:tav tm="100000">
                                          <p:val>
                                            <p:strVal val="#ppt_y"/>
                                          </p:val>
                                        </p:tav>
                                      </p:tavLst>
                                    </p:anim>
                                    <p:animEffect transition="in" filter="fade">
                                      <p:cBhvr>
                                        <p:cTn id="86" dur="500" decel="50000">
                                          <p:stCondLst>
                                            <p:cond delay="0"/>
                                          </p:stCondLst>
                                        </p:cTn>
                                        <p:tgtEl>
                                          <p:spTgt spid="22"/>
                                        </p:tgtEl>
                                      </p:cBhvr>
                                    </p:animEffect>
                                  </p:childTnLst>
                                </p:cTn>
                              </p:par>
                              <p:par>
                                <p:cTn id="87" presetID="6" presetClass="entr" presetSubtype="16" fill="hold" grpId="0" nodeType="with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circle(in)">
                                      <p:cBhvr>
                                        <p:cTn id="89" dur="750"/>
                                        <p:tgtEl>
                                          <p:spTgt spid="13"/>
                                        </p:tgtEl>
                                      </p:cBhvr>
                                    </p:animEffect>
                                  </p:childTnLst>
                                </p:cTn>
                              </p:par>
                              <p:par>
                                <p:cTn id="90" presetID="25" presetClass="entr" presetSubtype="0" fill="hold" grpId="0" nodeType="with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25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93" dur="25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4" dur="250" accel="50000" fill="hold">
                                          <p:stCondLst>
                                            <p:cond delay="250"/>
                                          </p:stCondLst>
                                        </p:cTn>
                                        <p:tgtEl>
                                          <p:spTgt spid="15"/>
                                        </p:tgtEl>
                                        <p:attrNameLst>
                                          <p:attrName>ppt_w</p:attrName>
                                        </p:attrNameLst>
                                      </p:cBhvr>
                                      <p:tavLst>
                                        <p:tav tm="0">
                                          <p:val>
                                            <p:strVal val="#ppt_w*.05"/>
                                          </p:val>
                                        </p:tav>
                                        <p:tav tm="100000">
                                          <p:val>
                                            <p:strVal val="#ppt_w"/>
                                          </p:val>
                                        </p:tav>
                                      </p:tavLst>
                                    </p:anim>
                                    <p:anim calcmode="lin" valueType="num">
                                      <p:cBhvr>
                                        <p:cTn id="95" dur="500" fill="hold"/>
                                        <p:tgtEl>
                                          <p:spTgt spid="15"/>
                                        </p:tgtEl>
                                        <p:attrNameLst>
                                          <p:attrName>ppt_h</p:attrName>
                                        </p:attrNameLst>
                                      </p:cBhvr>
                                      <p:tavLst>
                                        <p:tav tm="0">
                                          <p:val>
                                            <p:strVal val="#ppt_h"/>
                                          </p:val>
                                        </p:tav>
                                        <p:tav tm="100000">
                                          <p:val>
                                            <p:strVal val="#ppt_h"/>
                                          </p:val>
                                        </p:tav>
                                      </p:tavLst>
                                    </p:anim>
                                    <p:anim calcmode="lin" valueType="num">
                                      <p:cBhvr>
                                        <p:cTn id="96" dur="25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97" dur="25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98" dur="250" accel="50000" fill="hold">
                                          <p:stCondLst>
                                            <p:cond delay="250"/>
                                          </p:stCondLst>
                                        </p:cTn>
                                        <p:tgtEl>
                                          <p:spTgt spid="15"/>
                                        </p:tgtEl>
                                        <p:attrNameLst>
                                          <p:attrName>ppt_y</p:attrName>
                                        </p:attrNameLst>
                                      </p:cBhvr>
                                      <p:tavLst>
                                        <p:tav tm="0">
                                          <p:val>
                                            <p:strVal val="#ppt_y+.1"/>
                                          </p:val>
                                        </p:tav>
                                        <p:tav tm="100000">
                                          <p:val>
                                            <p:strVal val="#ppt_y"/>
                                          </p:val>
                                        </p:tav>
                                      </p:tavLst>
                                    </p:anim>
                                    <p:animEffect transition="in" filter="fade">
                                      <p:cBhvr>
                                        <p:cTn id="99" dur="500" decel="50000">
                                          <p:stCondLst>
                                            <p:cond delay="0"/>
                                          </p:stCondLst>
                                        </p:cTn>
                                        <p:tgtEl>
                                          <p:spTgt spid="15"/>
                                        </p:tgtEl>
                                      </p:cBhvr>
                                    </p:animEffect>
                                  </p:childTnLst>
                                </p:cTn>
                              </p:par>
                            </p:childTnLst>
                          </p:cTn>
                        </p:par>
                        <p:par>
                          <p:cTn id="100" fill="hold">
                            <p:stCondLst>
                              <p:cond delay="6000"/>
                            </p:stCondLst>
                            <p:childTnLst>
                              <p:par>
                                <p:cTn id="101" presetID="47" presetClass="entr" presetSubtype="0"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fade">
                                      <p:cBhvr>
                                        <p:cTn id="103" dur="500"/>
                                        <p:tgtEl>
                                          <p:spTgt spid="14"/>
                                        </p:tgtEl>
                                      </p:cBhvr>
                                    </p:animEffect>
                                    <p:anim calcmode="lin" valueType="num">
                                      <p:cBhvr>
                                        <p:cTn id="104" dur="500" fill="hold"/>
                                        <p:tgtEl>
                                          <p:spTgt spid="14"/>
                                        </p:tgtEl>
                                        <p:attrNameLst>
                                          <p:attrName>ppt_x</p:attrName>
                                        </p:attrNameLst>
                                      </p:cBhvr>
                                      <p:tavLst>
                                        <p:tav tm="0">
                                          <p:val>
                                            <p:strVal val="#ppt_x"/>
                                          </p:val>
                                        </p:tav>
                                        <p:tav tm="100000">
                                          <p:val>
                                            <p:strVal val="#ppt_x"/>
                                          </p:val>
                                        </p:tav>
                                      </p:tavLst>
                                    </p:anim>
                                    <p:anim calcmode="lin" valueType="num">
                                      <p:cBhvr>
                                        <p:cTn id="105" dur="500" fill="hold"/>
                                        <p:tgtEl>
                                          <p:spTgt spid="14"/>
                                        </p:tgtEl>
                                        <p:attrNameLst>
                                          <p:attrName>ppt_y</p:attrName>
                                        </p:attrNameLst>
                                      </p:cBhvr>
                                      <p:tavLst>
                                        <p:tav tm="0">
                                          <p:val>
                                            <p:strVal val="#ppt_y-.1"/>
                                          </p:val>
                                        </p:tav>
                                        <p:tav tm="100000">
                                          <p:val>
                                            <p:strVal val="#ppt_y"/>
                                          </p:val>
                                        </p:tav>
                                      </p:tavLst>
                                    </p:anim>
                                  </p:childTnLst>
                                </p:cTn>
                              </p:par>
                              <p:par>
                                <p:cTn id="106" presetID="45" presetClass="entr" presetSubtype="0" fill="hold" grpId="0" nodeType="withEffect">
                                  <p:stCondLst>
                                    <p:cond delay="0"/>
                                  </p:stCondLst>
                                  <p:childTnLst>
                                    <p:set>
                                      <p:cBhvr>
                                        <p:cTn id="107" dur="1" fill="hold">
                                          <p:stCondLst>
                                            <p:cond delay="0"/>
                                          </p:stCondLst>
                                        </p:cTn>
                                        <p:tgtEl>
                                          <p:spTgt spid="11"/>
                                        </p:tgtEl>
                                        <p:attrNameLst>
                                          <p:attrName>style.visibility</p:attrName>
                                        </p:attrNameLst>
                                      </p:cBhvr>
                                      <p:to>
                                        <p:strVal val="visible"/>
                                      </p:to>
                                    </p:set>
                                    <p:animEffect transition="in" filter="fade">
                                      <p:cBhvr>
                                        <p:cTn id="108" dur="1000"/>
                                        <p:tgtEl>
                                          <p:spTgt spid="11"/>
                                        </p:tgtEl>
                                      </p:cBhvr>
                                    </p:animEffect>
                                    <p:anim calcmode="lin" valueType="num">
                                      <p:cBhvr>
                                        <p:cTn id="109" dur="1000" fill="hold"/>
                                        <p:tgtEl>
                                          <p:spTgt spid="11"/>
                                        </p:tgtEl>
                                        <p:attrNameLst>
                                          <p:attrName>ppt_w</p:attrName>
                                        </p:attrNameLst>
                                      </p:cBhvr>
                                      <p:tavLst>
                                        <p:tav tm="0" fmla="#ppt_w*sin(2.5*pi*$)">
                                          <p:val>
                                            <p:fltVal val="0"/>
                                          </p:val>
                                        </p:tav>
                                        <p:tav tm="100000">
                                          <p:val>
                                            <p:fltVal val="1"/>
                                          </p:val>
                                        </p:tav>
                                      </p:tavLst>
                                    </p:anim>
                                    <p:anim calcmode="lin" valueType="num">
                                      <p:cBhvr>
                                        <p:cTn id="110" dur="1000" fill="hold"/>
                                        <p:tgtEl>
                                          <p:spTgt spid="11"/>
                                        </p:tgtEl>
                                        <p:attrNameLst>
                                          <p:attrName>ppt_h</p:attrName>
                                        </p:attrNameLst>
                                      </p:cBhvr>
                                      <p:tavLst>
                                        <p:tav tm="0">
                                          <p:val>
                                            <p:strVal val="#ppt_h"/>
                                          </p:val>
                                        </p:tav>
                                        <p:tav tm="100000">
                                          <p:val>
                                            <p:strVal val="#ppt_h"/>
                                          </p:val>
                                        </p:tav>
                                      </p:tavLst>
                                    </p:anim>
                                  </p:childTnLst>
                                </p:cTn>
                              </p:par>
                            </p:childTnLst>
                          </p:cTn>
                        </p:par>
                        <p:par>
                          <p:cTn id="111" fill="hold">
                            <p:stCondLst>
                              <p:cond delay="7000"/>
                            </p:stCondLst>
                            <p:childTnLst>
                              <p:par>
                                <p:cTn id="112" presetID="2" presetClass="entr" presetSubtype="4" fill="hold" nodeType="afterEffect">
                                  <p:stCondLst>
                                    <p:cond delay="0"/>
                                  </p:stCondLst>
                                  <p:childTnLst>
                                    <p:set>
                                      <p:cBhvr>
                                        <p:cTn id="113" dur="1" fill="hold">
                                          <p:stCondLst>
                                            <p:cond delay="0"/>
                                          </p:stCondLst>
                                        </p:cTn>
                                        <p:tgtEl>
                                          <p:spTgt spid="12"/>
                                        </p:tgtEl>
                                        <p:attrNameLst>
                                          <p:attrName>style.visibility</p:attrName>
                                        </p:attrNameLst>
                                      </p:cBhvr>
                                      <p:to>
                                        <p:strVal val="visible"/>
                                      </p:to>
                                    </p:set>
                                    <p:anim calcmode="lin" valueType="num">
                                      <p:cBhvr additive="base">
                                        <p:cTn id="114" dur="250" fill="hold"/>
                                        <p:tgtEl>
                                          <p:spTgt spid="12"/>
                                        </p:tgtEl>
                                        <p:attrNameLst>
                                          <p:attrName>ppt_x</p:attrName>
                                        </p:attrNameLst>
                                      </p:cBhvr>
                                      <p:tavLst>
                                        <p:tav tm="0">
                                          <p:val>
                                            <p:strVal val="#ppt_x"/>
                                          </p:val>
                                        </p:tav>
                                        <p:tav tm="100000">
                                          <p:val>
                                            <p:strVal val="#ppt_x"/>
                                          </p:val>
                                        </p:tav>
                                      </p:tavLst>
                                    </p:anim>
                                    <p:anim calcmode="lin" valueType="num">
                                      <p:cBhvr additive="base">
                                        <p:cTn id="115" dur="250" fill="hold"/>
                                        <p:tgtEl>
                                          <p:spTgt spid="12"/>
                                        </p:tgtEl>
                                        <p:attrNameLst>
                                          <p:attrName>ppt_y</p:attrName>
                                        </p:attrNameLst>
                                      </p:cBhvr>
                                      <p:tavLst>
                                        <p:tav tm="0">
                                          <p:val>
                                            <p:strVal val="1+#ppt_h/2"/>
                                          </p:val>
                                        </p:tav>
                                        <p:tav tm="100000">
                                          <p:val>
                                            <p:strVal val="#ppt_y"/>
                                          </p:val>
                                        </p:tav>
                                      </p:tavLst>
                                    </p:anim>
                                  </p:childTnLst>
                                </p:cTn>
                              </p:par>
                              <p:par>
                                <p:cTn id="116" presetID="53" presetClass="entr" presetSubtype="16" fill="hold" nodeType="withEffect">
                                  <p:stCondLst>
                                    <p:cond delay="0"/>
                                  </p:stCondLst>
                                  <p:childTnLst>
                                    <p:set>
                                      <p:cBhvr>
                                        <p:cTn id="117" dur="1" fill="hold">
                                          <p:stCondLst>
                                            <p:cond delay="0"/>
                                          </p:stCondLst>
                                        </p:cTn>
                                        <p:tgtEl>
                                          <p:spTgt spid="24"/>
                                        </p:tgtEl>
                                        <p:attrNameLst>
                                          <p:attrName>style.visibility</p:attrName>
                                        </p:attrNameLst>
                                      </p:cBhvr>
                                      <p:to>
                                        <p:strVal val="visible"/>
                                      </p:to>
                                    </p:set>
                                    <p:anim calcmode="lin" valueType="num">
                                      <p:cBhvr>
                                        <p:cTn id="118" dur="500" fill="hold"/>
                                        <p:tgtEl>
                                          <p:spTgt spid="24"/>
                                        </p:tgtEl>
                                        <p:attrNameLst>
                                          <p:attrName>ppt_w</p:attrName>
                                        </p:attrNameLst>
                                      </p:cBhvr>
                                      <p:tavLst>
                                        <p:tav tm="0">
                                          <p:val>
                                            <p:fltVal val="0"/>
                                          </p:val>
                                        </p:tav>
                                        <p:tav tm="100000">
                                          <p:val>
                                            <p:strVal val="#ppt_w"/>
                                          </p:val>
                                        </p:tav>
                                      </p:tavLst>
                                    </p:anim>
                                    <p:anim calcmode="lin" valueType="num">
                                      <p:cBhvr>
                                        <p:cTn id="119" dur="500" fill="hold"/>
                                        <p:tgtEl>
                                          <p:spTgt spid="24"/>
                                        </p:tgtEl>
                                        <p:attrNameLst>
                                          <p:attrName>ppt_h</p:attrName>
                                        </p:attrNameLst>
                                      </p:cBhvr>
                                      <p:tavLst>
                                        <p:tav tm="0">
                                          <p:val>
                                            <p:fltVal val="0"/>
                                          </p:val>
                                        </p:tav>
                                        <p:tav tm="100000">
                                          <p:val>
                                            <p:strVal val="#ppt_h"/>
                                          </p:val>
                                        </p:tav>
                                      </p:tavLst>
                                    </p:anim>
                                    <p:animEffect transition="in" filter="fade">
                                      <p:cBhvr>
                                        <p:cTn id="120" dur="500"/>
                                        <p:tgtEl>
                                          <p:spTgt spid="24"/>
                                        </p:tgtEl>
                                      </p:cBhvr>
                                    </p:animEffect>
                                  </p:childTnLst>
                                </p:cTn>
                              </p:par>
                            </p:childTnLst>
                          </p:cTn>
                        </p:par>
                        <p:par>
                          <p:cTn id="121" fill="hold">
                            <p:stCondLst>
                              <p:cond delay="7500"/>
                            </p:stCondLst>
                            <p:childTnLst>
                              <p:par>
                                <p:cTn id="122" presetID="26" presetClass="entr" presetSubtype="0" fill="hold" nodeType="afterEffect">
                                  <p:stCondLst>
                                    <p:cond delay="0"/>
                                  </p:stCondLst>
                                  <p:childTnLst>
                                    <p:set>
                                      <p:cBhvr>
                                        <p:cTn id="123" dur="1" fill="hold">
                                          <p:stCondLst>
                                            <p:cond delay="0"/>
                                          </p:stCondLst>
                                        </p:cTn>
                                        <p:tgtEl>
                                          <p:spTgt spid="21"/>
                                        </p:tgtEl>
                                        <p:attrNameLst>
                                          <p:attrName>style.visibility</p:attrName>
                                        </p:attrNameLst>
                                      </p:cBhvr>
                                      <p:to>
                                        <p:strVal val="visible"/>
                                      </p:to>
                                    </p:set>
                                    <p:animEffect transition="in" filter="wipe(down)">
                                      <p:cBhvr>
                                        <p:cTn id="124" dur="290">
                                          <p:stCondLst>
                                            <p:cond delay="0"/>
                                          </p:stCondLst>
                                        </p:cTn>
                                        <p:tgtEl>
                                          <p:spTgt spid="21"/>
                                        </p:tgtEl>
                                      </p:cBhvr>
                                    </p:animEffect>
                                    <p:anim calcmode="lin" valueType="num">
                                      <p:cBhvr>
                                        <p:cTn id="125" dur="911"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26" dur="332"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27" dur="332" tmFilter="0, 0; 0.125,0.2665; 0.25,0.4; 0.375,0.465; 0.5,0.5;  0.625,0.535; 0.75,0.6; 0.875,0.7335; 1,1">
                                          <p:stCondLst>
                                            <p:cond delay="332"/>
                                          </p:stCondLst>
                                        </p:cTn>
                                        <p:tgtEl>
                                          <p:spTgt spid="21"/>
                                        </p:tgtEl>
                                        <p:attrNameLst>
                                          <p:attrName>ppt_y</p:attrName>
                                        </p:attrNameLst>
                                      </p:cBhvr>
                                      <p:tavLst>
                                        <p:tav tm="0" fmla="#ppt_y-sin(pi*$)/9">
                                          <p:val>
                                            <p:fltVal val="0"/>
                                          </p:val>
                                        </p:tav>
                                        <p:tav tm="100000">
                                          <p:val>
                                            <p:fltVal val="1"/>
                                          </p:val>
                                        </p:tav>
                                      </p:tavLst>
                                    </p:anim>
                                    <p:anim calcmode="lin" valueType="num">
                                      <p:cBhvr>
                                        <p:cTn id="128" dur="166" tmFilter="0, 0; 0.125,0.2665; 0.25,0.4; 0.375,0.465; 0.5,0.5;  0.625,0.535; 0.75,0.6; 0.875,0.7335; 1,1">
                                          <p:stCondLst>
                                            <p:cond delay="662"/>
                                          </p:stCondLst>
                                        </p:cTn>
                                        <p:tgtEl>
                                          <p:spTgt spid="21"/>
                                        </p:tgtEl>
                                        <p:attrNameLst>
                                          <p:attrName>ppt_y</p:attrName>
                                        </p:attrNameLst>
                                      </p:cBhvr>
                                      <p:tavLst>
                                        <p:tav tm="0" fmla="#ppt_y-sin(pi*$)/27">
                                          <p:val>
                                            <p:fltVal val="0"/>
                                          </p:val>
                                        </p:tav>
                                        <p:tav tm="100000">
                                          <p:val>
                                            <p:fltVal val="1"/>
                                          </p:val>
                                        </p:tav>
                                      </p:tavLst>
                                    </p:anim>
                                    <p:anim calcmode="lin" valueType="num">
                                      <p:cBhvr>
                                        <p:cTn id="129" dur="82" tmFilter="0, 0; 0.125,0.2665; 0.25,0.4; 0.375,0.465; 0.5,0.5;  0.625,0.535; 0.75,0.6; 0.875,0.7335; 1,1">
                                          <p:stCondLst>
                                            <p:cond delay="828"/>
                                          </p:stCondLst>
                                        </p:cTn>
                                        <p:tgtEl>
                                          <p:spTgt spid="21"/>
                                        </p:tgtEl>
                                        <p:attrNameLst>
                                          <p:attrName>ppt_y</p:attrName>
                                        </p:attrNameLst>
                                      </p:cBhvr>
                                      <p:tavLst>
                                        <p:tav tm="0" fmla="#ppt_y-sin(pi*$)/81">
                                          <p:val>
                                            <p:fltVal val="0"/>
                                          </p:val>
                                        </p:tav>
                                        <p:tav tm="100000">
                                          <p:val>
                                            <p:fltVal val="1"/>
                                          </p:val>
                                        </p:tav>
                                      </p:tavLst>
                                    </p:anim>
                                    <p:animScale>
                                      <p:cBhvr>
                                        <p:cTn id="130" dur="13">
                                          <p:stCondLst>
                                            <p:cond delay="325"/>
                                          </p:stCondLst>
                                        </p:cTn>
                                        <p:tgtEl>
                                          <p:spTgt spid="21"/>
                                        </p:tgtEl>
                                      </p:cBhvr>
                                      <p:to x="100000" y="60000"/>
                                    </p:animScale>
                                    <p:animScale>
                                      <p:cBhvr>
                                        <p:cTn id="131" dur="83" decel="50000">
                                          <p:stCondLst>
                                            <p:cond delay="338"/>
                                          </p:stCondLst>
                                        </p:cTn>
                                        <p:tgtEl>
                                          <p:spTgt spid="21"/>
                                        </p:tgtEl>
                                      </p:cBhvr>
                                      <p:to x="100000" y="100000"/>
                                    </p:animScale>
                                    <p:animScale>
                                      <p:cBhvr>
                                        <p:cTn id="132" dur="13">
                                          <p:stCondLst>
                                            <p:cond delay="656"/>
                                          </p:stCondLst>
                                        </p:cTn>
                                        <p:tgtEl>
                                          <p:spTgt spid="21"/>
                                        </p:tgtEl>
                                      </p:cBhvr>
                                      <p:to x="100000" y="80000"/>
                                    </p:animScale>
                                    <p:animScale>
                                      <p:cBhvr>
                                        <p:cTn id="133" dur="83" decel="50000">
                                          <p:stCondLst>
                                            <p:cond delay="669"/>
                                          </p:stCondLst>
                                        </p:cTn>
                                        <p:tgtEl>
                                          <p:spTgt spid="21"/>
                                        </p:tgtEl>
                                      </p:cBhvr>
                                      <p:to x="100000" y="100000"/>
                                    </p:animScale>
                                    <p:animScale>
                                      <p:cBhvr>
                                        <p:cTn id="134" dur="13">
                                          <p:stCondLst>
                                            <p:cond delay="821"/>
                                          </p:stCondLst>
                                        </p:cTn>
                                        <p:tgtEl>
                                          <p:spTgt spid="21"/>
                                        </p:tgtEl>
                                      </p:cBhvr>
                                      <p:to x="100000" y="90000"/>
                                    </p:animScale>
                                    <p:animScale>
                                      <p:cBhvr>
                                        <p:cTn id="135" dur="83" decel="50000">
                                          <p:stCondLst>
                                            <p:cond delay="834"/>
                                          </p:stCondLst>
                                        </p:cTn>
                                        <p:tgtEl>
                                          <p:spTgt spid="21"/>
                                        </p:tgtEl>
                                      </p:cBhvr>
                                      <p:to x="100000" y="100000"/>
                                    </p:animScale>
                                    <p:animScale>
                                      <p:cBhvr>
                                        <p:cTn id="136" dur="13">
                                          <p:stCondLst>
                                            <p:cond delay="904"/>
                                          </p:stCondLst>
                                        </p:cTn>
                                        <p:tgtEl>
                                          <p:spTgt spid="21"/>
                                        </p:tgtEl>
                                      </p:cBhvr>
                                      <p:to x="100000" y="95000"/>
                                    </p:animScale>
                                    <p:animScale>
                                      <p:cBhvr>
                                        <p:cTn id="137" dur="83" decel="50000">
                                          <p:stCondLst>
                                            <p:cond delay="917"/>
                                          </p:stCondLst>
                                        </p:cTn>
                                        <p:tgtEl>
                                          <p:spTgt spid="21"/>
                                        </p:tgtEl>
                                      </p:cBhvr>
                                      <p:to x="100000" y="100000"/>
                                    </p:animScale>
                                  </p:childTnLst>
                                </p:cTn>
                              </p:par>
                              <p:par>
                                <p:cTn id="138" presetID="45" presetClass="entr" presetSubtype="0" fill="hold" nodeType="with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fade">
                                      <p:cBhvr>
                                        <p:cTn id="140" dur="1000"/>
                                        <p:tgtEl>
                                          <p:spTgt spid="33"/>
                                        </p:tgtEl>
                                      </p:cBhvr>
                                    </p:animEffect>
                                    <p:anim calcmode="lin" valueType="num">
                                      <p:cBhvr>
                                        <p:cTn id="141" dur="1000" fill="hold"/>
                                        <p:tgtEl>
                                          <p:spTgt spid="33"/>
                                        </p:tgtEl>
                                        <p:attrNameLst>
                                          <p:attrName>ppt_w</p:attrName>
                                        </p:attrNameLst>
                                      </p:cBhvr>
                                      <p:tavLst>
                                        <p:tav tm="0" fmla="#ppt_w*sin(2.5*pi*$)">
                                          <p:val>
                                            <p:fltVal val="0"/>
                                          </p:val>
                                        </p:tav>
                                        <p:tav tm="100000">
                                          <p:val>
                                            <p:fltVal val="1"/>
                                          </p:val>
                                        </p:tav>
                                      </p:tavLst>
                                    </p:anim>
                                    <p:anim calcmode="lin" valueType="num">
                                      <p:cBhvr>
                                        <p:cTn id="142" dur="1000" fill="hold"/>
                                        <p:tgtEl>
                                          <p:spTgt spid="33"/>
                                        </p:tgtEl>
                                        <p:attrNameLst>
                                          <p:attrName>ppt_h</p:attrName>
                                        </p:attrNameLst>
                                      </p:cBhvr>
                                      <p:tavLst>
                                        <p:tav tm="0">
                                          <p:val>
                                            <p:strVal val="#ppt_h"/>
                                          </p:val>
                                        </p:tav>
                                        <p:tav tm="100000">
                                          <p:val>
                                            <p:strVal val="#ppt_h"/>
                                          </p:val>
                                        </p:tav>
                                      </p:tavLst>
                                    </p:anim>
                                  </p:childTnLst>
                                </p:cTn>
                              </p:par>
                            </p:childTnLst>
                          </p:cTn>
                        </p:par>
                        <p:par>
                          <p:cTn id="143" fill="hold">
                            <p:stCondLst>
                              <p:cond delay="8500"/>
                            </p:stCondLst>
                            <p:childTnLst>
                              <p:par>
                                <p:cTn id="144" presetID="22" presetClass="entr" presetSubtype="8" fill="hold" nodeType="afterEffect">
                                  <p:stCondLst>
                                    <p:cond delay="500"/>
                                  </p:stCondLst>
                                  <p:childTnLst>
                                    <p:set>
                                      <p:cBhvr>
                                        <p:cTn id="145" dur="1" fill="hold">
                                          <p:stCondLst>
                                            <p:cond delay="0"/>
                                          </p:stCondLst>
                                        </p:cTn>
                                        <p:tgtEl>
                                          <p:spTgt spid="36"/>
                                        </p:tgtEl>
                                        <p:attrNameLst>
                                          <p:attrName>style.visibility</p:attrName>
                                        </p:attrNameLst>
                                      </p:cBhvr>
                                      <p:to>
                                        <p:strVal val="visible"/>
                                      </p:to>
                                    </p:set>
                                    <p:animEffect transition="in" filter="wipe(left)">
                                      <p:cBhvr>
                                        <p:cTn id="146" dur="250"/>
                                        <p:tgtEl>
                                          <p:spTgt spid="36"/>
                                        </p:tgtEl>
                                      </p:cBhvr>
                                    </p:animEffect>
                                  </p:childTnLst>
                                </p:cTn>
                              </p:par>
                            </p:childTnLst>
                          </p:cTn>
                        </p:par>
                        <p:par>
                          <p:cTn id="147" fill="hold">
                            <p:stCondLst>
                              <p:cond delay="9250"/>
                            </p:stCondLst>
                            <p:childTnLst>
                              <p:par>
                                <p:cTn id="148" presetID="22" presetClass="entr" presetSubtype="8" fill="hold" nodeType="afterEffect">
                                  <p:stCondLst>
                                    <p:cond delay="0"/>
                                  </p:stCondLst>
                                  <p:childTnLst>
                                    <p:set>
                                      <p:cBhvr>
                                        <p:cTn id="149" dur="1" fill="hold">
                                          <p:stCondLst>
                                            <p:cond delay="0"/>
                                          </p:stCondLst>
                                        </p:cTn>
                                        <p:tgtEl>
                                          <p:spTgt spid="37"/>
                                        </p:tgtEl>
                                        <p:attrNameLst>
                                          <p:attrName>style.visibility</p:attrName>
                                        </p:attrNameLst>
                                      </p:cBhvr>
                                      <p:to>
                                        <p:strVal val="visible"/>
                                      </p:to>
                                    </p:set>
                                    <p:animEffect transition="in" filter="wipe(left)">
                                      <p:cBhvr>
                                        <p:cTn id="150" dur="250"/>
                                        <p:tgtEl>
                                          <p:spTgt spid="37"/>
                                        </p:tgtEl>
                                      </p:cBhvr>
                                    </p:animEffect>
                                  </p:childTnLst>
                                </p:cTn>
                              </p:par>
                            </p:childTnLst>
                          </p:cTn>
                        </p:par>
                        <p:par>
                          <p:cTn id="151" fill="hold">
                            <p:stCondLst>
                              <p:cond delay="9500"/>
                            </p:stCondLst>
                            <p:childTnLst>
                              <p:par>
                                <p:cTn id="152" presetID="21" presetClass="entr" presetSubtype="1" fill="hold" grpId="0" nodeType="afterEffect">
                                  <p:stCondLst>
                                    <p:cond delay="0"/>
                                  </p:stCondLst>
                                  <p:childTnLst>
                                    <p:set>
                                      <p:cBhvr>
                                        <p:cTn id="153" dur="1" fill="hold">
                                          <p:stCondLst>
                                            <p:cond delay="0"/>
                                          </p:stCondLst>
                                        </p:cTn>
                                        <p:tgtEl>
                                          <p:spTgt spid="39"/>
                                        </p:tgtEl>
                                        <p:attrNameLst>
                                          <p:attrName>style.visibility</p:attrName>
                                        </p:attrNameLst>
                                      </p:cBhvr>
                                      <p:to>
                                        <p:strVal val="visible"/>
                                      </p:to>
                                    </p:set>
                                    <p:animEffect transition="in" filter="wheel(1)">
                                      <p:cBhvr>
                                        <p:cTn id="154"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11" grpId="0" animBg="1"/>
      <p:bldP spid="13" grpId="0" animBg="1"/>
      <p:bldP spid="14" grpId="0" animBg="1"/>
      <p:bldP spid="15" grpId="0" animBg="1"/>
      <p:bldP spid="23" grpId="0" animBg="1"/>
      <p:bldP spid="25" grpId="0" animBg="1"/>
      <p:bldP spid="29" grpId="0" animBg="1"/>
      <p:bldP spid="32" grpId="0" animBg="1"/>
      <p:bldP spid="34" grpId="0" animBg="1"/>
      <p:bldP spid="35" grpId="0" animBg="1"/>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a:xfrm>
            <a:off x="2258496" y="274638"/>
            <a:ext cx="5116803" cy="1143000"/>
          </a:xfrm>
        </p:spPr>
        <p:txBody>
          <a:bodyPr/>
          <a:lstStyle/>
          <a:p>
            <a:pPr>
              <a:defRPr/>
            </a:pPr>
            <a:r>
              <a:rPr lang="zh-TW" altLang="en-US" sz="3200" dirty="0" smtClean="0"/>
              <a:t>評鑑架構介紹─</a:t>
            </a:r>
            <a:r>
              <a:rPr lang="en-US" altLang="zh-TW" sz="3200" dirty="0" smtClean="0"/>
              <a:t>OECD</a:t>
            </a:r>
            <a:r>
              <a:rPr lang="zh-TW" altLang="en-US" sz="3200" dirty="0" smtClean="0"/>
              <a:t>原則</a:t>
            </a:r>
          </a:p>
        </p:txBody>
      </p:sp>
      <p:sp>
        <p:nvSpPr>
          <p:cNvPr id="4" name="投影片編號版面配置區 3"/>
          <p:cNvSpPr>
            <a:spLocks noGrp="1"/>
          </p:cNvSpPr>
          <p:nvPr>
            <p:ph type="sldNum" sz="quarter" idx="12"/>
          </p:nvPr>
        </p:nvSpPr>
        <p:spPr/>
        <p:txBody>
          <a:bodyPr/>
          <a:lstStyle/>
          <a:p>
            <a:pPr>
              <a:defRPr/>
            </a:pPr>
            <a:fld id="{0A86D62F-42CF-4B14-A852-0A41EC505F24}" type="slidenum">
              <a:rPr lang="zh-TW" altLang="en-US" smtClean="0"/>
              <a:pPr>
                <a:defRPr/>
              </a:pPr>
              <a:t>8</a:t>
            </a:fld>
            <a:endParaRPr lang="zh-TW" altLang="en-US"/>
          </a:p>
        </p:txBody>
      </p:sp>
      <p:sp>
        <p:nvSpPr>
          <p:cNvPr id="7" name="手繪多邊形 6"/>
          <p:cNvSpPr/>
          <p:nvPr/>
        </p:nvSpPr>
        <p:spPr>
          <a:xfrm>
            <a:off x="2365926" y="1052441"/>
            <a:ext cx="5178855" cy="5178855"/>
          </a:xfrm>
          <a:custGeom>
            <a:avLst/>
            <a:gdLst>
              <a:gd name="connsiteX0" fmla="*/ 2589431 w 5178855"/>
              <a:gd name="connsiteY0" fmla="*/ 0 h 5178855"/>
              <a:gd name="connsiteX1" fmla="*/ 4831941 w 5178855"/>
              <a:gd name="connsiteY1" fmla="*/ 1294719 h 5178855"/>
              <a:gd name="connsiteX2" fmla="*/ 2589428 w 5178855"/>
              <a:gd name="connsiteY2" fmla="*/ 2589428 h 5178855"/>
              <a:gd name="connsiteX3" fmla="*/ 2589431 w 5178855"/>
              <a:gd name="connsiteY3" fmla="*/ 0 h 5178855"/>
            </a:gdLst>
            <a:ahLst/>
            <a:cxnLst>
              <a:cxn ang="0">
                <a:pos x="connsiteX0" y="connsiteY0"/>
              </a:cxn>
              <a:cxn ang="0">
                <a:pos x="connsiteX1" y="connsiteY1"/>
              </a:cxn>
              <a:cxn ang="0">
                <a:pos x="connsiteX2" y="connsiteY2"/>
              </a:cxn>
              <a:cxn ang="0">
                <a:pos x="connsiteX3" y="connsiteY3"/>
              </a:cxn>
            </a:cxnLst>
            <a:rect l="l" t="t" r="r" b="b"/>
            <a:pathLst>
              <a:path w="5178855" h="5178855">
                <a:moveTo>
                  <a:pt x="2589431" y="0"/>
                </a:moveTo>
                <a:cubicBezTo>
                  <a:pt x="3514546" y="1"/>
                  <a:pt x="4369386" y="493545"/>
                  <a:pt x="4831941" y="1294719"/>
                </a:cubicBezTo>
                <a:lnTo>
                  <a:pt x="2589428" y="2589428"/>
                </a:lnTo>
                <a:cubicBezTo>
                  <a:pt x="2589429" y="1726285"/>
                  <a:pt x="2589430" y="863143"/>
                  <a:pt x="2589431" y="0"/>
                </a:cubicBez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lIns="2675396" tIns="585357" rIns="1053920" bIns="3544704" spcCol="1270" anchor="ctr"/>
          <a:lstStyle/>
          <a:p>
            <a:pPr algn="ctr" defTabSz="1066800">
              <a:lnSpc>
                <a:spcPct val="90000"/>
              </a:lnSpc>
              <a:spcAft>
                <a:spcPct val="35000"/>
              </a:spcAft>
              <a:defRPr/>
            </a:pPr>
            <a:r>
              <a:rPr lang="zh-TW" altLang="en-US" sz="2400" b="1" dirty="0">
                <a:solidFill>
                  <a:schemeClr val="bg1"/>
                </a:solidFill>
                <a:effectLst>
                  <a:outerShdw blurRad="50800" dist="38100" dir="2700000" algn="tl" rotWithShape="0">
                    <a:prstClr val="black">
                      <a:alpha val="40000"/>
                    </a:prstClr>
                  </a:outerShdw>
                </a:effectLst>
                <a:latin typeface="標楷體" pitchFamily="65" charset="-120"/>
                <a:ea typeface="標楷體" pitchFamily="65" charset="-120"/>
              </a:rPr>
              <a:t>確保有效率的公司治理架構</a:t>
            </a:r>
            <a:endParaRPr lang="zh-TW" altLang="en-US" sz="2400" dirty="0">
              <a:latin typeface="標楷體" pitchFamily="65" charset="-120"/>
              <a:ea typeface="標楷體" pitchFamily="65" charset="-120"/>
            </a:endParaRPr>
          </a:p>
        </p:txBody>
      </p:sp>
      <p:grpSp>
        <p:nvGrpSpPr>
          <p:cNvPr id="2" name="群組 18"/>
          <p:cNvGrpSpPr>
            <a:grpSpLocks/>
          </p:cNvGrpSpPr>
          <p:nvPr/>
        </p:nvGrpSpPr>
        <p:grpSpPr bwMode="auto">
          <a:xfrm>
            <a:off x="2211388" y="1319213"/>
            <a:ext cx="5180012" cy="5178425"/>
            <a:chOff x="2211794" y="1319399"/>
            <a:chExt cx="5178855" cy="5178855"/>
          </a:xfrm>
        </p:grpSpPr>
        <p:sp>
          <p:nvSpPr>
            <p:cNvPr id="8" name="手繪多邊形 7"/>
            <p:cNvSpPr/>
            <p:nvPr/>
          </p:nvSpPr>
          <p:spPr>
            <a:xfrm>
              <a:off x="2211794" y="1319399"/>
              <a:ext cx="5178855" cy="5178855"/>
            </a:xfrm>
            <a:custGeom>
              <a:avLst/>
              <a:gdLst>
                <a:gd name="connsiteX0" fmla="*/ 4831941 w 5178855"/>
                <a:gd name="connsiteY0" fmla="*/ 1294719 h 5178855"/>
                <a:gd name="connsiteX1" fmla="*/ 4831935 w 5178855"/>
                <a:gd name="connsiteY1" fmla="*/ 3884148 h 5178855"/>
                <a:gd name="connsiteX2" fmla="*/ 2589428 w 5178855"/>
                <a:gd name="connsiteY2" fmla="*/ 2589428 h 5178855"/>
                <a:gd name="connsiteX3" fmla="*/ 4831941 w 5178855"/>
                <a:gd name="connsiteY3" fmla="*/ 1294719 h 5178855"/>
              </a:gdLst>
              <a:ahLst/>
              <a:cxnLst>
                <a:cxn ang="0">
                  <a:pos x="connsiteX0" y="connsiteY0"/>
                </a:cxn>
                <a:cxn ang="0">
                  <a:pos x="connsiteX1" y="connsiteY1"/>
                </a:cxn>
                <a:cxn ang="0">
                  <a:pos x="connsiteX2" y="connsiteY2"/>
                </a:cxn>
                <a:cxn ang="0">
                  <a:pos x="connsiteX3" y="connsiteY3"/>
                </a:cxn>
              </a:cxnLst>
              <a:rect l="l" t="t" r="r" b="b"/>
              <a:pathLst>
                <a:path w="5178855" h="5178855">
                  <a:moveTo>
                    <a:pt x="4831941" y="1294719"/>
                  </a:moveTo>
                  <a:cubicBezTo>
                    <a:pt x="5294496" y="2095892"/>
                    <a:pt x="5294494" y="3082977"/>
                    <a:pt x="4831935" y="3884148"/>
                  </a:cubicBezTo>
                  <a:lnTo>
                    <a:pt x="2589428" y="2589428"/>
                  </a:lnTo>
                  <a:lnTo>
                    <a:pt x="4831941" y="1294719"/>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lIns="3575529" tIns="2095856" rIns="98299" bIns="2095858" spcCol="1270" anchor="ctr"/>
            <a:lstStyle/>
            <a:p>
              <a:pPr algn="ctr" defTabSz="1066800">
                <a:lnSpc>
                  <a:spcPct val="90000"/>
                </a:lnSpc>
                <a:spcAft>
                  <a:spcPct val="35000"/>
                </a:spcAft>
                <a:defRPr/>
              </a:pPr>
              <a:r>
                <a:rPr lang="zh-TW" altLang="en-US" sz="2400" b="1" dirty="0">
                  <a:solidFill>
                    <a:schemeClr val="bg1"/>
                  </a:solidFill>
                  <a:effectLst>
                    <a:outerShdw blurRad="50800" dist="38100" dir="2700000" algn="tl" rotWithShape="0">
                      <a:prstClr val="black">
                        <a:alpha val="40000"/>
                      </a:prstClr>
                    </a:outerShdw>
                  </a:effectLst>
                  <a:latin typeface="標楷體" pitchFamily="65" charset="-120"/>
                  <a:ea typeface="標楷體" pitchFamily="65" charset="-120"/>
                </a:rPr>
                <a:t>保障股東權益及發揮其重要功能</a:t>
              </a:r>
              <a:endParaRPr lang="zh-TW" altLang="en-US" sz="2400" dirty="0">
                <a:latin typeface="標楷體" pitchFamily="65" charset="-120"/>
                <a:ea typeface="標楷體" pitchFamily="65" charset="-120"/>
              </a:endParaRPr>
            </a:p>
          </p:txBody>
        </p:sp>
        <p:sp>
          <p:nvSpPr>
            <p:cNvPr id="9" name="手繪多邊形 8"/>
            <p:cNvSpPr/>
            <p:nvPr/>
          </p:nvSpPr>
          <p:spPr>
            <a:xfrm>
              <a:off x="2211794" y="1319399"/>
              <a:ext cx="5178855" cy="5178855"/>
            </a:xfrm>
            <a:custGeom>
              <a:avLst/>
              <a:gdLst>
                <a:gd name="connsiteX0" fmla="*/ 4831937 w 5178855"/>
                <a:gd name="connsiteY0" fmla="*/ 3884142 h 5178855"/>
                <a:gd name="connsiteX1" fmla="*/ 2589426 w 5178855"/>
                <a:gd name="connsiteY1" fmla="*/ 5178856 h 5178855"/>
                <a:gd name="connsiteX2" fmla="*/ 2589428 w 5178855"/>
                <a:gd name="connsiteY2" fmla="*/ 2589428 h 5178855"/>
                <a:gd name="connsiteX3" fmla="*/ 4831937 w 5178855"/>
                <a:gd name="connsiteY3" fmla="*/ 3884142 h 5178855"/>
              </a:gdLst>
              <a:ahLst/>
              <a:cxnLst>
                <a:cxn ang="0">
                  <a:pos x="connsiteX0" y="connsiteY0"/>
                </a:cxn>
                <a:cxn ang="0">
                  <a:pos x="connsiteX1" y="connsiteY1"/>
                </a:cxn>
                <a:cxn ang="0">
                  <a:pos x="connsiteX2" y="connsiteY2"/>
                </a:cxn>
                <a:cxn ang="0">
                  <a:pos x="connsiteX3" y="connsiteY3"/>
                </a:cxn>
              </a:cxnLst>
              <a:rect l="l" t="t" r="r" b="b"/>
              <a:pathLst>
                <a:path w="5178855" h="5178855">
                  <a:moveTo>
                    <a:pt x="4831937" y="3884142"/>
                  </a:moveTo>
                  <a:cubicBezTo>
                    <a:pt x="4369380" y="4685314"/>
                    <a:pt x="3514540" y="5178856"/>
                    <a:pt x="2589426" y="5178856"/>
                  </a:cubicBezTo>
                  <a:cubicBezTo>
                    <a:pt x="2589427" y="4315713"/>
                    <a:pt x="2589427" y="3452571"/>
                    <a:pt x="2589428" y="2589428"/>
                  </a:cubicBezTo>
                  <a:lnTo>
                    <a:pt x="4831937" y="3884142"/>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lIns="2675395" tIns="3544703" rIns="1053921" bIns="585358" spcCol="1270" anchor="ctr"/>
            <a:lstStyle/>
            <a:p>
              <a:pPr algn="ctr" defTabSz="1066800">
                <a:lnSpc>
                  <a:spcPct val="90000"/>
                </a:lnSpc>
                <a:spcAft>
                  <a:spcPct val="35000"/>
                </a:spcAft>
                <a:defRPr/>
              </a:pPr>
              <a:r>
                <a:rPr lang="zh-TW" altLang="en-US" sz="2400" b="1" dirty="0">
                  <a:solidFill>
                    <a:schemeClr val="bg1"/>
                  </a:solidFill>
                  <a:effectLst>
                    <a:outerShdw blurRad="50800" dist="38100" dir="2700000" algn="tl" rotWithShape="0">
                      <a:prstClr val="black">
                        <a:alpha val="40000"/>
                      </a:prstClr>
                    </a:outerShdw>
                  </a:effectLst>
                  <a:latin typeface="標楷體" pitchFamily="65" charset="-120"/>
                  <a:ea typeface="標楷體" pitchFamily="65" charset="-120"/>
                </a:rPr>
                <a:t>公平對待股東</a:t>
              </a:r>
              <a:endParaRPr lang="zh-TW" altLang="en-US" sz="2400" dirty="0">
                <a:latin typeface="標楷體" pitchFamily="65" charset="-120"/>
                <a:ea typeface="標楷體" pitchFamily="65" charset="-120"/>
              </a:endParaRPr>
            </a:p>
          </p:txBody>
        </p:sp>
        <p:sp>
          <p:nvSpPr>
            <p:cNvPr id="10" name="手繪多邊形 9"/>
            <p:cNvSpPr/>
            <p:nvPr/>
          </p:nvSpPr>
          <p:spPr>
            <a:xfrm>
              <a:off x="2211794" y="1319399"/>
              <a:ext cx="5178855" cy="5178855"/>
            </a:xfrm>
            <a:custGeom>
              <a:avLst/>
              <a:gdLst>
                <a:gd name="connsiteX0" fmla="*/ 2589426 w 5178855"/>
                <a:gd name="connsiteY0" fmla="*/ 5178855 h 5178855"/>
                <a:gd name="connsiteX1" fmla="*/ 346916 w 5178855"/>
                <a:gd name="connsiteY1" fmla="*/ 3884138 h 5178855"/>
                <a:gd name="connsiteX2" fmla="*/ 2589428 w 5178855"/>
                <a:gd name="connsiteY2" fmla="*/ 2589428 h 5178855"/>
                <a:gd name="connsiteX3" fmla="*/ 2589426 w 5178855"/>
                <a:gd name="connsiteY3" fmla="*/ 5178855 h 5178855"/>
              </a:gdLst>
              <a:ahLst/>
              <a:cxnLst>
                <a:cxn ang="0">
                  <a:pos x="connsiteX0" y="connsiteY0"/>
                </a:cxn>
                <a:cxn ang="0">
                  <a:pos x="connsiteX1" y="connsiteY1"/>
                </a:cxn>
                <a:cxn ang="0">
                  <a:pos x="connsiteX2" y="connsiteY2"/>
                </a:cxn>
                <a:cxn ang="0">
                  <a:pos x="connsiteX3" y="connsiteY3"/>
                </a:cxn>
              </a:cxnLst>
              <a:rect l="l" t="t" r="r" b="b"/>
              <a:pathLst>
                <a:path w="5178855" h="5178855">
                  <a:moveTo>
                    <a:pt x="2589426" y="5178855"/>
                  </a:moveTo>
                  <a:cubicBezTo>
                    <a:pt x="1664312" y="5178854"/>
                    <a:pt x="809472" y="4685311"/>
                    <a:pt x="346916" y="3884138"/>
                  </a:cubicBezTo>
                  <a:lnTo>
                    <a:pt x="2589428" y="2589428"/>
                  </a:lnTo>
                  <a:cubicBezTo>
                    <a:pt x="2589427" y="3452570"/>
                    <a:pt x="2589427" y="4315713"/>
                    <a:pt x="2589426" y="5178855"/>
                  </a:cubicBez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lIns="1053920" tIns="3544703" rIns="2675396" bIns="585358" spcCol="1270" anchor="ctr"/>
            <a:lstStyle/>
            <a:p>
              <a:pPr algn="ctr" defTabSz="1066800">
                <a:lnSpc>
                  <a:spcPct val="90000"/>
                </a:lnSpc>
                <a:spcAft>
                  <a:spcPct val="35000"/>
                </a:spcAft>
                <a:defRPr/>
              </a:pPr>
              <a:r>
                <a:rPr lang="zh-TW" altLang="en-US" sz="2400" b="1" dirty="0">
                  <a:solidFill>
                    <a:schemeClr val="bg1"/>
                  </a:solidFill>
                  <a:effectLst>
                    <a:outerShdw blurRad="50800" dist="38100" dir="2700000" algn="tl" rotWithShape="0">
                      <a:prstClr val="black">
                        <a:alpha val="40000"/>
                      </a:prstClr>
                    </a:outerShdw>
                  </a:effectLst>
                  <a:latin typeface="標楷體" pitchFamily="65" charset="-120"/>
                  <a:ea typeface="標楷體" pitchFamily="65" charset="-120"/>
                </a:rPr>
                <a:t>落實董事會之責任</a:t>
              </a:r>
              <a:endParaRPr lang="zh-TW" altLang="en-US" sz="2400" dirty="0">
                <a:latin typeface="標楷體" pitchFamily="65" charset="-120"/>
                <a:ea typeface="標楷體" pitchFamily="65" charset="-120"/>
              </a:endParaRPr>
            </a:p>
          </p:txBody>
        </p:sp>
        <p:sp>
          <p:nvSpPr>
            <p:cNvPr id="11" name="手繪多邊形 10"/>
            <p:cNvSpPr/>
            <p:nvPr/>
          </p:nvSpPr>
          <p:spPr>
            <a:xfrm>
              <a:off x="2211794" y="1319399"/>
              <a:ext cx="5178855" cy="5178855"/>
            </a:xfrm>
            <a:custGeom>
              <a:avLst/>
              <a:gdLst>
                <a:gd name="connsiteX0" fmla="*/ 346916 w 5178855"/>
                <a:gd name="connsiteY0" fmla="*/ 3884139 h 5178855"/>
                <a:gd name="connsiteX1" fmla="*/ 346919 w 5178855"/>
                <a:gd name="connsiteY1" fmla="*/ 1294711 h 5178855"/>
                <a:gd name="connsiteX2" fmla="*/ 2589428 w 5178855"/>
                <a:gd name="connsiteY2" fmla="*/ 2589428 h 5178855"/>
                <a:gd name="connsiteX3" fmla="*/ 346916 w 5178855"/>
                <a:gd name="connsiteY3" fmla="*/ 3884139 h 5178855"/>
              </a:gdLst>
              <a:ahLst/>
              <a:cxnLst>
                <a:cxn ang="0">
                  <a:pos x="connsiteX0" y="connsiteY0"/>
                </a:cxn>
                <a:cxn ang="0">
                  <a:pos x="connsiteX1" y="connsiteY1"/>
                </a:cxn>
                <a:cxn ang="0">
                  <a:pos x="connsiteX2" y="connsiteY2"/>
                </a:cxn>
                <a:cxn ang="0">
                  <a:pos x="connsiteX3" y="connsiteY3"/>
                </a:cxn>
              </a:cxnLst>
              <a:rect l="l" t="t" r="r" b="b"/>
              <a:pathLst>
                <a:path w="5178855" h="5178855">
                  <a:moveTo>
                    <a:pt x="346916" y="3884139"/>
                  </a:moveTo>
                  <a:cubicBezTo>
                    <a:pt x="-115640" y="3082967"/>
                    <a:pt x="-115639" y="2095882"/>
                    <a:pt x="346919" y="1294711"/>
                  </a:cubicBezTo>
                  <a:lnTo>
                    <a:pt x="2589428" y="2589428"/>
                  </a:lnTo>
                  <a:lnTo>
                    <a:pt x="346916" y="3884139"/>
                  </a:lnTo>
                  <a:close/>
                </a:path>
              </a:pathLst>
            </a:cu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txBody>
            <a:bodyPr lIns="110628" tIns="2095856" rIns="3563200" bIns="2095858" spcCol="1270" anchor="ctr"/>
            <a:lstStyle/>
            <a:p>
              <a:pPr algn="ctr" defTabSz="1066800">
                <a:lnSpc>
                  <a:spcPct val="90000"/>
                </a:lnSpc>
                <a:spcAft>
                  <a:spcPct val="35000"/>
                </a:spcAft>
                <a:defRPr/>
              </a:pPr>
              <a:r>
                <a:rPr lang="zh-TW" altLang="en-US" sz="2400" b="1" dirty="0">
                  <a:solidFill>
                    <a:schemeClr val="bg1"/>
                  </a:solidFill>
                  <a:effectLst>
                    <a:outerShdw blurRad="50800" dist="38100" dir="2700000" algn="tl" rotWithShape="0">
                      <a:prstClr val="black">
                        <a:alpha val="40000"/>
                      </a:prstClr>
                    </a:outerShdw>
                  </a:effectLst>
                  <a:latin typeface="標楷體" pitchFamily="65" charset="-120"/>
                  <a:ea typeface="標楷體" pitchFamily="65" charset="-120"/>
                </a:rPr>
                <a:t>資訊揭露及透明性</a:t>
              </a:r>
              <a:endParaRPr lang="zh-TW" altLang="en-US" sz="2400" dirty="0">
                <a:latin typeface="標楷體" pitchFamily="65" charset="-120"/>
                <a:ea typeface="標楷體" pitchFamily="65" charset="-120"/>
              </a:endParaRPr>
            </a:p>
          </p:txBody>
        </p:sp>
        <p:sp>
          <p:nvSpPr>
            <p:cNvPr id="12" name="手繪多邊形 11"/>
            <p:cNvSpPr/>
            <p:nvPr/>
          </p:nvSpPr>
          <p:spPr>
            <a:xfrm>
              <a:off x="2211794" y="1319399"/>
              <a:ext cx="5178855" cy="5178855"/>
            </a:xfrm>
            <a:custGeom>
              <a:avLst/>
              <a:gdLst>
                <a:gd name="connsiteX0" fmla="*/ 346919 w 5178855"/>
                <a:gd name="connsiteY0" fmla="*/ 1294711 h 5178855"/>
                <a:gd name="connsiteX1" fmla="*/ 2589431 w 5178855"/>
                <a:gd name="connsiteY1" fmla="*/ 0 h 5178855"/>
                <a:gd name="connsiteX2" fmla="*/ 2589428 w 5178855"/>
                <a:gd name="connsiteY2" fmla="*/ 2589428 h 5178855"/>
                <a:gd name="connsiteX3" fmla="*/ 346919 w 5178855"/>
                <a:gd name="connsiteY3" fmla="*/ 1294711 h 5178855"/>
              </a:gdLst>
              <a:ahLst/>
              <a:cxnLst>
                <a:cxn ang="0">
                  <a:pos x="connsiteX0" y="connsiteY0"/>
                </a:cxn>
                <a:cxn ang="0">
                  <a:pos x="connsiteX1" y="connsiteY1"/>
                </a:cxn>
                <a:cxn ang="0">
                  <a:pos x="connsiteX2" y="connsiteY2"/>
                </a:cxn>
                <a:cxn ang="0">
                  <a:pos x="connsiteX3" y="connsiteY3"/>
                </a:cxn>
              </a:cxnLst>
              <a:rect l="l" t="t" r="r" b="b"/>
              <a:pathLst>
                <a:path w="5178855" h="5178855">
                  <a:moveTo>
                    <a:pt x="346919" y="1294711"/>
                  </a:moveTo>
                  <a:cubicBezTo>
                    <a:pt x="809477" y="493540"/>
                    <a:pt x="1664317" y="-1"/>
                    <a:pt x="2589431" y="0"/>
                  </a:cubicBezTo>
                  <a:cubicBezTo>
                    <a:pt x="2589430" y="863143"/>
                    <a:pt x="2589429" y="1726285"/>
                    <a:pt x="2589428" y="2589428"/>
                  </a:cubicBezTo>
                  <a:lnTo>
                    <a:pt x="346919" y="1294711"/>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lIns="1053920" tIns="585357" rIns="2675396" bIns="3544704" spcCol="1270" anchor="ctr"/>
            <a:lstStyle/>
            <a:p>
              <a:pPr algn="ctr" defTabSz="1066800">
                <a:lnSpc>
                  <a:spcPct val="90000"/>
                </a:lnSpc>
                <a:spcAft>
                  <a:spcPct val="35000"/>
                </a:spcAft>
                <a:defRPr/>
              </a:pPr>
              <a:r>
                <a:rPr lang="zh-TW" altLang="en-US" sz="2400" b="1" dirty="0">
                  <a:solidFill>
                    <a:schemeClr val="bg1"/>
                  </a:solidFill>
                  <a:effectLst>
                    <a:outerShdw blurRad="50800" dist="38100" dir="2700000" algn="tl" rotWithShape="0">
                      <a:prstClr val="black">
                        <a:alpha val="40000"/>
                      </a:prstClr>
                    </a:outerShdw>
                  </a:effectLst>
                  <a:latin typeface="標楷體" pitchFamily="65" charset="-120"/>
                  <a:ea typeface="標楷體" pitchFamily="65" charset="-120"/>
                </a:rPr>
                <a:t>重視利害關係人之權益</a:t>
              </a:r>
              <a:endParaRPr lang="zh-TW" altLang="en-US" sz="2400" dirty="0">
                <a:latin typeface="標楷體" pitchFamily="65" charset="-120"/>
                <a:ea typeface="標楷體" pitchFamily="65" charset="-120"/>
              </a:endParaRPr>
            </a:p>
          </p:txBody>
        </p:sp>
      </p:grpSp>
      <p:grpSp>
        <p:nvGrpSpPr>
          <p:cNvPr id="3" name="群組 19"/>
          <p:cNvGrpSpPr>
            <a:grpSpLocks/>
          </p:cNvGrpSpPr>
          <p:nvPr/>
        </p:nvGrpSpPr>
        <p:grpSpPr bwMode="auto">
          <a:xfrm>
            <a:off x="2195513" y="1268413"/>
            <a:ext cx="5184775" cy="5221287"/>
            <a:chOff x="2409266" y="1196752"/>
            <a:chExt cx="5183843" cy="5220862"/>
          </a:xfrm>
        </p:grpSpPr>
        <p:sp>
          <p:nvSpPr>
            <p:cNvPr id="21" name="手繪多邊形 20"/>
            <p:cNvSpPr/>
            <p:nvPr/>
          </p:nvSpPr>
          <p:spPr>
            <a:xfrm>
              <a:off x="2409266" y="1226753"/>
              <a:ext cx="5178855" cy="5178855"/>
            </a:xfrm>
            <a:custGeom>
              <a:avLst/>
              <a:gdLst>
                <a:gd name="connsiteX0" fmla="*/ 2589431 w 5178855"/>
                <a:gd name="connsiteY0" fmla="*/ 0 h 5178855"/>
                <a:gd name="connsiteX1" fmla="*/ 5052122 w 5178855"/>
                <a:gd name="connsiteY1" fmla="*/ 1789256 h 5178855"/>
                <a:gd name="connsiteX2" fmla="*/ 2589428 w 5178855"/>
                <a:gd name="connsiteY2" fmla="*/ 2589428 h 5178855"/>
                <a:gd name="connsiteX3" fmla="*/ 2589431 w 5178855"/>
                <a:gd name="connsiteY3" fmla="*/ 0 h 5178855"/>
              </a:gdLst>
              <a:ahLst/>
              <a:cxnLst>
                <a:cxn ang="0">
                  <a:pos x="connsiteX0" y="connsiteY0"/>
                </a:cxn>
                <a:cxn ang="0">
                  <a:pos x="connsiteX1" y="connsiteY1"/>
                </a:cxn>
                <a:cxn ang="0">
                  <a:pos x="connsiteX2" y="connsiteY2"/>
                </a:cxn>
                <a:cxn ang="0">
                  <a:pos x="connsiteX3" y="connsiteY3"/>
                </a:cxn>
              </a:cxnLst>
              <a:rect l="l" t="t" r="r" b="b"/>
              <a:pathLst>
                <a:path w="5178855" h="5178855">
                  <a:moveTo>
                    <a:pt x="2589431" y="0"/>
                  </a:moveTo>
                  <a:cubicBezTo>
                    <a:pt x="3711240" y="1"/>
                    <a:pt x="4705467" y="722352"/>
                    <a:pt x="5052122" y="1789256"/>
                  </a:cubicBezTo>
                  <a:lnTo>
                    <a:pt x="2589428" y="2589428"/>
                  </a:lnTo>
                  <a:cubicBezTo>
                    <a:pt x="2589429" y="1726285"/>
                    <a:pt x="2589430" y="863143"/>
                    <a:pt x="2589431" y="0"/>
                  </a:cubicBez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lIns="2685260" tIns="804226" rIns="797444" bIns="3233355" spcCol="1270" anchor="ctr"/>
            <a:lstStyle/>
            <a:p>
              <a:pPr algn="ctr" defTabSz="1066800">
                <a:lnSpc>
                  <a:spcPct val="90000"/>
                </a:lnSpc>
                <a:spcAft>
                  <a:spcPct val="35000"/>
                </a:spcAft>
                <a:defRPr/>
              </a:pPr>
              <a:r>
                <a:rPr lang="zh-TW" altLang="en-US" sz="2400" b="1" dirty="0" smtClean="0">
                  <a:latin typeface="標楷體" pitchFamily="65" charset="-120"/>
                  <a:ea typeface="標楷體" pitchFamily="65" charset="-120"/>
                </a:rPr>
                <a:t>維護股東權益</a:t>
              </a:r>
              <a:endParaRPr lang="zh-TW" altLang="en-US" sz="2400" b="1" dirty="0">
                <a:latin typeface="標楷體" pitchFamily="65" charset="-120"/>
                <a:ea typeface="標楷體" pitchFamily="65" charset="-120"/>
              </a:endParaRPr>
            </a:p>
          </p:txBody>
        </p:sp>
        <p:sp>
          <p:nvSpPr>
            <p:cNvPr id="23" name="手繪多邊形 22"/>
            <p:cNvSpPr/>
            <p:nvPr/>
          </p:nvSpPr>
          <p:spPr>
            <a:xfrm>
              <a:off x="2414254" y="1238759"/>
              <a:ext cx="5178855" cy="5178855"/>
            </a:xfrm>
            <a:custGeom>
              <a:avLst/>
              <a:gdLst>
                <a:gd name="connsiteX0" fmla="*/ 5052121 w 5178855"/>
                <a:gd name="connsiteY0" fmla="*/ 1789256 h 5178855"/>
                <a:gd name="connsiteX1" fmla="*/ 4111449 w 5178855"/>
                <a:gd name="connsiteY1" fmla="*/ 4684323 h 5178855"/>
                <a:gd name="connsiteX2" fmla="*/ 2589428 w 5178855"/>
                <a:gd name="connsiteY2" fmla="*/ 2589428 h 5178855"/>
                <a:gd name="connsiteX3" fmla="*/ 5052121 w 5178855"/>
                <a:gd name="connsiteY3" fmla="*/ 1789256 h 5178855"/>
              </a:gdLst>
              <a:ahLst/>
              <a:cxnLst>
                <a:cxn ang="0">
                  <a:pos x="connsiteX0" y="connsiteY0"/>
                </a:cxn>
                <a:cxn ang="0">
                  <a:pos x="connsiteX1" y="connsiteY1"/>
                </a:cxn>
                <a:cxn ang="0">
                  <a:pos x="connsiteX2" y="connsiteY2"/>
                </a:cxn>
                <a:cxn ang="0">
                  <a:pos x="connsiteX3" y="connsiteY3"/>
                </a:cxn>
              </a:cxnLst>
              <a:rect l="l" t="t" r="r" b="b"/>
              <a:pathLst>
                <a:path w="5178855" h="5178855">
                  <a:moveTo>
                    <a:pt x="5052121" y="1789256"/>
                  </a:moveTo>
                  <a:cubicBezTo>
                    <a:pt x="5398776" y="2856160"/>
                    <a:pt x="5019013" y="4024943"/>
                    <a:pt x="4111449" y="4684323"/>
                  </a:cubicBezTo>
                  <a:lnTo>
                    <a:pt x="2589428" y="2589428"/>
                  </a:lnTo>
                  <a:lnTo>
                    <a:pt x="5052121" y="1789256"/>
                  </a:lnTo>
                  <a:close/>
                </a:path>
              </a:pathLst>
            </a:cu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txBody>
            <a:bodyPr lIns="3415232" tIns="2373296" rIns="283257" bIns="1565640" spcCol="1270" anchor="ctr"/>
            <a:lstStyle/>
            <a:p>
              <a:pPr algn="ctr" defTabSz="1066800">
                <a:lnSpc>
                  <a:spcPct val="90000"/>
                </a:lnSpc>
                <a:spcAft>
                  <a:spcPct val="35000"/>
                </a:spcAft>
                <a:defRPr/>
              </a:pPr>
              <a:r>
                <a:rPr lang="zh-TW" altLang="en-US" sz="2400" b="1" dirty="0" smtClean="0">
                  <a:latin typeface="標楷體" pitchFamily="65" charset="-120"/>
                  <a:ea typeface="標楷體" pitchFamily="65" charset="-120"/>
                </a:rPr>
                <a:t>平等對待股東</a:t>
              </a:r>
              <a:endParaRPr lang="zh-TW" altLang="en-US" sz="2400" b="1" dirty="0">
                <a:latin typeface="標楷體" pitchFamily="65" charset="-120"/>
                <a:ea typeface="標楷體" pitchFamily="65" charset="-120"/>
              </a:endParaRPr>
            </a:p>
          </p:txBody>
        </p:sp>
        <p:sp>
          <p:nvSpPr>
            <p:cNvPr id="24" name="手繪多邊形 23"/>
            <p:cNvSpPr/>
            <p:nvPr/>
          </p:nvSpPr>
          <p:spPr>
            <a:xfrm>
              <a:off x="2414254" y="1238759"/>
              <a:ext cx="5178855" cy="5178855"/>
            </a:xfrm>
            <a:custGeom>
              <a:avLst/>
              <a:gdLst>
                <a:gd name="connsiteX0" fmla="*/ 4111454 w 5178855"/>
                <a:gd name="connsiteY0" fmla="*/ 4684319 h 5178855"/>
                <a:gd name="connsiteX1" fmla="*/ 1067398 w 5178855"/>
                <a:gd name="connsiteY1" fmla="*/ 4684318 h 5178855"/>
                <a:gd name="connsiteX2" fmla="*/ 2589428 w 5178855"/>
                <a:gd name="connsiteY2" fmla="*/ 2589428 h 5178855"/>
                <a:gd name="connsiteX3" fmla="*/ 4111454 w 5178855"/>
                <a:gd name="connsiteY3" fmla="*/ 4684319 h 5178855"/>
              </a:gdLst>
              <a:ahLst/>
              <a:cxnLst>
                <a:cxn ang="0">
                  <a:pos x="connsiteX0" y="connsiteY0"/>
                </a:cxn>
                <a:cxn ang="0">
                  <a:pos x="connsiteX1" y="connsiteY1"/>
                </a:cxn>
                <a:cxn ang="0">
                  <a:pos x="connsiteX2" y="connsiteY2"/>
                </a:cxn>
                <a:cxn ang="0">
                  <a:pos x="connsiteX3" y="connsiteY3"/>
                </a:cxn>
              </a:cxnLst>
              <a:rect l="l" t="t" r="r" b="b"/>
              <a:pathLst>
                <a:path w="5178855" h="5178855">
                  <a:moveTo>
                    <a:pt x="4111454" y="4684319"/>
                  </a:moveTo>
                  <a:cubicBezTo>
                    <a:pt x="3203892" y="5343701"/>
                    <a:pt x="1974960" y="5343701"/>
                    <a:pt x="1067398" y="4684318"/>
                  </a:cubicBezTo>
                  <a:lnTo>
                    <a:pt x="2589428" y="2589428"/>
                  </a:lnTo>
                  <a:lnTo>
                    <a:pt x="4111454" y="4684319"/>
                  </a:ln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lIns="1695112" tIns="3914622" rIns="1695112" bIns="215439" spcCol="1270" anchor="ctr"/>
            <a:lstStyle/>
            <a:p>
              <a:pPr algn="ctr" defTabSz="1066800">
                <a:lnSpc>
                  <a:spcPct val="90000"/>
                </a:lnSpc>
                <a:spcAft>
                  <a:spcPct val="35000"/>
                </a:spcAft>
                <a:defRPr/>
              </a:pPr>
              <a:r>
                <a:rPr lang="zh-TW" altLang="en-US" sz="2400" b="1" dirty="0" smtClean="0">
                  <a:latin typeface="標楷體" pitchFamily="65" charset="-120"/>
                  <a:ea typeface="標楷體" pitchFamily="65" charset="-120"/>
                </a:rPr>
                <a:t>強化董事會</a:t>
              </a:r>
              <a:r>
                <a:rPr lang="zh-TW" altLang="en-US" sz="2400" b="1" dirty="0">
                  <a:latin typeface="標楷體" pitchFamily="65" charset="-120"/>
                  <a:ea typeface="標楷體" pitchFamily="65" charset="-120"/>
                </a:rPr>
                <a:t>結構與運作</a:t>
              </a:r>
            </a:p>
          </p:txBody>
        </p:sp>
        <p:sp>
          <p:nvSpPr>
            <p:cNvPr id="25" name="手繪多邊形 24"/>
            <p:cNvSpPr/>
            <p:nvPr/>
          </p:nvSpPr>
          <p:spPr>
            <a:xfrm>
              <a:off x="2414254" y="1238759"/>
              <a:ext cx="5178855" cy="5178855"/>
            </a:xfrm>
            <a:custGeom>
              <a:avLst/>
              <a:gdLst>
                <a:gd name="connsiteX0" fmla="*/ 1067399 w 5178855"/>
                <a:gd name="connsiteY0" fmla="*/ 4684317 h 5178855"/>
                <a:gd name="connsiteX1" fmla="*/ 126736 w 5178855"/>
                <a:gd name="connsiteY1" fmla="*/ 1789247 h 5178855"/>
                <a:gd name="connsiteX2" fmla="*/ 2589428 w 5178855"/>
                <a:gd name="connsiteY2" fmla="*/ 2589428 h 5178855"/>
                <a:gd name="connsiteX3" fmla="*/ 1067399 w 5178855"/>
                <a:gd name="connsiteY3" fmla="*/ 4684317 h 5178855"/>
              </a:gdLst>
              <a:ahLst/>
              <a:cxnLst>
                <a:cxn ang="0">
                  <a:pos x="connsiteX0" y="connsiteY0"/>
                </a:cxn>
                <a:cxn ang="0">
                  <a:pos x="connsiteX1" y="connsiteY1"/>
                </a:cxn>
                <a:cxn ang="0">
                  <a:pos x="connsiteX2" y="connsiteY2"/>
                </a:cxn>
                <a:cxn ang="0">
                  <a:pos x="connsiteX3" y="connsiteY3"/>
                </a:cxn>
              </a:cxnLst>
              <a:rect l="l" t="t" r="r" b="b"/>
              <a:pathLst>
                <a:path w="5178855" h="5178855">
                  <a:moveTo>
                    <a:pt x="1067399" y="4684317"/>
                  </a:moveTo>
                  <a:cubicBezTo>
                    <a:pt x="159837" y="4024934"/>
                    <a:pt x="-219923" y="2856150"/>
                    <a:pt x="126736" y="1789247"/>
                  </a:cubicBezTo>
                  <a:lnTo>
                    <a:pt x="2589428" y="2589428"/>
                  </a:lnTo>
                  <a:lnTo>
                    <a:pt x="1067399" y="4684317"/>
                  </a:lnTo>
                  <a:close/>
                </a:path>
              </a:pathLst>
            </a:cu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txBody>
            <a:bodyPr lIns="277092" tIns="2373296" rIns="3421397" bIns="1565640" spcCol="1270" anchor="ctr"/>
            <a:lstStyle/>
            <a:p>
              <a:pPr algn="ctr" defTabSz="1066800">
                <a:lnSpc>
                  <a:spcPct val="90000"/>
                </a:lnSpc>
                <a:spcAft>
                  <a:spcPct val="35000"/>
                </a:spcAft>
                <a:defRPr/>
              </a:pPr>
              <a:r>
                <a:rPr lang="zh-TW" altLang="en-US" sz="2400" b="1" dirty="0" smtClean="0">
                  <a:latin typeface="標楷體" pitchFamily="65" charset="-120"/>
                  <a:ea typeface="標楷體" pitchFamily="65" charset="-120"/>
                </a:rPr>
                <a:t>提升資訊</a:t>
              </a:r>
              <a:endParaRPr lang="en-US" altLang="zh-TW" sz="2400" b="1" dirty="0">
                <a:latin typeface="標楷體" pitchFamily="65" charset="-120"/>
                <a:ea typeface="標楷體" pitchFamily="65" charset="-120"/>
              </a:endParaRPr>
            </a:p>
            <a:p>
              <a:pPr algn="ctr" defTabSz="1066800">
                <a:lnSpc>
                  <a:spcPct val="90000"/>
                </a:lnSpc>
                <a:spcAft>
                  <a:spcPct val="35000"/>
                </a:spcAft>
                <a:defRPr/>
              </a:pPr>
              <a:r>
                <a:rPr lang="zh-TW" altLang="en-US" sz="2400" b="1" dirty="0">
                  <a:latin typeface="標楷體" pitchFamily="65" charset="-120"/>
                  <a:ea typeface="標楷體" pitchFamily="65" charset="-120"/>
                </a:rPr>
                <a:t>透明度</a:t>
              </a:r>
            </a:p>
          </p:txBody>
        </p:sp>
        <p:sp>
          <p:nvSpPr>
            <p:cNvPr id="26" name="手繪多邊形 25"/>
            <p:cNvSpPr/>
            <p:nvPr/>
          </p:nvSpPr>
          <p:spPr>
            <a:xfrm>
              <a:off x="2411760" y="1196752"/>
              <a:ext cx="5178855" cy="5178855"/>
            </a:xfrm>
            <a:custGeom>
              <a:avLst/>
              <a:gdLst>
                <a:gd name="connsiteX0" fmla="*/ 126737 w 5178855"/>
                <a:gd name="connsiteY0" fmla="*/ 1789248 h 5178855"/>
                <a:gd name="connsiteX1" fmla="*/ 2589431 w 5178855"/>
                <a:gd name="connsiteY1" fmla="*/ 0 h 5178855"/>
                <a:gd name="connsiteX2" fmla="*/ 2589428 w 5178855"/>
                <a:gd name="connsiteY2" fmla="*/ 2589428 h 5178855"/>
                <a:gd name="connsiteX3" fmla="*/ 126737 w 5178855"/>
                <a:gd name="connsiteY3" fmla="*/ 1789248 h 5178855"/>
              </a:gdLst>
              <a:ahLst/>
              <a:cxnLst>
                <a:cxn ang="0">
                  <a:pos x="connsiteX0" y="connsiteY0"/>
                </a:cxn>
                <a:cxn ang="0">
                  <a:pos x="connsiteX1" y="connsiteY1"/>
                </a:cxn>
                <a:cxn ang="0">
                  <a:pos x="connsiteX2" y="connsiteY2"/>
                </a:cxn>
                <a:cxn ang="0">
                  <a:pos x="connsiteX3" y="connsiteY3"/>
                </a:cxn>
              </a:cxnLst>
              <a:rect l="l" t="t" r="r" b="b"/>
              <a:pathLst>
                <a:path w="5178855" h="5178855">
                  <a:moveTo>
                    <a:pt x="126737" y="1789248"/>
                  </a:moveTo>
                  <a:cubicBezTo>
                    <a:pt x="473396" y="722345"/>
                    <a:pt x="1467623" y="-1"/>
                    <a:pt x="2589431" y="0"/>
                  </a:cubicBezTo>
                  <a:cubicBezTo>
                    <a:pt x="2589430" y="863143"/>
                    <a:pt x="2589429" y="1726285"/>
                    <a:pt x="2589428" y="2589428"/>
                  </a:cubicBezTo>
                  <a:lnTo>
                    <a:pt x="126737" y="1789248"/>
                  </a:lnTo>
                  <a:close/>
                </a:path>
              </a:pathLst>
            </a:custGeom>
          </p:spPr>
          <p:style>
            <a:lnRef idx="0">
              <a:schemeClr val="lt1">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txBody>
            <a:bodyPr lIns="785730" tIns="819639" rIns="2696974" bIns="3217942" spcCol="1270" anchor="ctr"/>
            <a:lstStyle/>
            <a:p>
              <a:pPr algn="ctr" defTabSz="1066800">
                <a:lnSpc>
                  <a:spcPct val="90000"/>
                </a:lnSpc>
                <a:spcAft>
                  <a:spcPct val="35000"/>
                </a:spcAft>
                <a:defRPr/>
              </a:pPr>
              <a:r>
                <a:rPr lang="zh-TW" altLang="en-US" sz="2400" b="1" dirty="0" smtClean="0">
                  <a:latin typeface="標楷體" pitchFamily="65" charset="-120"/>
                  <a:ea typeface="標楷體" pitchFamily="65" charset="-120"/>
                </a:rPr>
                <a:t>落實企業</a:t>
              </a:r>
              <a:r>
                <a:rPr lang="zh-TW" altLang="en-US" sz="2400" b="1" dirty="0">
                  <a:latin typeface="標楷體" pitchFamily="65" charset="-120"/>
                  <a:ea typeface="標楷體" pitchFamily="65" charset="-120"/>
                </a:rPr>
                <a:t>社會責任</a:t>
              </a:r>
            </a:p>
          </p:txBody>
        </p:sp>
      </p:grpSp>
      <p:pic>
        <p:nvPicPr>
          <p:cNvPr id="26633" name="Picture 2" descr="C:\Users\1155\AppData\Local\Microsoft\Windows\Temporary Internet Files\Content.IE5\33GS07N6\MC900254096[1].wmf"/>
          <p:cNvPicPr>
            <a:picLocks noChangeAspect="1" noChangeArrowheads="1"/>
          </p:cNvPicPr>
          <p:nvPr/>
        </p:nvPicPr>
        <p:blipFill>
          <a:blip r:embed="rId2" cstate="print"/>
          <a:srcRect/>
          <a:stretch>
            <a:fillRect/>
          </a:stretch>
        </p:blipFill>
        <p:spPr bwMode="auto">
          <a:xfrm>
            <a:off x="395288" y="4292600"/>
            <a:ext cx="2592387" cy="2289175"/>
          </a:xfrm>
          <a:prstGeom prst="rect">
            <a:avLst/>
          </a:prstGeom>
          <a:noFill/>
          <a:ln w="9525">
            <a:noFill/>
            <a:miter lim="800000"/>
            <a:headEnd/>
            <a:tailEnd/>
          </a:ln>
        </p:spPr>
      </p:pic>
      <p:sp>
        <p:nvSpPr>
          <p:cNvPr id="27" name="標題 1"/>
          <p:cNvSpPr txBox="1">
            <a:spLocks/>
          </p:cNvSpPr>
          <p:nvPr/>
        </p:nvSpPr>
        <p:spPr bwMode="auto">
          <a:xfrm>
            <a:off x="302840" y="332656"/>
            <a:ext cx="8229600" cy="980728"/>
          </a:xfrm>
          <a:prstGeom prst="rect">
            <a:avLst/>
          </a:prstGeom>
          <a:noFill/>
          <a:ln w="9525">
            <a:noFill/>
            <a:miter lim="800000"/>
            <a:headEnd/>
            <a:tailEnd/>
          </a:ln>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kumimoji="0" lang="zh-TW" altLang="en-US" sz="3600" b="1" spc="50" dirty="0">
                <a:ln w="11430"/>
                <a:solidFill>
                  <a:srgbClr val="003296"/>
                </a:solidFill>
                <a:effectLst>
                  <a:outerShdw blurRad="76200" dist="50800" dir="5400000" algn="tl" rotWithShape="0">
                    <a:srgbClr val="000000">
                      <a:alpha val="65000"/>
                    </a:srgbClr>
                  </a:outerShdw>
                </a:effectLst>
                <a:latin typeface="標楷體" pitchFamily="65" charset="-120"/>
                <a:ea typeface="標楷體" pitchFamily="65" charset="-120"/>
                <a:cs typeface="+mj-cs"/>
              </a:rPr>
              <a:t>  評鑑架構介紹─五大構面</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xit" presetSubtype="0" fill="hold" nodeType="afterEffect">
                                  <p:stCondLst>
                                    <p:cond delay="0"/>
                                  </p:stCondLst>
                                  <p:childTnLst>
                                    <p:animScale>
                                      <p:cBhvr>
                                        <p:cTn id="6" dur="1000" accel="50000">
                                          <p:stCondLst>
                                            <p:cond delay="0"/>
                                          </p:stCondLst>
                                        </p:cTn>
                                        <p:tgtEl>
                                          <p:spTgt spid="7"/>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7" dur="1000" accel="50000">
                                          <p:stCondLst>
                                            <p:cond delay="0"/>
                                          </p:stCondLst>
                                        </p:cTn>
                                        <p:tgtEl>
                                          <p:spTgt spid="7"/>
                                        </p:tgtEl>
                                        <p:attrNameLst>
                                          <p:attrName>ppt_x</p:attrName>
                                          <p:attrName>ppt_y</p:attrName>
                                        </p:attrNameLst>
                                      </p:cBhvr>
                                    </p:animMotion>
                                    <p:animEffect transition="out" filter="fade">
                                      <p:cBhvr>
                                        <p:cTn id="8" dur="1000"/>
                                        <p:tgtEl>
                                          <p:spTgt spid="7"/>
                                        </p:tgtEl>
                                      </p:cBhvr>
                                    </p:animEffect>
                                    <p:set>
                                      <p:cBhvr>
                                        <p:cTn id="9" dur="1" fill="hold">
                                          <p:stCondLst>
                                            <p:cond delay="999"/>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1" presetClass="exit" presetSubtype="4" fill="hold" nodeType="clickEffect">
                                  <p:stCondLst>
                                    <p:cond delay="0"/>
                                  </p:stCondLst>
                                  <p:childTnLst>
                                    <p:animEffect transition="out" filter="wheel(4)">
                                      <p:cBhvr>
                                        <p:cTn id="13" dur="2000"/>
                                        <p:tgtEl>
                                          <p:spTgt spid="2"/>
                                        </p:tgtEl>
                                      </p:cBhvr>
                                    </p:animEffect>
                                    <p:set>
                                      <p:cBhvr>
                                        <p:cTn id="14" dur="1" fill="hold">
                                          <p:stCondLst>
                                            <p:cond delay="1999"/>
                                          </p:stCondLst>
                                        </p:cTn>
                                        <p:tgtEl>
                                          <p:spTgt spid="2"/>
                                        </p:tgtEl>
                                        <p:attrNameLst>
                                          <p:attrName>style.visibility</p:attrName>
                                        </p:attrNameLst>
                                      </p:cBhvr>
                                      <p:to>
                                        <p:strVal val="hidden"/>
                                      </p:to>
                                    </p:set>
                                  </p:childTnLst>
                                </p:cTn>
                              </p:par>
                              <p:par>
                                <p:cTn id="15" presetID="21"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4)">
                                      <p:cBhvr>
                                        <p:cTn id="17" dur="1000"/>
                                        <p:tgtEl>
                                          <p:spTgt spid="3"/>
                                        </p:tgtEl>
                                      </p:cBhvr>
                                    </p:animEffect>
                                  </p:childTnLst>
                                </p:cTn>
                              </p:par>
                              <p:par>
                                <p:cTn id="18" presetID="3" presetClass="exit" presetSubtype="10" fill="hold" nodeType="withEffect">
                                  <p:stCondLst>
                                    <p:cond delay="0"/>
                                  </p:stCondLst>
                                  <p:childTnLst>
                                    <p:animEffect transition="out" filter="blinds(horizontal)">
                                      <p:cBhvr>
                                        <p:cTn id="19" dur="2000"/>
                                        <p:tgtEl>
                                          <p:spTgt spid="10242"/>
                                        </p:tgtEl>
                                      </p:cBhvr>
                                    </p:animEffect>
                                    <p:set>
                                      <p:cBhvr>
                                        <p:cTn id="20" dur="1" fill="hold">
                                          <p:stCondLst>
                                            <p:cond delay="1999"/>
                                          </p:stCondLst>
                                        </p:cTn>
                                        <p:tgtEl>
                                          <p:spTgt spid="10242"/>
                                        </p:tgtEl>
                                        <p:attrNameLst>
                                          <p:attrName>style.visibility</p:attrName>
                                        </p:attrNameLst>
                                      </p:cBhvr>
                                      <p:to>
                                        <p:strVal val="hidden"/>
                                      </p:to>
                                    </p:set>
                                  </p:childTnLst>
                                </p:cTn>
                              </p:par>
                              <p:par>
                                <p:cTn id="21" presetID="3" presetClass="entr" presetSubtype="1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linds(horizontal)">
                                      <p:cBhvr>
                                        <p:cTn id="23"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15616" y="274638"/>
            <a:ext cx="7498080" cy="1143000"/>
          </a:xfrm>
        </p:spPr>
        <p:txBody>
          <a:bodyPr/>
          <a:lstStyle/>
          <a:p>
            <a:pPr algn="ctr"/>
            <a:r>
              <a:rPr lang="zh-TW" altLang="en-US" sz="36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評鑑五大構面</a:t>
            </a:r>
            <a:endParaRPr lang="zh-TW" altLang="en-US" sz="36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40BC297A-DBB4-4349-9810-60612D9BEEF0}" type="slidenum">
              <a:rPr lang="zh-TW" altLang="en-US" smtClean="0"/>
              <a:pPr>
                <a:defRPr/>
              </a:pPr>
              <a:t>9</a:t>
            </a:fld>
            <a:endParaRPr lang="zh-TW" altLang="en-US"/>
          </a:p>
        </p:txBody>
      </p:sp>
      <p:sp>
        <p:nvSpPr>
          <p:cNvPr id="7" name="Rectangle 4"/>
          <p:cNvSpPr>
            <a:spLocks noChangeArrowheads="1"/>
          </p:cNvSpPr>
          <p:nvPr/>
        </p:nvSpPr>
        <p:spPr bwMode="gray">
          <a:xfrm>
            <a:off x="480554" y="1340768"/>
            <a:ext cx="2075222" cy="864096"/>
          </a:xfrm>
          <a:prstGeom prst="rect">
            <a:avLst/>
          </a:prstGeom>
          <a:solidFill>
            <a:srgbClr val="478949"/>
          </a:solidFill>
          <a:ln w="25400" algn="ctr">
            <a:solidFill>
              <a:srgbClr val="FFFFFF"/>
            </a:solidFill>
            <a:miter lim="800000"/>
            <a:headEnd/>
            <a:tailEnd/>
          </a:ln>
          <a:effectLst>
            <a:outerShdw dist="107763" dir="2700000" algn="ctr" rotWithShape="0">
              <a:srgbClr val="808080">
                <a:alpha val="50000"/>
              </a:srgbClr>
            </a:outerShdw>
          </a:effectLst>
        </p:spPr>
        <p:txBody>
          <a:bodyPr lIns="45720" tIns="44450" rIns="45720" bIns="44450" anchor="ctr" anchorCtr="1"/>
          <a:lstStyle/>
          <a:p>
            <a:pPr marL="0" marR="0" lvl="0" indent="0" defTabSz="914400" eaLnBrk="0" fontAlgn="auto" latinLnBrk="0" hangingPunct="0">
              <a:lnSpc>
                <a:spcPct val="85000"/>
              </a:lnSpc>
              <a:spcBef>
                <a:spcPct val="30000"/>
              </a:spcBef>
              <a:spcAft>
                <a:spcPts val="0"/>
              </a:spcAft>
              <a:buClrTx/>
              <a:buSzTx/>
              <a:buFontTx/>
              <a:buNone/>
              <a:tabLst/>
              <a:defRPr/>
            </a:pPr>
            <a:r>
              <a:rPr kumimoji="0" lang="en-US" altLang="zh-TW" sz="2000" b="1" i="0" u="none" strike="noStrike" kern="0" cap="none" spc="0" normalizeH="0" baseline="0" noProof="0" dirty="0" smtClean="0">
                <a:ln>
                  <a:noFill/>
                </a:ln>
                <a:solidFill>
                  <a:srgbClr val="FFFFFF"/>
                </a:solidFill>
                <a:effectLst/>
                <a:uLnTx/>
                <a:uFillTx/>
                <a:latin typeface="Arial" pitchFamily="34" charset="0"/>
                <a:ea typeface="標楷體" pitchFamily="65" charset="-120"/>
                <a:cs typeface="Arial" pitchFamily="34" charset="0"/>
              </a:rPr>
              <a:t> </a:t>
            </a:r>
            <a:r>
              <a:rPr kumimoji="0" lang="zh-TW" altLang="en-US" sz="2000" b="1" i="0" u="none" strike="noStrike" kern="0" cap="none" spc="0" normalizeH="0" baseline="0" noProof="0" dirty="0" smtClean="0">
                <a:ln>
                  <a:noFill/>
                </a:ln>
                <a:solidFill>
                  <a:srgbClr val="FFFFFF"/>
                </a:solidFill>
                <a:effectLst/>
                <a:uLnTx/>
                <a:uFillTx/>
                <a:latin typeface="Arial" pitchFamily="34" charset="0"/>
                <a:ea typeface="標楷體" pitchFamily="65" charset="-120"/>
                <a:cs typeface="Arial" pitchFamily="34" charset="0"/>
              </a:rPr>
              <a:t>維護股東權益</a:t>
            </a:r>
            <a:endParaRPr kumimoji="0" lang="en-US" altLang="zh-TW" sz="2000" b="1" i="0" u="none" strike="noStrike" kern="0" cap="none" spc="0" normalizeH="0" baseline="0" noProof="0" dirty="0" smtClean="0">
              <a:ln>
                <a:noFill/>
              </a:ln>
              <a:solidFill>
                <a:srgbClr val="FFFFFF"/>
              </a:solidFill>
              <a:effectLst/>
              <a:uLnTx/>
              <a:uFillTx/>
              <a:latin typeface="Arial" pitchFamily="34" charset="0"/>
              <a:ea typeface="標楷體" pitchFamily="65" charset="-120"/>
              <a:cs typeface="Arial" pitchFamily="34" charset="0"/>
            </a:endParaRPr>
          </a:p>
        </p:txBody>
      </p:sp>
      <p:sp>
        <p:nvSpPr>
          <p:cNvPr id="8" name="Rectangle 5"/>
          <p:cNvSpPr>
            <a:spLocks noChangeArrowheads="1"/>
          </p:cNvSpPr>
          <p:nvPr/>
        </p:nvSpPr>
        <p:spPr bwMode="gray">
          <a:xfrm>
            <a:off x="2699792" y="1340768"/>
            <a:ext cx="6048672" cy="864096"/>
          </a:xfrm>
          <a:prstGeom prst="rect">
            <a:avLst/>
          </a:prstGeom>
          <a:solidFill>
            <a:schemeClr val="bg2">
              <a:lumMod val="90000"/>
            </a:schemeClr>
          </a:solidFill>
          <a:ln w="25400" algn="ctr">
            <a:solidFill>
              <a:srgbClr val="FFFFFF"/>
            </a:solidFill>
            <a:miter lim="800000"/>
            <a:headEnd/>
            <a:tailEnd/>
          </a:ln>
          <a:effectLst>
            <a:outerShdw dist="107763" dir="2700000" algn="ctr" rotWithShape="0">
              <a:srgbClr val="808080">
                <a:alpha val="50000"/>
              </a:srgbClr>
            </a:outerShdw>
          </a:effectLst>
        </p:spPr>
        <p:txBody>
          <a:bodyPr lIns="72000" tIns="72000" rIns="72000" bIns="72000" anchor="ctr" anchorCtr="0"/>
          <a:lstStyle/>
          <a:p>
            <a:pPr marL="0" marR="0" lvl="0" indent="0" defTabSz="914400" eaLnBrk="0" fontAlgn="auto" latinLnBrk="0" hangingPunct="0">
              <a:lnSpc>
                <a:spcPct val="85000"/>
              </a:lnSpc>
              <a:spcBef>
                <a:spcPct val="30000"/>
              </a:spcBef>
              <a:spcAft>
                <a:spcPts val="0"/>
              </a:spcAft>
              <a:buClrTx/>
              <a:buSzTx/>
              <a:buFontTx/>
              <a:buNone/>
              <a:tabLst/>
              <a:defRPr/>
            </a:pPr>
            <a:r>
              <a:rPr kumimoji="0" lang="zh-TW" altLang="en-US" b="1" kern="0" dirty="0" smtClean="0">
                <a:solidFill>
                  <a:schemeClr val="accent1">
                    <a:lumMod val="50000"/>
                  </a:schemeClr>
                </a:solidFill>
                <a:latin typeface="Arial" pitchFamily="34" charset="0"/>
                <a:ea typeface="標楷體" pitchFamily="65" charset="-120"/>
                <a:cs typeface="Arial" pitchFamily="34" charset="0"/>
              </a:rPr>
              <a:t>保護和促進股東權利之行使，股東應有權參與涉及公司重大變化之決定並為此獲得充分資訊</a:t>
            </a:r>
          </a:p>
        </p:txBody>
      </p:sp>
      <p:sp>
        <p:nvSpPr>
          <p:cNvPr id="9" name="Rectangle 4"/>
          <p:cNvSpPr>
            <a:spLocks noChangeArrowheads="1"/>
          </p:cNvSpPr>
          <p:nvPr/>
        </p:nvSpPr>
        <p:spPr bwMode="gray">
          <a:xfrm>
            <a:off x="467544" y="2348880"/>
            <a:ext cx="2075222" cy="864096"/>
          </a:xfrm>
          <a:prstGeom prst="rect">
            <a:avLst/>
          </a:prstGeom>
          <a:solidFill>
            <a:srgbClr val="478949"/>
          </a:solidFill>
          <a:ln w="25400" algn="ctr">
            <a:solidFill>
              <a:srgbClr val="FFFFFF"/>
            </a:solidFill>
            <a:miter lim="800000"/>
            <a:headEnd/>
            <a:tailEnd/>
          </a:ln>
          <a:effectLst>
            <a:outerShdw dist="107763" dir="2700000" algn="ctr" rotWithShape="0">
              <a:srgbClr val="808080">
                <a:alpha val="50000"/>
              </a:srgbClr>
            </a:outerShdw>
          </a:effectLst>
        </p:spPr>
        <p:txBody>
          <a:bodyPr lIns="45720" tIns="44450" rIns="45720" bIns="44450" anchor="ctr" anchorCtr="1"/>
          <a:lstStyle/>
          <a:p>
            <a:pPr marL="0" marR="0" lvl="0" indent="0" defTabSz="914400" eaLnBrk="0" fontAlgn="auto" latinLnBrk="0" hangingPunct="0">
              <a:lnSpc>
                <a:spcPct val="85000"/>
              </a:lnSpc>
              <a:spcBef>
                <a:spcPct val="30000"/>
              </a:spcBef>
              <a:spcAft>
                <a:spcPts val="0"/>
              </a:spcAft>
              <a:buClrTx/>
              <a:buSzTx/>
              <a:buFontTx/>
              <a:buNone/>
              <a:tabLst/>
              <a:defRPr/>
            </a:pPr>
            <a:r>
              <a:rPr kumimoji="0" lang="en-US" altLang="zh-TW" sz="2000" b="1" i="0" u="none" strike="noStrike" kern="0" cap="none" spc="0" normalizeH="0" baseline="0" noProof="0" dirty="0" smtClean="0">
                <a:ln>
                  <a:noFill/>
                </a:ln>
                <a:solidFill>
                  <a:srgbClr val="FFFFFF"/>
                </a:solidFill>
                <a:effectLst/>
                <a:uLnTx/>
                <a:uFillTx/>
                <a:latin typeface="Arial" pitchFamily="34" charset="0"/>
                <a:ea typeface="標楷體" pitchFamily="65" charset="-120"/>
                <a:cs typeface="Arial" pitchFamily="34" charset="0"/>
              </a:rPr>
              <a:t> </a:t>
            </a:r>
            <a:r>
              <a:rPr kumimoji="0" lang="zh-TW" altLang="en-US" sz="2000" b="1" i="0" u="none" strike="noStrike" kern="0" cap="none" spc="0" normalizeH="0" baseline="0" noProof="0" dirty="0" smtClean="0">
                <a:ln>
                  <a:noFill/>
                </a:ln>
                <a:solidFill>
                  <a:srgbClr val="FFFFFF"/>
                </a:solidFill>
                <a:effectLst/>
                <a:uLnTx/>
                <a:uFillTx/>
                <a:latin typeface="Arial" pitchFamily="34" charset="0"/>
                <a:ea typeface="標楷體" pitchFamily="65" charset="-120"/>
                <a:cs typeface="Arial" pitchFamily="34" charset="0"/>
              </a:rPr>
              <a:t>平等對待股東</a:t>
            </a:r>
            <a:endParaRPr kumimoji="0" lang="en-US" altLang="zh-TW" sz="2000" b="1" i="0" u="none" strike="noStrike" kern="0" cap="none" spc="0" normalizeH="0" baseline="0" noProof="0" dirty="0" smtClean="0">
              <a:ln>
                <a:noFill/>
              </a:ln>
              <a:solidFill>
                <a:srgbClr val="FFFFFF"/>
              </a:solidFill>
              <a:effectLst/>
              <a:uLnTx/>
              <a:uFillTx/>
              <a:latin typeface="Arial" pitchFamily="34" charset="0"/>
              <a:ea typeface="標楷體" pitchFamily="65" charset="-120"/>
              <a:cs typeface="Arial" pitchFamily="34" charset="0"/>
            </a:endParaRPr>
          </a:p>
        </p:txBody>
      </p:sp>
      <p:sp>
        <p:nvSpPr>
          <p:cNvPr id="10" name="Rectangle 5"/>
          <p:cNvSpPr>
            <a:spLocks noChangeArrowheads="1"/>
          </p:cNvSpPr>
          <p:nvPr/>
        </p:nvSpPr>
        <p:spPr bwMode="gray">
          <a:xfrm>
            <a:off x="2686782" y="2348880"/>
            <a:ext cx="6048672" cy="864096"/>
          </a:xfrm>
          <a:prstGeom prst="rect">
            <a:avLst/>
          </a:prstGeom>
          <a:solidFill>
            <a:schemeClr val="bg2">
              <a:lumMod val="90000"/>
            </a:schemeClr>
          </a:solidFill>
          <a:ln w="25400" algn="ctr">
            <a:solidFill>
              <a:srgbClr val="FFFFFF"/>
            </a:solidFill>
            <a:miter lim="800000"/>
            <a:headEnd/>
            <a:tailEnd/>
          </a:ln>
          <a:effectLst>
            <a:outerShdw dist="107763" dir="2700000" algn="ctr" rotWithShape="0">
              <a:srgbClr val="808080">
                <a:alpha val="50000"/>
              </a:srgbClr>
            </a:outerShdw>
          </a:effectLst>
        </p:spPr>
        <p:txBody>
          <a:bodyPr lIns="72000" tIns="72000" rIns="72000" bIns="72000" anchor="ctr" anchorCtr="0"/>
          <a:lstStyle/>
          <a:p>
            <a:pPr marL="0" marR="0" lvl="0" indent="0" defTabSz="914400" eaLnBrk="0" fontAlgn="auto" latinLnBrk="0" hangingPunct="0">
              <a:lnSpc>
                <a:spcPct val="85000"/>
              </a:lnSpc>
              <a:spcBef>
                <a:spcPct val="30000"/>
              </a:spcBef>
              <a:spcAft>
                <a:spcPts val="0"/>
              </a:spcAft>
              <a:buClrTx/>
              <a:buSzTx/>
              <a:buFontTx/>
              <a:buNone/>
              <a:tabLst/>
              <a:defRPr/>
            </a:pPr>
            <a:r>
              <a:rPr kumimoji="0" lang="zh-TW" altLang="en-US" b="1" kern="0" dirty="0" smtClean="0">
                <a:solidFill>
                  <a:schemeClr val="accent1">
                    <a:lumMod val="50000"/>
                  </a:schemeClr>
                </a:solidFill>
                <a:latin typeface="Arial" pitchFamily="34" charset="0"/>
                <a:ea typeface="標楷體" pitchFamily="65" charset="-120"/>
                <a:cs typeface="Arial" pitchFamily="34" charset="0"/>
              </a:rPr>
              <a:t>確保所有股東（包括少數股東和外國股東）受到平等對待</a:t>
            </a:r>
          </a:p>
        </p:txBody>
      </p:sp>
      <p:sp>
        <p:nvSpPr>
          <p:cNvPr id="11" name="Rectangle 4"/>
          <p:cNvSpPr>
            <a:spLocks noChangeArrowheads="1"/>
          </p:cNvSpPr>
          <p:nvPr/>
        </p:nvSpPr>
        <p:spPr bwMode="gray">
          <a:xfrm>
            <a:off x="467544" y="3356992"/>
            <a:ext cx="2075222" cy="864096"/>
          </a:xfrm>
          <a:prstGeom prst="rect">
            <a:avLst/>
          </a:prstGeom>
          <a:solidFill>
            <a:srgbClr val="478949"/>
          </a:solidFill>
          <a:ln w="25400" algn="ctr">
            <a:solidFill>
              <a:srgbClr val="FFFFFF"/>
            </a:solidFill>
            <a:miter lim="800000"/>
            <a:headEnd/>
            <a:tailEnd/>
          </a:ln>
          <a:effectLst>
            <a:outerShdw dist="107763" dir="2700000" algn="ctr" rotWithShape="0">
              <a:srgbClr val="808080">
                <a:alpha val="50000"/>
              </a:srgbClr>
            </a:outerShdw>
          </a:effectLst>
        </p:spPr>
        <p:txBody>
          <a:bodyPr lIns="45720" tIns="44450" rIns="45720" bIns="44450" anchor="ctr" anchorCtr="1"/>
          <a:lstStyle/>
          <a:p>
            <a:pPr marL="0" marR="0" lvl="0" indent="0" algn="ctr" defTabSz="914400" eaLnBrk="0" fontAlgn="auto" latinLnBrk="0" hangingPunct="0">
              <a:lnSpc>
                <a:spcPct val="85000"/>
              </a:lnSpc>
              <a:spcBef>
                <a:spcPct val="30000"/>
              </a:spcBef>
              <a:spcAft>
                <a:spcPts val="0"/>
              </a:spcAft>
              <a:buClrTx/>
              <a:buSzTx/>
              <a:buFontTx/>
              <a:buNone/>
              <a:tabLst/>
              <a:defRPr/>
            </a:pPr>
            <a:r>
              <a:rPr kumimoji="0" lang="zh-TW" altLang="en-US" sz="2000" b="1" i="0" u="none" strike="noStrike" kern="0" cap="none" spc="0" normalizeH="0" baseline="0" noProof="0" dirty="0" smtClean="0">
                <a:ln>
                  <a:noFill/>
                </a:ln>
                <a:solidFill>
                  <a:srgbClr val="FFFFFF"/>
                </a:solidFill>
                <a:effectLst/>
                <a:uLnTx/>
                <a:uFillTx/>
                <a:latin typeface="Arial" pitchFamily="34" charset="0"/>
                <a:ea typeface="標楷體" pitchFamily="65" charset="-120"/>
                <a:cs typeface="Arial" pitchFamily="34" charset="0"/>
              </a:rPr>
              <a:t>強化董事會</a:t>
            </a:r>
            <a:endParaRPr kumimoji="0" lang="en-US" altLang="zh-TW" sz="2000" b="1" i="0" u="none" strike="noStrike" kern="0" cap="none" spc="0" normalizeH="0" baseline="0" noProof="0" dirty="0" smtClean="0">
              <a:ln>
                <a:noFill/>
              </a:ln>
              <a:solidFill>
                <a:srgbClr val="FFFFFF"/>
              </a:solidFill>
              <a:effectLst/>
              <a:uLnTx/>
              <a:uFillTx/>
              <a:latin typeface="Arial" pitchFamily="34" charset="0"/>
              <a:ea typeface="標楷體" pitchFamily="65" charset="-120"/>
              <a:cs typeface="Arial" pitchFamily="34" charset="0"/>
            </a:endParaRPr>
          </a:p>
          <a:p>
            <a:pPr marL="0" marR="0" lvl="0" indent="0" algn="ctr" defTabSz="914400" eaLnBrk="0" fontAlgn="auto" latinLnBrk="0" hangingPunct="0">
              <a:lnSpc>
                <a:spcPct val="85000"/>
              </a:lnSpc>
              <a:spcBef>
                <a:spcPct val="30000"/>
              </a:spcBef>
              <a:spcAft>
                <a:spcPts val="0"/>
              </a:spcAft>
              <a:buClrTx/>
              <a:buSzTx/>
              <a:buFontTx/>
              <a:buNone/>
              <a:tabLst/>
              <a:defRPr/>
            </a:pPr>
            <a:r>
              <a:rPr kumimoji="0" lang="zh-TW" altLang="en-US" sz="2000" b="1" i="0" u="none" strike="noStrike" kern="0" cap="none" spc="0" normalizeH="0" baseline="0" noProof="0" dirty="0" smtClean="0">
                <a:ln>
                  <a:noFill/>
                </a:ln>
                <a:solidFill>
                  <a:srgbClr val="FFFFFF"/>
                </a:solidFill>
                <a:effectLst/>
                <a:uLnTx/>
                <a:uFillTx/>
                <a:latin typeface="Arial" pitchFamily="34" charset="0"/>
                <a:ea typeface="標楷體" pitchFamily="65" charset="-120"/>
                <a:cs typeface="Arial" pitchFamily="34" charset="0"/>
              </a:rPr>
              <a:t>結構與運作</a:t>
            </a:r>
            <a:endParaRPr kumimoji="0" lang="en-US" altLang="zh-TW" sz="2000" b="1" i="0" u="none" strike="noStrike" kern="0" cap="none" spc="0" normalizeH="0" baseline="0" noProof="0" dirty="0" smtClean="0">
              <a:ln>
                <a:noFill/>
              </a:ln>
              <a:solidFill>
                <a:srgbClr val="FFFFFF"/>
              </a:solidFill>
              <a:effectLst/>
              <a:uLnTx/>
              <a:uFillTx/>
              <a:latin typeface="Arial" pitchFamily="34" charset="0"/>
              <a:ea typeface="標楷體" pitchFamily="65" charset="-120"/>
              <a:cs typeface="Arial" pitchFamily="34" charset="0"/>
            </a:endParaRPr>
          </a:p>
        </p:txBody>
      </p:sp>
      <p:sp>
        <p:nvSpPr>
          <p:cNvPr id="12" name="Rectangle 5"/>
          <p:cNvSpPr>
            <a:spLocks noChangeArrowheads="1"/>
          </p:cNvSpPr>
          <p:nvPr/>
        </p:nvSpPr>
        <p:spPr bwMode="gray">
          <a:xfrm>
            <a:off x="2699792" y="3356992"/>
            <a:ext cx="6048672" cy="864096"/>
          </a:xfrm>
          <a:prstGeom prst="rect">
            <a:avLst/>
          </a:prstGeom>
          <a:solidFill>
            <a:schemeClr val="bg2">
              <a:lumMod val="90000"/>
            </a:schemeClr>
          </a:solidFill>
          <a:ln w="25400" algn="ctr">
            <a:solidFill>
              <a:srgbClr val="FFFFFF"/>
            </a:solidFill>
            <a:miter lim="800000"/>
            <a:headEnd/>
            <a:tailEnd/>
          </a:ln>
          <a:effectLst>
            <a:outerShdw dist="107763" dir="2700000" algn="ctr" rotWithShape="0">
              <a:srgbClr val="808080">
                <a:alpha val="50000"/>
              </a:srgbClr>
            </a:outerShdw>
          </a:effectLst>
        </p:spPr>
        <p:txBody>
          <a:bodyPr lIns="72000" tIns="72000" rIns="72000" bIns="72000" anchor="ctr" anchorCtr="0"/>
          <a:lstStyle/>
          <a:p>
            <a:pPr marL="0" marR="0" lvl="0" indent="0" defTabSz="914400" eaLnBrk="0" fontAlgn="auto" latinLnBrk="0" hangingPunct="0">
              <a:lnSpc>
                <a:spcPct val="85000"/>
              </a:lnSpc>
              <a:spcBef>
                <a:spcPct val="30000"/>
              </a:spcBef>
              <a:spcAft>
                <a:spcPts val="0"/>
              </a:spcAft>
              <a:buClrTx/>
              <a:buSzTx/>
              <a:buFontTx/>
              <a:buNone/>
              <a:tabLst/>
              <a:defRPr/>
            </a:pPr>
            <a:r>
              <a:rPr kumimoji="0" lang="zh-TW" altLang="zh-TW" b="1" kern="0" dirty="0" smtClean="0">
                <a:solidFill>
                  <a:schemeClr val="accent1">
                    <a:lumMod val="50000"/>
                  </a:schemeClr>
                </a:solidFill>
                <a:latin typeface="Arial" pitchFamily="34" charset="0"/>
                <a:ea typeface="標楷體" pitchFamily="65" charset="-120"/>
                <a:cs typeface="Arial" pitchFamily="34" charset="0"/>
              </a:rPr>
              <a:t>強化董事會結構並有效發揮職能</a:t>
            </a:r>
            <a:endParaRPr kumimoji="0" lang="zh-TW" altLang="en-US" b="1" kern="0" dirty="0" smtClean="0">
              <a:solidFill>
                <a:schemeClr val="accent1">
                  <a:lumMod val="50000"/>
                </a:schemeClr>
              </a:solidFill>
              <a:latin typeface="Arial" pitchFamily="34" charset="0"/>
              <a:ea typeface="標楷體" pitchFamily="65" charset="-120"/>
              <a:cs typeface="Arial" pitchFamily="34" charset="0"/>
            </a:endParaRPr>
          </a:p>
        </p:txBody>
      </p:sp>
      <p:sp>
        <p:nvSpPr>
          <p:cNvPr id="13" name="Rectangle 4"/>
          <p:cNvSpPr>
            <a:spLocks noChangeArrowheads="1"/>
          </p:cNvSpPr>
          <p:nvPr/>
        </p:nvSpPr>
        <p:spPr bwMode="gray">
          <a:xfrm>
            <a:off x="467544" y="4365104"/>
            <a:ext cx="2075222" cy="864096"/>
          </a:xfrm>
          <a:prstGeom prst="rect">
            <a:avLst/>
          </a:prstGeom>
          <a:solidFill>
            <a:srgbClr val="478949"/>
          </a:solidFill>
          <a:ln w="25400" algn="ctr">
            <a:solidFill>
              <a:srgbClr val="FFFFFF"/>
            </a:solidFill>
            <a:miter lim="800000"/>
            <a:headEnd/>
            <a:tailEnd/>
          </a:ln>
          <a:effectLst>
            <a:outerShdw dist="107763" dir="2700000" algn="ctr" rotWithShape="0">
              <a:srgbClr val="808080">
                <a:alpha val="50000"/>
              </a:srgbClr>
            </a:outerShdw>
          </a:effectLst>
        </p:spPr>
        <p:txBody>
          <a:bodyPr lIns="45720" tIns="44450" rIns="45720" bIns="44450" anchor="ctr" anchorCtr="1"/>
          <a:lstStyle/>
          <a:p>
            <a:pPr marL="0" marR="0" lvl="0" indent="0" defTabSz="914400" eaLnBrk="0" fontAlgn="auto" latinLnBrk="0" hangingPunct="0">
              <a:lnSpc>
                <a:spcPct val="85000"/>
              </a:lnSpc>
              <a:spcBef>
                <a:spcPct val="30000"/>
              </a:spcBef>
              <a:spcAft>
                <a:spcPts val="0"/>
              </a:spcAft>
              <a:buClrTx/>
              <a:buSzTx/>
              <a:buFontTx/>
              <a:buNone/>
              <a:tabLst/>
              <a:defRPr/>
            </a:pPr>
            <a:r>
              <a:rPr kumimoji="0" lang="en-US" altLang="zh-TW" b="1" i="0" u="none" strike="noStrike" kern="0" cap="none" spc="0" normalizeH="0" baseline="0" noProof="0" dirty="0" smtClean="0">
                <a:ln>
                  <a:noFill/>
                </a:ln>
                <a:solidFill>
                  <a:srgbClr val="FFFFFF"/>
                </a:solidFill>
                <a:effectLst/>
                <a:uLnTx/>
                <a:uFillTx/>
                <a:latin typeface="Arial" pitchFamily="34" charset="0"/>
                <a:ea typeface="標楷體" pitchFamily="65" charset="-120"/>
                <a:cs typeface="Arial" pitchFamily="34" charset="0"/>
              </a:rPr>
              <a:t> </a:t>
            </a:r>
            <a:r>
              <a:rPr kumimoji="0" lang="zh-TW" altLang="en-US" sz="2000" b="1" i="0" u="none" strike="noStrike" kern="0" cap="none" spc="0" normalizeH="0" baseline="0" noProof="0" dirty="0" smtClean="0">
                <a:ln>
                  <a:noFill/>
                </a:ln>
                <a:solidFill>
                  <a:srgbClr val="FFFFFF"/>
                </a:solidFill>
                <a:effectLst/>
                <a:uLnTx/>
                <a:uFillTx/>
                <a:latin typeface="Arial" pitchFamily="34" charset="0"/>
                <a:ea typeface="標楷體" pitchFamily="65" charset="-120"/>
                <a:cs typeface="Arial" pitchFamily="34" charset="0"/>
              </a:rPr>
              <a:t>提升資訊透明度</a:t>
            </a:r>
            <a:endParaRPr kumimoji="0" lang="en-US" altLang="zh-TW" sz="2000" b="1" i="0" u="none" strike="noStrike" kern="0" cap="none" spc="0" normalizeH="0" baseline="0" noProof="0" dirty="0" smtClean="0">
              <a:ln>
                <a:noFill/>
              </a:ln>
              <a:solidFill>
                <a:srgbClr val="FFFFFF"/>
              </a:solidFill>
              <a:effectLst/>
              <a:uLnTx/>
              <a:uFillTx/>
              <a:latin typeface="Arial" pitchFamily="34" charset="0"/>
              <a:ea typeface="標楷體" pitchFamily="65" charset="-120"/>
              <a:cs typeface="Arial" pitchFamily="34" charset="0"/>
            </a:endParaRPr>
          </a:p>
        </p:txBody>
      </p:sp>
      <p:sp>
        <p:nvSpPr>
          <p:cNvPr id="14" name="Rectangle 5"/>
          <p:cNvSpPr>
            <a:spLocks noChangeArrowheads="1"/>
          </p:cNvSpPr>
          <p:nvPr/>
        </p:nvSpPr>
        <p:spPr bwMode="gray">
          <a:xfrm>
            <a:off x="2686782" y="4365104"/>
            <a:ext cx="6048672" cy="864096"/>
          </a:xfrm>
          <a:prstGeom prst="rect">
            <a:avLst/>
          </a:prstGeom>
          <a:solidFill>
            <a:schemeClr val="bg2">
              <a:lumMod val="90000"/>
            </a:schemeClr>
          </a:solidFill>
          <a:ln w="25400" algn="ctr">
            <a:solidFill>
              <a:srgbClr val="FFFFFF"/>
            </a:solidFill>
            <a:miter lim="800000"/>
            <a:headEnd/>
            <a:tailEnd/>
          </a:ln>
          <a:effectLst>
            <a:outerShdw dist="107763" dir="2700000" algn="ctr" rotWithShape="0">
              <a:srgbClr val="808080">
                <a:alpha val="50000"/>
              </a:srgbClr>
            </a:outerShdw>
          </a:effectLst>
        </p:spPr>
        <p:txBody>
          <a:bodyPr lIns="72000" tIns="72000" rIns="72000" bIns="72000" anchor="ctr" anchorCtr="0"/>
          <a:lstStyle/>
          <a:p>
            <a:pPr marL="0" marR="0" lvl="0" indent="0" defTabSz="914400" eaLnBrk="0" fontAlgn="auto" latinLnBrk="0" hangingPunct="0">
              <a:lnSpc>
                <a:spcPct val="85000"/>
              </a:lnSpc>
              <a:spcBef>
                <a:spcPct val="30000"/>
              </a:spcBef>
              <a:spcAft>
                <a:spcPts val="0"/>
              </a:spcAft>
              <a:buClrTx/>
              <a:buSzTx/>
              <a:buFontTx/>
              <a:buNone/>
              <a:tabLst/>
              <a:defRPr/>
            </a:pPr>
            <a:r>
              <a:rPr kumimoji="0" lang="zh-TW" altLang="en-US" b="1" kern="0" dirty="0" smtClean="0">
                <a:solidFill>
                  <a:schemeClr val="accent1">
                    <a:lumMod val="50000"/>
                  </a:schemeClr>
                </a:solidFill>
                <a:latin typeface="Arial" pitchFamily="34" charset="0"/>
                <a:ea typeface="標楷體" pitchFamily="65" charset="-120"/>
                <a:cs typeface="Arial" pitchFamily="34" charset="0"/>
              </a:rPr>
              <a:t>確保及時準確地揭露公司所有重要事務之資訊</a:t>
            </a:r>
          </a:p>
        </p:txBody>
      </p:sp>
      <p:sp>
        <p:nvSpPr>
          <p:cNvPr id="15" name="Rectangle 4"/>
          <p:cNvSpPr>
            <a:spLocks noChangeArrowheads="1"/>
          </p:cNvSpPr>
          <p:nvPr/>
        </p:nvSpPr>
        <p:spPr bwMode="gray">
          <a:xfrm>
            <a:off x="467544" y="5373216"/>
            <a:ext cx="2075222" cy="864096"/>
          </a:xfrm>
          <a:prstGeom prst="rect">
            <a:avLst/>
          </a:prstGeom>
          <a:solidFill>
            <a:srgbClr val="478949"/>
          </a:solidFill>
          <a:ln w="25400" algn="ctr">
            <a:solidFill>
              <a:srgbClr val="FFFFFF"/>
            </a:solidFill>
            <a:miter lim="800000"/>
            <a:headEnd/>
            <a:tailEnd/>
          </a:ln>
          <a:effectLst>
            <a:outerShdw dist="107763" dir="2700000" algn="ctr" rotWithShape="0">
              <a:srgbClr val="808080">
                <a:alpha val="50000"/>
              </a:srgbClr>
            </a:outerShdw>
          </a:effectLst>
        </p:spPr>
        <p:txBody>
          <a:bodyPr lIns="45720" tIns="44450" rIns="45720" bIns="44450" anchor="ctr" anchorCtr="1"/>
          <a:lstStyle/>
          <a:p>
            <a:pPr marL="0" marR="0" lvl="0" indent="0" algn="ctr" defTabSz="914400" eaLnBrk="0" fontAlgn="auto" latinLnBrk="0" hangingPunct="0">
              <a:lnSpc>
                <a:spcPct val="85000"/>
              </a:lnSpc>
              <a:spcBef>
                <a:spcPct val="30000"/>
              </a:spcBef>
              <a:spcAft>
                <a:spcPts val="0"/>
              </a:spcAft>
              <a:buClrTx/>
              <a:buSzTx/>
              <a:buFontTx/>
              <a:buNone/>
              <a:tabLst/>
              <a:defRPr/>
            </a:pPr>
            <a:r>
              <a:rPr kumimoji="0" lang="zh-TW" altLang="en-US" sz="2000" b="1" i="0" u="none" strike="noStrike" kern="0" cap="none" spc="0" normalizeH="0" baseline="0" noProof="0" dirty="0" smtClean="0">
                <a:ln>
                  <a:noFill/>
                </a:ln>
                <a:solidFill>
                  <a:srgbClr val="FFFFFF"/>
                </a:solidFill>
                <a:effectLst/>
                <a:uLnTx/>
                <a:uFillTx/>
                <a:latin typeface="Arial" pitchFamily="34" charset="0"/>
                <a:ea typeface="標楷體" pitchFamily="65" charset="-120"/>
                <a:cs typeface="Arial" pitchFamily="34" charset="0"/>
              </a:rPr>
              <a:t>落實企業社會</a:t>
            </a:r>
            <a:endParaRPr kumimoji="0" lang="en-US" altLang="zh-TW" sz="2000" b="1" i="0" u="none" strike="noStrike" kern="0" cap="none" spc="0" normalizeH="0" baseline="0" noProof="0" dirty="0" smtClean="0">
              <a:ln>
                <a:noFill/>
              </a:ln>
              <a:solidFill>
                <a:srgbClr val="FFFFFF"/>
              </a:solidFill>
              <a:effectLst/>
              <a:uLnTx/>
              <a:uFillTx/>
              <a:latin typeface="Arial" pitchFamily="34" charset="0"/>
              <a:ea typeface="標楷體" pitchFamily="65" charset="-120"/>
              <a:cs typeface="Arial" pitchFamily="34" charset="0"/>
            </a:endParaRPr>
          </a:p>
          <a:p>
            <a:pPr marL="0" marR="0" lvl="0" indent="0" algn="ctr" defTabSz="914400" eaLnBrk="0" fontAlgn="auto" latinLnBrk="0" hangingPunct="0">
              <a:lnSpc>
                <a:spcPct val="85000"/>
              </a:lnSpc>
              <a:spcBef>
                <a:spcPct val="30000"/>
              </a:spcBef>
              <a:spcAft>
                <a:spcPts val="0"/>
              </a:spcAft>
              <a:buClrTx/>
              <a:buSzTx/>
              <a:buFontTx/>
              <a:buNone/>
              <a:tabLst/>
              <a:defRPr/>
            </a:pPr>
            <a:r>
              <a:rPr kumimoji="0" lang="zh-TW" altLang="en-US" sz="2000" b="1" i="0" u="none" strike="noStrike" kern="0" cap="none" spc="0" normalizeH="0" baseline="0" noProof="0" dirty="0" smtClean="0">
                <a:ln>
                  <a:noFill/>
                </a:ln>
                <a:solidFill>
                  <a:srgbClr val="FFFFFF"/>
                </a:solidFill>
                <a:effectLst/>
                <a:uLnTx/>
                <a:uFillTx/>
                <a:latin typeface="Arial" pitchFamily="34" charset="0"/>
                <a:ea typeface="標楷體" pitchFamily="65" charset="-120"/>
                <a:cs typeface="Arial" pitchFamily="34" charset="0"/>
              </a:rPr>
              <a:t>責任</a:t>
            </a:r>
            <a:endParaRPr kumimoji="0" lang="en-US" altLang="zh-TW" sz="2000" b="1" i="0" u="none" strike="noStrike" kern="0" cap="none" spc="0" normalizeH="0" baseline="0" noProof="0" dirty="0" smtClean="0">
              <a:ln>
                <a:noFill/>
              </a:ln>
              <a:solidFill>
                <a:srgbClr val="FFFFFF"/>
              </a:solidFill>
              <a:effectLst/>
              <a:uLnTx/>
              <a:uFillTx/>
              <a:latin typeface="Arial" pitchFamily="34" charset="0"/>
              <a:ea typeface="標楷體" pitchFamily="65" charset="-120"/>
              <a:cs typeface="Arial" pitchFamily="34" charset="0"/>
            </a:endParaRPr>
          </a:p>
        </p:txBody>
      </p:sp>
      <p:sp>
        <p:nvSpPr>
          <p:cNvPr id="16" name="Rectangle 5"/>
          <p:cNvSpPr>
            <a:spLocks noChangeArrowheads="1"/>
          </p:cNvSpPr>
          <p:nvPr/>
        </p:nvSpPr>
        <p:spPr bwMode="gray">
          <a:xfrm>
            <a:off x="2686782" y="5373216"/>
            <a:ext cx="6048672" cy="864096"/>
          </a:xfrm>
          <a:prstGeom prst="rect">
            <a:avLst/>
          </a:prstGeom>
          <a:solidFill>
            <a:schemeClr val="bg2">
              <a:lumMod val="90000"/>
            </a:schemeClr>
          </a:solidFill>
          <a:ln w="25400" algn="ctr">
            <a:solidFill>
              <a:srgbClr val="FFFFFF"/>
            </a:solidFill>
            <a:miter lim="800000"/>
            <a:headEnd/>
            <a:tailEnd/>
          </a:ln>
          <a:effectLst>
            <a:outerShdw dist="107763" dir="2700000" algn="ctr" rotWithShape="0">
              <a:srgbClr val="808080">
                <a:alpha val="50000"/>
              </a:srgbClr>
            </a:outerShdw>
          </a:effectLst>
        </p:spPr>
        <p:txBody>
          <a:bodyPr lIns="72000" tIns="72000" rIns="72000" bIns="72000" anchor="ctr" anchorCtr="0"/>
          <a:lstStyle/>
          <a:p>
            <a:pPr marL="0" marR="0" lvl="0" indent="0" defTabSz="914400" eaLnBrk="0" fontAlgn="auto" latinLnBrk="0" hangingPunct="0">
              <a:lnSpc>
                <a:spcPct val="85000"/>
              </a:lnSpc>
              <a:spcBef>
                <a:spcPct val="30000"/>
              </a:spcBef>
              <a:spcAft>
                <a:spcPts val="0"/>
              </a:spcAft>
              <a:buClrTx/>
              <a:buSzTx/>
              <a:buFontTx/>
              <a:buNone/>
              <a:tabLst/>
              <a:defRPr/>
            </a:pPr>
            <a:r>
              <a:rPr kumimoji="0" lang="zh-TW" altLang="en-US" b="1" kern="0" dirty="0" smtClean="0">
                <a:solidFill>
                  <a:schemeClr val="accent1">
                    <a:lumMod val="50000"/>
                  </a:schemeClr>
                </a:solidFill>
                <a:latin typeface="Arial" pitchFamily="34" charset="0"/>
                <a:ea typeface="標楷體" pitchFamily="65" charset="-120"/>
                <a:cs typeface="Arial" pitchFamily="34" charset="0"/>
              </a:rPr>
              <a:t>確保公司重視利害關係人權益並將企業社會責任納入業務核心</a:t>
            </a:r>
          </a:p>
        </p:txBody>
      </p:sp>
    </p:spTree>
    <p:extLst>
      <p:ext uri="{BB962C8B-B14F-4D97-AF65-F5344CB8AC3E}">
        <p14:creationId xmlns:p14="http://schemas.microsoft.com/office/powerpoint/2010/main" val="26797918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Hj82aC_c4kSx0xkLY2gMC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ssHDjmD8S0OpRT5OJGYvy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Hj82aC_c4kSx0xkLY2gMC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ssHDjmD8S0OpRT5OJGYvyw"/>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C7EDCC"/>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件" ma:contentTypeID="0x010100D41F29E5C4C86341B93DD3B7AE982F55" ma:contentTypeVersion="0" ma:contentTypeDescription="建立新的文件。" ma:contentTypeScope="" ma:versionID="85a8dd64071992ae19f79ada9151d32b">
  <xsd:schema xmlns:xsd="http://www.w3.org/2001/XMLSchema" xmlns:p="http://schemas.microsoft.com/office/2006/metadata/properties" targetNamespace="http://schemas.microsoft.com/office/2006/metadata/properties" ma:root="true" ma:fieldsID="b8ca951d90cafeb83d4a03d140f1bad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ma:readOnly="true"/>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A56AD6D-CC59-4881-B384-B154830BAC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B696AB94-ADE6-4069-BD27-923E34AB02F0}">
  <ds:schemaRefs>
    <ds:schemaRef ds:uri="http://schemas.microsoft.com/sharepoint/v3/contenttype/forms"/>
  </ds:schemaRefs>
</ds:datastoreItem>
</file>

<file path=customXml/itemProps3.xml><?xml version="1.0" encoding="utf-8"?>
<ds:datastoreItem xmlns:ds="http://schemas.openxmlformats.org/officeDocument/2006/customXml" ds:itemID="{51253A9C-273D-4EDA-8F4F-4211D023AF3D}">
  <ds:schemaRefs>
    <ds:schemaRef ds:uri="http://www.w3.org/XML/1998/namespace"/>
    <ds:schemaRef ds:uri="http://purl.org/dc/elements/1.1/"/>
    <ds:schemaRef ds:uri="http://purl.org/dc/terms/"/>
    <ds:schemaRef ds:uri="http://schemas.microsoft.com/office/2006/documentManagement/types"/>
    <ds:schemaRef ds:uri="http://purl.org/dc/dcmityp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Solstice</Template>
  <TotalTime>19799</TotalTime>
  <Words>2155</Words>
  <Application>Microsoft Office PowerPoint</Application>
  <PresentationFormat>如螢幕大小 (4:3)</PresentationFormat>
  <Paragraphs>411</Paragraphs>
  <Slides>32</Slides>
  <Notes>3</Notes>
  <HiddenSlides>0</HiddenSlides>
  <MMClips>0</MMClips>
  <ScaleCrop>false</ScaleCrop>
  <HeadingPairs>
    <vt:vector size="4" baseType="variant">
      <vt:variant>
        <vt:lpstr>佈景主題</vt:lpstr>
      </vt:variant>
      <vt:variant>
        <vt:i4>1</vt:i4>
      </vt:variant>
      <vt:variant>
        <vt:lpstr>投影片標題</vt:lpstr>
      </vt:variant>
      <vt:variant>
        <vt:i4>32</vt:i4>
      </vt:variant>
    </vt:vector>
  </HeadingPairs>
  <TitlesOfParts>
    <vt:vector size="33" baseType="lpstr">
      <vt:lpstr>夏至</vt:lpstr>
      <vt:lpstr>公司治理評鑑系統說明</vt:lpstr>
      <vt:lpstr>大綱</vt:lpstr>
      <vt:lpstr>PowerPoint 簡報</vt:lpstr>
      <vt:lpstr>公司治理藍圖</vt:lpstr>
      <vt:lpstr>公司治理評鑑目標</vt:lpstr>
      <vt:lpstr>評鑑期間及評鑑對象</vt:lpstr>
      <vt:lpstr>評鑑指標之參考依據</vt:lpstr>
      <vt:lpstr>評鑑架構介紹─OECD原則</vt:lpstr>
      <vt:lpstr>評鑑五大構面</vt:lpstr>
      <vt:lpstr>指標文件導讀</vt:lpstr>
      <vt:lpstr>評分原則</vt:lpstr>
      <vt:lpstr>評分方式說明</vt:lpstr>
      <vt:lpstr>評分方式說明</vt:lpstr>
      <vt:lpstr>第二屆評鑑工作展開</vt:lpstr>
      <vt:lpstr>PowerPoint 簡報</vt:lpstr>
      <vt:lpstr>對公司的影響</vt:lpstr>
      <vt:lpstr>公司得分情形分析</vt:lpstr>
      <vt:lpstr>公司治理與企業社會責任 現況分析</vt:lpstr>
      <vt:lpstr>提出改善建議事項</vt:lpstr>
      <vt:lpstr>第一屆指標評分差異</vt:lpstr>
      <vt:lpstr>第一屆指標評分差異</vt:lpstr>
      <vt:lpstr>第一屆指標評分差異</vt:lpstr>
      <vt:lpstr>參考資源</vt:lpstr>
      <vt:lpstr>PowerPoint 簡報</vt:lpstr>
      <vt:lpstr>公司治理評鑑應用</vt:lpstr>
      <vt:lpstr>評鑑結果彙總</vt:lpstr>
      <vt:lpstr>各評鑑構面推動效益例舉</vt:lpstr>
      <vt:lpstr>各評鑑構面推動效益例舉</vt:lpstr>
      <vt:lpstr>PowerPoint 簡報</vt:lpstr>
      <vt:lpstr>我國公司治理進程</vt:lpstr>
      <vt:lpstr>我國公司治理進程</vt:lpstr>
      <vt:lpstr>簡報結束 敬請指教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侯亞君</cp:lastModifiedBy>
  <cp:revision>2366</cp:revision>
  <cp:lastPrinted>2015-02-12T07:31:19Z</cp:lastPrinted>
  <dcterms:created xsi:type="dcterms:W3CDTF">2013-06-26T09:28:02Z</dcterms:created>
  <dcterms:modified xsi:type="dcterms:W3CDTF">2015-10-13T08:38:04Z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0x010100D41F29E5C4C86341B93DD3B7AE982F55</vt:lpwstr>
  </property>
</Properties>
</file>