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3" r:id="rId6"/>
    <p:sldId id="262" r:id="rId7"/>
    <p:sldId id="273" r:id="rId8"/>
    <p:sldId id="276" r:id="rId9"/>
    <p:sldId id="277" r:id="rId10"/>
    <p:sldId id="264" r:id="rId11"/>
    <p:sldId id="265" r:id="rId12"/>
    <p:sldId id="266" r:id="rId13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BEC38-653B-43F0-BE3F-EFD3D43D815F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A2E5D-0239-4C09-A114-2933F167D9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32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otc.org.tw/ch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" name="Picture 8" descr="gretai_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4E4E4"/>
              </a:clrFrom>
              <a:clrTo>
                <a:srgbClr val="E4E4E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55"/>
          <a:stretch>
            <a:fillRect/>
          </a:stretch>
        </p:blipFill>
        <p:spPr bwMode="auto">
          <a:xfrm>
            <a:off x="3492500" y="5589588"/>
            <a:ext cx="232251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EC98D4-68ED-48E5-8AB0-AD1A9492B6ED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06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ECCD7-E3B7-4C78-AFED-5B78C65AE55B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39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55563-CF85-4BB0-BFD6-A850D730E151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85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F2D2B-35D1-4D88-A26B-F578170F6C63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51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9BC9F-1466-4E08-AA1D-C45F0D478537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8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EF339-EA20-4182-9E71-CB696D152182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75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9D651-9A83-487D-81D1-5A5D394526E4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20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34872-D3A0-4BAA-A874-A36DF8ACA47E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78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A634C-F8B5-4E83-98B7-71995260BDE0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98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121A7-7847-441C-AB17-BC433181806B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60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38933-34F3-4E5D-9998-AA5E573088A1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5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57D2A-6E99-4085-B40D-4133DE26F3BB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19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新細明體" pitchFamily="18" charset="-120"/>
              </a:defRPr>
            </a:lvl1pPr>
          </a:lstStyle>
          <a:p>
            <a:fld id="{16FEA2B7-1FD1-430B-8AD5-D43609CDED91}" type="datetime1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新細明體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新細明體" pitchFamily="18" charset="-120"/>
              </a:defRPr>
            </a:lvl1pPr>
          </a:lstStyle>
          <a:p>
            <a:fld id="{EE0E341A-C434-4021-A944-D09A1BEA2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比率計算方式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現行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比率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槓桿交易商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比率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59632" y="2636912"/>
                <a:ext cx="6840760" cy="851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/>
                        </a:rPr>
                        <m:t>𝐴𝑁𝐶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𝑅𝑎𝑡𝑖𝑜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/>
                            </a:rPr>
                            <m:t>𝐴𝑁𝐶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𝑀𝑎𝑟𝑔𝑖𝑛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636912"/>
                <a:ext cx="6840760" cy="85100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187624" y="4725144"/>
                <a:ext cx="6840760" cy="1241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/>
                        </a:rPr>
                        <m:t>𝐴𝑁𝐶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𝑅𝑎𝑡𝑖𝑜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/>
                            </a:rPr>
                            <m:t>𝐴𝑁𝐶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市場</m:t>
                          </m:r>
                          <m:r>
                            <a:rPr lang="zh-TW" altLang="en-US" sz="2400" i="1" smtClean="0">
                              <a:latin typeface="Cambria Math"/>
                            </a:rPr>
                            <m:t>風險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信用</m:t>
                          </m:r>
                          <m:r>
                            <a:rPr lang="zh-TW" altLang="en-US" sz="2400" i="1" smtClean="0">
                              <a:latin typeface="Cambria Math"/>
                            </a:rPr>
                            <m:t>風險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外匯風險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𝑀𝑎𝑟𝑔𝑖𝑛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槓桿保證金契約</m:t>
                          </m:r>
                          <m:r>
                            <a:rPr lang="zh-TW" altLang="en-US" sz="2400" i="1" smtClean="0">
                              <a:latin typeface="Cambria Math"/>
                            </a:rPr>
                            <m:t>試算保證金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725144"/>
                <a:ext cx="6840760" cy="124110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4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槓桿交易商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試算範例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假設槓桿交易商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槓桿交易商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比率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71487" lvl="1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交易台積電股票遠期契約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市場風險約當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金額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契約名目本金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股權衍生風險係數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909637" lvl="2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   </a:t>
            </a:r>
            <a:r>
              <a:rPr lang="en-US" altLang="zh-TW" dirty="0" smtClean="0"/>
              <a:t>=10,000,000,000 × 15%</a:t>
            </a:r>
          </a:p>
          <a:p>
            <a:pPr marL="909637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=1,500,000,000</a:t>
            </a:r>
          </a:p>
          <a:p>
            <a:pPr marL="909637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保證金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pPr marL="909637" lvl="2" indent="0">
              <a:buNone/>
            </a:pPr>
            <a:endParaRPr lang="en-US" altLang="zh-TW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75066" y="2852936"/>
                <a:ext cx="6840760" cy="685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𝐴𝑁𝐶</m:t>
                      </m:r>
                      <m:r>
                        <a:rPr lang="en-US" altLang="zh-TW" b="0" i="1" smtClean="0">
                          <a:latin typeface="Cambria Math"/>
                        </a:rPr>
                        <m:t> </m:t>
                      </m:r>
                      <m:r>
                        <a:rPr lang="en-US" altLang="zh-TW" b="0" i="1" smtClean="0">
                          <a:latin typeface="Cambria Math"/>
                        </a:rPr>
                        <m:t>𝑅𝑎𝑡𝑖𝑜</m:t>
                      </m:r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𝐴𝑁𝐶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𝑀𝑎𝑟𝑔𝑖𝑛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4,700,000,000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3,200,000,000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=147%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066" y="2852936"/>
                <a:ext cx="6840760" cy="68518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3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槓桿交易商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試算範例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台積電股票遠期契約交易對手為個人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信用相當額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當期曝險額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損益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未來潛在曝險額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909637" lvl="2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當期曝險額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契約名目本金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股權衍生風險係數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909637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=1,000,000+10,000,000,000 × 15%</a:t>
            </a:r>
          </a:p>
          <a:p>
            <a:pPr marL="909637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=1,000,000+1,500,000,000</a:t>
            </a:r>
          </a:p>
          <a:p>
            <a:pPr marL="909637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=1,501,000,000</a:t>
            </a: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信用風險約當金額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信用相當額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交易對象風險係數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909637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=1,501,000,000 × 15%</a:t>
            </a:r>
          </a:p>
          <a:p>
            <a:pPr marL="909637" lvl="2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=225,150,000</a:t>
            </a:r>
          </a:p>
          <a:p>
            <a:pPr marL="909637" lvl="2" indent="0">
              <a:buNone/>
            </a:pPr>
            <a:endParaRPr lang="en-US" altLang="zh-TW" dirty="0" smtClean="0"/>
          </a:p>
          <a:p>
            <a:pPr lvl="2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88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槓桿交易商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試算範例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交易後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比率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115616" y="2276872"/>
                <a:ext cx="6840760" cy="3470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/>
                        </a:rPr>
                        <m:t>𝐴𝑁𝐶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/>
                        </a:rPr>
                        <m:t>𝑅𝑎𝑡𝑖𝑜</m:t>
                      </m:r>
                    </m:oMath>
                  </m:oMathPara>
                </a14:m>
                <a:endParaRPr lang="en-US" altLang="zh-TW" sz="2400" b="0" i="1" dirty="0" smtClean="0">
                  <a:latin typeface="Cambria Math"/>
                </a:endParaRPr>
              </a:p>
              <a:p>
                <a:endParaRPr lang="en-US" altLang="zh-TW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/>
                            </a:rPr>
                            <m:t>𝐴𝑁𝐶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市場</m:t>
                          </m:r>
                          <m:r>
                            <a:rPr lang="zh-TW" altLang="en-US" sz="2400" i="1" smtClean="0">
                              <a:latin typeface="Cambria Math"/>
                            </a:rPr>
                            <m:t>風險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信用</m:t>
                          </m:r>
                          <m:r>
                            <a:rPr lang="zh-TW" altLang="en-US" sz="2400" i="1" smtClean="0">
                              <a:latin typeface="Cambria Math"/>
                            </a:rPr>
                            <m:t>風險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外匯風險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𝑀𝑎𝑟𝑔𝑖𝑛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zh-TW" altLang="en-US" sz="2400" i="1">
                              <a:latin typeface="Cambria Math"/>
                            </a:rPr>
                            <m:t>槓桿保證金契約</m:t>
                          </m:r>
                          <m:r>
                            <a:rPr lang="zh-TW" altLang="en-US" sz="2400" i="1" smtClean="0">
                              <a:latin typeface="Cambria Math"/>
                            </a:rPr>
                            <m:t>試算保證金</m:t>
                          </m:r>
                        </m:den>
                      </m:f>
                    </m:oMath>
                  </m:oMathPara>
                </a14:m>
                <a:endParaRPr lang="en-US" altLang="zh-TW" sz="2400" dirty="0" smtClean="0"/>
              </a:p>
              <a:p>
                <a:endParaRPr lang="en-US" altLang="zh-TW" sz="2400" dirty="0" smtClean="0"/>
              </a:p>
              <a:p>
                <a:r>
                  <a:rPr lang="en-US" altLang="zh-TW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200" b="0" i="1" smtClean="0">
                            <a:latin typeface="Cambria Math"/>
                          </a:rPr>
                          <m:t>4,700,000,000−1,500,000,000−225,150,000</m:t>
                        </m:r>
                      </m:num>
                      <m:den>
                        <m:r>
                          <a:rPr lang="en-US" altLang="zh-TW" sz="3200" b="0" i="1" smtClean="0">
                            <a:latin typeface="Cambria Math"/>
                          </a:rPr>
                          <m:t>3,200,000,000+1,500,000,000</m:t>
                        </m:r>
                      </m:den>
                    </m:f>
                  </m:oMath>
                </a14:m>
                <a:endParaRPr lang="en-US" altLang="zh-TW" sz="3200" dirty="0" smtClean="0"/>
              </a:p>
              <a:p>
                <a:endParaRPr lang="en-US" altLang="zh-TW" sz="2400" dirty="0" smtClean="0"/>
              </a:p>
              <a:p>
                <a:r>
                  <a:rPr lang="en-US" altLang="zh-TW" sz="2400" dirty="0" smtClean="0"/>
                  <a:t>=63%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6840760" cy="347082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337" b="-29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8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比率計算方式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便利計算原則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47564" y="3717032"/>
                <a:ext cx="6840760" cy="143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𝐴𝑁𝐶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 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𝑅𝑎𝑡𝑖𝑜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/>
                            </a:rPr>
                            <m:t>𝐴𝑁𝐶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800" i="1">
                              <a:latin typeface="Cambria Math"/>
                            </a:rPr>
                            <m:t>市場</m:t>
                          </m:r>
                          <m:r>
                            <a:rPr lang="zh-TW" altLang="en-US" sz="2800" i="1" smtClean="0">
                              <a:latin typeface="Cambria Math"/>
                            </a:rPr>
                            <m:t>風險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800" i="1">
                              <a:latin typeface="Cambria Math"/>
                            </a:rPr>
                            <m:t>信用</m:t>
                          </m:r>
                          <m:r>
                            <a:rPr lang="zh-TW" altLang="en-US" sz="2800" i="1" smtClean="0">
                              <a:latin typeface="Cambria Math"/>
                            </a:rPr>
                            <m:t>風險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zh-TW" altLang="en-US" sz="2800" i="1">
                              <a:latin typeface="Cambria Math"/>
                            </a:rPr>
                            <m:t>外匯風險</m:t>
                          </m:r>
                        </m:num>
                        <m:den>
                          <m:r>
                            <a:rPr lang="en-US" altLang="zh-TW" sz="2800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𝑀𝑎𝑟𝑔𝑖𝑛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zh-TW" altLang="en-US" sz="2800" i="1">
                              <a:latin typeface="Cambria Math"/>
                            </a:rPr>
                            <m:t>槓桿保證金契約</m:t>
                          </m:r>
                          <m:r>
                            <a:rPr lang="zh-TW" altLang="en-US" sz="2800" i="1" smtClean="0">
                              <a:latin typeface="Cambria Math"/>
                            </a:rPr>
                            <m:t>試算保證金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3717032"/>
                <a:ext cx="6840760" cy="143244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357" r="-26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橢圓 4"/>
          <p:cNvSpPr/>
          <p:nvPr/>
        </p:nvSpPr>
        <p:spPr bwMode="auto">
          <a:xfrm>
            <a:off x="2267744" y="4077072"/>
            <a:ext cx="1656184" cy="555706"/>
          </a:xfrm>
          <a:prstGeom prst="ellips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3347864" y="4650379"/>
            <a:ext cx="4608512" cy="516697"/>
          </a:xfrm>
          <a:prstGeom prst="ellips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4" name="矩形圖說文字 13"/>
          <p:cNvSpPr/>
          <p:nvPr/>
        </p:nvSpPr>
        <p:spPr bwMode="auto">
          <a:xfrm>
            <a:off x="4788024" y="2553830"/>
            <a:ext cx="4248472" cy="1260720"/>
          </a:xfrm>
          <a:prstGeom prst="wedgeRectCallout">
            <a:avLst>
              <a:gd name="adj1" fmla="val -73050"/>
              <a:gd name="adj2" fmla="val 79474"/>
            </a:avLst>
          </a:prstGeom>
          <a:gradFill rotWithShape="1">
            <a:gsLst>
              <a:gs pos="0">
                <a:srgbClr val="F6BABA"/>
              </a:gs>
              <a:gs pos="100000">
                <a:srgbClr val="FFFFFF"/>
              </a:gs>
            </a:gsLst>
            <a:lin ang="5400000" scaled="1"/>
          </a:gra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兩者概念相同，為便於計算，建議兩者採相同計算方式</a:t>
            </a:r>
          </a:p>
        </p:txBody>
      </p:sp>
      <p:sp>
        <p:nvSpPr>
          <p:cNvPr id="15" name="矩形圖說文字 14"/>
          <p:cNvSpPr/>
          <p:nvPr/>
        </p:nvSpPr>
        <p:spPr bwMode="auto">
          <a:xfrm>
            <a:off x="4824028" y="2554798"/>
            <a:ext cx="4212468" cy="1260720"/>
          </a:xfrm>
          <a:prstGeom prst="wedgeRectCallout">
            <a:avLst>
              <a:gd name="adj1" fmla="val 22377"/>
              <a:gd name="adj2" fmla="val 132223"/>
            </a:avLst>
          </a:prstGeom>
          <a:gradFill rotWithShape="1">
            <a:gsLst>
              <a:gs pos="0">
                <a:srgbClr val="F6BABA"/>
              </a:gs>
              <a:gs pos="100000">
                <a:srgbClr val="FFFFFF"/>
              </a:gs>
            </a:gsLst>
            <a:lin ang="5400000" scaled="1"/>
          </a:gra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兩者概念相同，為便於計算，建議兩者採相同計算方式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ANC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比率計算方式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772816"/>
            <a:ext cx="8001000" cy="4267200"/>
          </a:xfrm>
        </p:spPr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市場風險與保證金的概念相同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股權衍生性商品（股權遠期）市場風險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期貨（股票期貨）保證金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71487" lvl="1" indent="0">
              <a:buNone/>
            </a:pPr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50947" y="314096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市場風險＝</a:t>
            </a:r>
            <a:r>
              <a:rPr lang="zh-TW" altLang="zh-TW" sz="2400" dirty="0" smtClean="0"/>
              <a:t>契約</a:t>
            </a:r>
            <a:r>
              <a:rPr lang="zh-TW" altLang="zh-TW" sz="2400" dirty="0"/>
              <a:t>名目本金 × 股權衍生性商品風險係數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84049" y="5157192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股票期貨契約保證金＝期貨契約價格</a:t>
            </a:r>
            <a:r>
              <a:rPr lang="en-US" altLang="zh-TW" sz="2400" dirty="0" smtClean="0"/>
              <a:t>×</a:t>
            </a:r>
            <a:r>
              <a:rPr lang="zh-TW" altLang="en-US" sz="2400" dirty="0" smtClean="0"/>
              <a:t>契約乘數</a:t>
            </a:r>
            <a:r>
              <a:rPr lang="en-US" altLang="zh-TW" sz="2400" dirty="0" smtClean="0"/>
              <a:t>×</a:t>
            </a:r>
            <a:r>
              <a:rPr lang="zh-TW" altLang="en-US" sz="2400" dirty="0" smtClean="0"/>
              <a:t>風險價格係數</a:t>
            </a:r>
            <a:endParaRPr lang="zh-TW" altLang="en-US" sz="2400" dirty="0"/>
          </a:p>
        </p:txBody>
      </p:sp>
      <p:cxnSp>
        <p:nvCxnSpPr>
          <p:cNvPr id="7" name="直線接點 6"/>
          <p:cNvCxnSpPr/>
          <p:nvPr/>
        </p:nvCxnSpPr>
        <p:spPr bwMode="auto">
          <a:xfrm>
            <a:off x="1050947" y="3602633"/>
            <a:ext cx="1360813" cy="0"/>
          </a:xfrm>
          <a:prstGeom prst="line">
            <a:avLst/>
          </a:prstGeom>
          <a:gradFill rotWithShape="1">
            <a:gsLst>
              <a:gs pos="0">
                <a:srgbClr val="F6BABA"/>
              </a:gs>
              <a:gs pos="100000">
                <a:srgbClr val="FFFFFF"/>
              </a:gs>
            </a:gsLst>
            <a:lin ang="5400000" scaled="1"/>
          </a:gra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>
            <a:off x="2555776" y="5618857"/>
            <a:ext cx="928765" cy="0"/>
          </a:xfrm>
          <a:prstGeom prst="line">
            <a:avLst/>
          </a:prstGeom>
          <a:gradFill rotWithShape="1">
            <a:gsLst>
              <a:gs pos="0">
                <a:srgbClr val="F6BABA"/>
              </a:gs>
              <a:gs pos="100000">
                <a:srgbClr val="FFFFFF"/>
              </a:gs>
            </a:gsLst>
            <a:lin ang="5400000" scaled="1"/>
          </a:gra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矩形 12"/>
          <p:cNvSpPr/>
          <p:nvPr/>
        </p:nvSpPr>
        <p:spPr bwMode="auto">
          <a:xfrm>
            <a:off x="2627784" y="3140968"/>
            <a:ext cx="1944216" cy="461665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763410" y="5157192"/>
            <a:ext cx="3184853" cy="461665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4831366" y="3140968"/>
            <a:ext cx="3485049" cy="461665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7114185" y="5147747"/>
            <a:ext cx="1850303" cy="461665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各類衍生性商品市場風險計算方式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840195"/>
              </p:ext>
            </p:extLst>
          </p:nvPr>
        </p:nvGraphicFramePr>
        <p:xfrm>
          <a:off x="611560" y="1844824"/>
          <a:ext cx="8200713" cy="424314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512168"/>
                <a:gridCol w="1512168"/>
                <a:gridCol w="5176377"/>
              </a:tblGrid>
              <a:tr h="423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六大類店頭衍生性商品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商品類別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市場風險約當金額</a:t>
                      </a:r>
                      <a:r>
                        <a:rPr lang="en-US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保證金</a:t>
                      </a:r>
                      <a:r>
                        <a:rPr lang="en-US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計算方式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2317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債券衍生性商品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債券遠期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債券交換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債券衍生性商品風險係數</a:t>
                      </a:r>
                    </a:p>
                  </a:txBody>
                  <a:tcPr marL="68580" marR="68580" marT="0" marB="0"/>
                </a:tc>
              </a:tr>
              <a:tr h="2986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債券選擇權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│契約</a:t>
                      </a:r>
                      <a:r>
                        <a:rPr lang="en-US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Delta</a:t>
                      </a: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值│ × 債券衍生性商品風險係數</a:t>
                      </a:r>
                    </a:p>
                  </a:txBody>
                  <a:tcPr marL="68580" marR="68580" marT="0" marB="0"/>
                </a:tc>
              </a:tr>
              <a:tr h="42317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利率衍生性商品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利率遠期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利率交換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利率衍生性商品風險係數</a:t>
                      </a:r>
                    </a:p>
                  </a:txBody>
                  <a:tcPr marL="68580" marR="68580" marT="0" marB="0"/>
                </a:tc>
              </a:tr>
              <a:tr h="2213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利率選擇權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│契約</a:t>
                      </a:r>
                      <a:r>
                        <a:rPr lang="en-US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Delta</a:t>
                      </a: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值│ × 利率衍生性商品風險係數</a:t>
                      </a:r>
                    </a:p>
                  </a:txBody>
                  <a:tcPr marL="68580" marR="68580" marT="0" marB="0"/>
                </a:tc>
              </a:tr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資產交換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選擇權端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│契約</a:t>
                      </a:r>
                      <a:r>
                        <a:rPr lang="en-US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Delta</a:t>
                      </a: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值│ × 股權衍生性商品風險係數</a:t>
                      </a:r>
                    </a:p>
                  </a:txBody>
                  <a:tcPr marL="68580" marR="68580" marT="0" marB="0"/>
                </a:tc>
              </a:tr>
              <a:tr h="2115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固定收益端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利率衍生性商品風險係數</a:t>
                      </a:r>
                    </a:p>
                  </a:txBody>
                  <a:tcPr marL="68580" marR="68580" marT="0" marB="0"/>
                </a:tc>
              </a:tr>
              <a:tr h="21158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結構型商品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連結債券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債券衍生性商品風險係數</a:t>
                      </a:r>
                    </a:p>
                  </a:txBody>
                  <a:tcPr marL="68580" marR="68580" marT="0" marB="0"/>
                </a:tc>
              </a:tr>
              <a:tr h="2115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連結利率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利率衍生性商品風險係數</a:t>
                      </a:r>
                    </a:p>
                  </a:txBody>
                  <a:tcPr marL="68580" marR="68580" marT="0" marB="0"/>
                </a:tc>
              </a:tr>
              <a:tr h="2115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連結股權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股權衍生性商品風險係數</a:t>
                      </a:r>
                    </a:p>
                  </a:txBody>
                  <a:tcPr marL="68580" marR="68580" marT="0" marB="0"/>
                </a:tc>
              </a:tr>
              <a:tr h="42317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股權衍生性商品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股權遠期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股權交換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股權衍生性商品風險係數</a:t>
                      </a:r>
                    </a:p>
                  </a:txBody>
                  <a:tcPr marL="68580" marR="68580" marT="0" marB="0"/>
                </a:tc>
              </a:tr>
              <a:tr h="2320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股權選擇權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│契約</a:t>
                      </a:r>
                      <a:r>
                        <a:rPr lang="en-US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Delta</a:t>
                      </a: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值│ × 股權衍生性商品風險係數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信用衍生性商品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信用交換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l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信用衍生性商品風險係數</a:t>
                      </a:r>
                      <a:endParaRPr lang="zh-TW" sz="1400" b="1" dirty="0">
                        <a:effectLst/>
                        <a:latin typeface="標楷體" pitchFamily="65" charset="-120"/>
                        <a:ea typeface="標楷體" pitchFamily="65" charset="-120"/>
                        <a:cs typeface="新細明體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外匯保證金</a:t>
                      </a:r>
                      <a:endParaRPr lang="en-US" altLang="zh-TW" sz="14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保證金</a:t>
                      </a:r>
                      <a:r>
                        <a:rPr lang="en-US" altLang="zh-TW" sz="14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b="1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外匯保證金</a:t>
                      </a:r>
                      <a:endParaRPr lang="zh-TW" sz="1400" b="1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契約名目本金 × </a:t>
                      </a:r>
                      <a:r>
                        <a:rPr lang="zh-TW" altLang="en-US" sz="1400" b="1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外匯保證金</a:t>
                      </a:r>
                      <a:r>
                        <a:rPr lang="zh-TW" altLang="zh-TW" sz="1400" b="1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風險係數</a:t>
                      </a:r>
                      <a:r>
                        <a:rPr lang="en-US" altLang="zh-TW" sz="1400" b="1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僅供保證金計算</a:t>
                      </a:r>
                      <a:r>
                        <a:rPr lang="en-US" altLang="zh-TW" sz="1400" b="1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zh-TW" sz="1400" b="1" dirty="0" smtClean="0">
                        <a:effectLst/>
                        <a:latin typeface="標楷體" pitchFamily="65" charset="-120"/>
                        <a:ea typeface="標楷體" pitchFamily="65" charset="-120"/>
                        <a:cs typeface="新細明體"/>
                      </a:endParaRPr>
                    </a:p>
                    <a:p>
                      <a:pPr marL="304800" algn="l"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標楷體" pitchFamily="65" charset="-120"/>
                        <a:ea typeface="標楷體" pitchFamily="65" charset="-120"/>
                        <a:cs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0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各類衍生性商品市場風險計算方式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00808"/>
            <a:ext cx="8001000" cy="4267200"/>
          </a:xfrm>
        </p:spPr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市場風險係數表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利率及債券衍生性商品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股權衍生性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sz="8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外匯保證金風險係數：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8%</a:t>
            </a: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71487" lvl="1" indent="0">
              <a:buNone/>
            </a:pPr>
            <a:endParaRPr lang="en-US" altLang="zh-TW" dirty="0" smtClean="0"/>
          </a:p>
          <a:p>
            <a:pPr marL="471487" lvl="1" indent="0">
              <a:buNone/>
            </a:pP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888656"/>
              </p:ext>
            </p:extLst>
          </p:nvPr>
        </p:nvGraphicFramePr>
        <p:xfrm>
          <a:off x="1691680" y="2708920"/>
          <a:ext cx="5257800" cy="192024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71700"/>
                <a:gridCol w="30861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到期年限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債券衍生性商品風險係數</a:t>
                      </a: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0~1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含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b="1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0.6%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1~2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含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b="1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2.25%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2~3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含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b="1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2.25%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3~4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含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b="1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2.25%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4~5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含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b="1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2.25%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5~7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含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b="1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3.75%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7-10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含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1400" b="1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sz="1400" b="1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3.75%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1400" b="1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年以上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8.25%</a:t>
                      </a:r>
                      <a:endParaRPr lang="zh-TW" sz="14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795478"/>
              </p:ext>
            </p:extLst>
          </p:nvPr>
        </p:nvGraphicFramePr>
        <p:xfrm>
          <a:off x="1691680" y="5085184"/>
          <a:ext cx="6912768" cy="64008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253143"/>
                <a:gridCol w="1025792"/>
                <a:gridCol w="987538"/>
                <a:gridCol w="911574"/>
                <a:gridCol w="987538"/>
                <a:gridCol w="174718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標的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上市指數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上櫃指數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上市股票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上櫃股票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摩根士丹利資本國際公司臺灣股價指數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風險係數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13%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18%</a:t>
                      </a:r>
                      <a:endParaRPr lang="zh-TW" sz="14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20%</a:t>
                      </a:r>
                      <a:endParaRPr lang="zh-TW" sz="140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13%</a:t>
                      </a:r>
                      <a:endParaRPr lang="zh-TW" sz="14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2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衍生性商品信用風險計算方式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信用相當額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當期曝險額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未來潛在曝險額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信用風險約當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金額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信用相當額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交易對象風險係數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交易對象風險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係數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71487" lvl="1" indent="0">
              <a:buNone/>
            </a:pP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26372"/>
              </p:ext>
            </p:extLst>
          </p:nvPr>
        </p:nvGraphicFramePr>
        <p:xfrm>
          <a:off x="1547664" y="3933056"/>
          <a:ext cx="5544616" cy="18002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598188"/>
                <a:gridCol w="1946428"/>
              </a:tblGrid>
              <a:tr h="3326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交易對象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風險係數</a:t>
                      </a:r>
                    </a:p>
                  </a:txBody>
                  <a:tcPr marL="17780" marR="17780" marT="0" marB="0"/>
                </a:tc>
              </a:tr>
              <a:tr h="1467597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政府相關</a:t>
                      </a:r>
                      <a:r>
                        <a:rPr lang="zh-TW" sz="18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機構</a:t>
                      </a:r>
                      <a:endParaRPr lang="en-US" altLang="zh-TW" sz="18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外國機構投資人、投信基金、</a:t>
                      </a:r>
                      <a:r>
                        <a:rPr lang="zh-TW" sz="16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金融機構</a:t>
                      </a:r>
                      <a:endParaRPr lang="en-US" altLang="zh-TW" sz="16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其他</a:t>
                      </a:r>
                      <a:r>
                        <a:rPr lang="zh-TW" sz="18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法人</a:t>
                      </a:r>
                      <a:endParaRPr lang="en-US" altLang="zh-TW" sz="18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個人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61620" indent="317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  <a:r>
                        <a:rPr lang="en-US" sz="18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%</a:t>
                      </a:r>
                    </a:p>
                    <a:p>
                      <a:pPr marR="261620" indent="317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R="261620" indent="317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%</a:t>
                      </a:r>
                    </a:p>
                    <a:p>
                      <a:pPr marR="261620" indent="317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R="261620" indent="317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en-US" sz="18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%</a:t>
                      </a:r>
                    </a:p>
                    <a:p>
                      <a:pPr marR="261620" indent="317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R="261620" indent="317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15%</a:t>
                      </a:r>
                      <a:endParaRPr lang="zh-TW" sz="18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8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衍生性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商品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外匯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風險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計算方式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752600"/>
            <a:ext cx="8901806" cy="42672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依各外幣幣別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雙部位法認定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計算淨部位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淨部位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外幣資產名目本金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外幣負債名目本金│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資產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＞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外幣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負債：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淨長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部位；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淨短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=0</a:t>
            </a:r>
          </a:p>
          <a:p>
            <a:pPr lvl="2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外幣資產 ＜ 外幣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負債：淨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部位：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淨長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=0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計算所有外幣總淨部位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總淨長部位：所有幣別淨長部位金額相加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淨短部位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：所有幣別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淨短部位金額相加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外匯風險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約當金額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71487" lvl="1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=Max(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總淨長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總淨短部位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 × 8%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dirty="0"/>
          </a:p>
          <a:p>
            <a:pPr lvl="4"/>
            <a:endParaRPr lang="en-US" altLang="zh-TW" dirty="0" smtClean="0"/>
          </a:p>
          <a:p>
            <a:pPr lvl="4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0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衍生性商品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外匯保證金試算範例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假設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交易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萬美金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USD/EUR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的槓桿保證金交易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交易時匯率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USD/EUR=0.8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交易時匯率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USD/TWD=30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外匯保證金契約保證金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契約名目本金 ×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外匯保證金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風險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係數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471487" lvl="1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=100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萬美金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8%</a:t>
            </a:r>
          </a:p>
          <a:p>
            <a:pPr marL="471487" lvl="1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=240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萬台幣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24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衍生性商品外匯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風險試算範例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承上例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外匯保證金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契約外匯風險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341A-C434-4021-A944-D09A1BEA2BD0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133428"/>
              </p:ext>
            </p:extLst>
          </p:nvPr>
        </p:nvGraphicFramePr>
        <p:xfrm>
          <a:off x="1187624" y="2924944"/>
          <a:ext cx="7416824" cy="3240360"/>
        </p:xfrm>
        <a:graphic>
          <a:graphicData uri="http://schemas.openxmlformats.org/drawingml/2006/table">
            <a:tbl>
              <a:tblPr/>
              <a:tblGrid>
                <a:gridCol w="1296144"/>
                <a:gridCol w="1872208"/>
                <a:gridCol w="1872208"/>
                <a:gridCol w="1224136"/>
                <a:gridCol w="1152128"/>
              </a:tblGrid>
              <a:tr h="2477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幣別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外幣資產（長部位）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外幣負債（短部位）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淨部位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37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淨長部位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淨短部位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7528"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USD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USD1,000,000*30</a:t>
                      </a:r>
                      <a:b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=TWD30,000,000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30,000,000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5055"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EUR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=USD1,000,000*0.8</a:t>
                      </a:r>
                      <a:b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=EUR800,000</a:t>
                      </a:r>
                      <a:b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EUR800,000/0.8*30</a:t>
                      </a:r>
                      <a:b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=TWD30,000,000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30,000,000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5015"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30,000,000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30,000,000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275">
                <a:tc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外匯市場風險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=MAX(總長部位,總短部位)*8%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=30,000,000*8%=2,400,000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603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6BABA"/>
            </a:gs>
            <a:gs pos="100000">
              <a:srgbClr val="FFFFFF"/>
            </a:gs>
          </a:gsLst>
          <a:lin ang="5400000" scaled="1"/>
        </a:gradFill>
        <a:ln w="3810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8000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6BABA"/>
            </a:gs>
            <a:gs pos="100000">
              <a:srgbClr val="FFFFFF"/>
            </a:gs>
          </a:gsLst>
          <a:lin ang="5400000" scaled="1"/>
        </a:gradFill>
        <a:ln w="3810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8000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TADS擴增IRS交易功能10104(v3print)</Template>
  <TotalTime>1342</TotalTime>
  <Words>1097</Words>
  <Application>Microsoft Office PowerPoint</Application>
  <PresentationFormat>如螢幕大小 (4:3)</PresentationFormat>
  <Paragraphs>213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標楷體</vt:lpstr>
      <vt:lpstr>Calibri</vt:lpstr>
      <vt:lpstr>Cambria Math</vt:lpstr>
      <vt:lpstr>Verdana</vt:lpstr>
      <vt:lpstr>Wingdings</vt:lpstr>
      <vt:lpstr>Profile</vt:lpstr>
      <vt:lpstr>ANC比率計算方式</vt:lpstr>
      <vt:lpstr>ANC比率計算方式</vt:lpstr>
      <vt:lpstr>ANC比率計算方式</vt:lpstr>
      <vt:lpstr>各類衍生性商品市場風險計算方式</vt:lpstr>
      <vt:lpstr>各類衍生性商品市場風險計算方式</vt:lpstr>
      <vt:lpstr>衍生性商品信用風險計算方式</vt:lpstr>
      <vt:lpstr>衍生性商品外匯風險計算方式</vt:lpstr>
      <vt:lpstr>衍生性商品外匯保證金試算範例</vt:lpstr>
      <vt:lpstr>衍生性商品外匯風險試算範例</vt:lpstr>
      <vt:lpstr>槓桿交易商ANC試算範例</vt:lpstr>
      <vt:lpstr>槓桿交易商ANC試算範例</vt:lpstr>
      <vt:lpstr>槓桿交易商ANC試算範例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黃仁宏</dc:creator>
  <cp:lastModifiedBy>鄧淑芬</cp:lastModifiedBy>
  <cp:revision>67</cp:revision>
  <cp:lastPrinted>2012-06-05T06:19:41Z</cp:lastPrinted>
  <dcterms:created xsi:type="dcterms:W3CDTF">2012-06-04T01:20:45Z</dcterms:created>
  <dcterms:modified xsi:type="dcterms:W3CDTF">2015-10-15T09:57:51Z</dcterms:modified>
</cp:coreProperties>
</file>